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13" r:id="rId1"/>
  </p:sldMasterIdLst>
  <p:notesMasterIdLst>
    <p:notesMasterId r:id="rId37"/>
  </p:notesMasterIdLst>
  <p:sldIdLst>
    <p:sldId id="326" r:id="rId2"/>
    <p:sldId id="332" r:id="rId3"/>
    <p:sldId id="371" r:id="rId4"/>
    <p:sldId id="382" r:id="rId5"/>
    <p:sldId id="387" r:id="rId6"/>
    <p:sldId id="389" r:id="rId7"/>
    <p:sldId id="334" r:id="rId8"/>
    <p:sldId id="425" r:id="rId9"/>
    <p:sldId id="426" r:id="rId10"/>
    <p:sldId id="428" r:id="rId11"/>
    <p:sldId id="429" r:id="rId12"/>
    <p:sldId id="374" r:id="rId13"/>
    <p:sldId id="442" r:id="rId14"/>
    <p:sldId id="380" r:id="rId15"/>
    <p:sldId id="393" r:id="rId16"/>
    <p:sldId id="395" r:id="rId17"/>
    <p:sldId id="443" r:id="rId18"/>
    <p:sldId id="385" r:id="rId19"/>
    <p:sldId id="397" r:id="rId20"/>
    <p:sldId id="398" r:id="rId21"/>
    <p:sldId id="399" r:id="rId22"/>
    <p:sldId id="441" r:id="rId23"/>
    <p:sldId id="444" r:id="rId24"/>
    <p:sldId id="337" r:id="rId25"/>
    <p:sldId id="433" r:id="rId26"/>
    <p:sldId id="437" r:id="rId27"/>
    <p:sldId id="431" r:id="rId28"/>
    <p:sldId id="438" r:id="rId29"/>
    <p:sldId id="434" r:id="rId30"/>
    <p:sldId id="439" r:id="rId31"/>
    <p:sldId id="440" r:id="rId32"/>
    <p:sldId id="445" r:id="rId33"/>
    <p:sldId id="386" r:id="rId34"/>
    <p:sldId id="396" r:id="rId35"/>
    <p:sldId id="367" r:id="rId3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660"/>
  </p:normalViewPr>
  <p:slideViewPr>
    <p:cSldViewPr showGuides="1">
      <p:cViewPr varScale="1">
        <p:scale>
          <a:sx n="146" d="100"/>
          <a:sy n="146" d="100"/>
        </p:scale>
        <p:origin x="546"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58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24/04/2026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189A8-07F0-E503-7874-18787F966F4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01E0D9-1CE3-8DD1-C5EF-0FF96F023D0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57C4043-AF02-6012-2358-5566F8ACFA44}"/>
              </a:ext>
            </a:extLst>
          </p:cNvPr>
          <p:cNvSpPr>
            <a:spLocks noGrp="1"/>
          </p:cNvSpPr>
          <p:nvPr>
            <p:ph type="body" idx="1"/>
          </p:nvPr>
        </p:nvSpPr>
        <p:spPr/>
        <p:txBody>
          <a:bodyPr/>
          <a:lstStyle/>
          <a:p>
            <a:r>
              <a:rPr lang="fr-FR" dirty="0" err="1"/>
              <a:t>pré-requis</a:t>
            </a:r>
            <a:r>
              <a:rPr lang="fr-FR" dirty="0"/>
              <a:t> : désignation d'un MT, cercle de soins (spécialistes ou autres en fonction des pathologies somatiques), professionnels de la santé mentale (pour les personnes avec handicap psychique) </a:t>
            </a:r>
          </a:p>
        </p:txBody>
      </p:sp>
      <p:sp>
        <p:nvSpPr>
          <p:cNvPr id="4" name="Espace réservé du numéro de diapositive 3">
            <a:extLst>
              <a:ext uri="{FF2B5EF4-FFF2-40B4-BE49-F238E27FC236}">
                <a16:creationId xmlns:a16="http://schemas.microsoft.com/office/drawing/2014/main" id="{7A17C59C-6AC2-5A37-B1BB-CDF4511E3642}"/>
              </a:ext>
            </a:extLst>
          </p:cNvPr>
          <p:cNvSpPr>
            <a:spLocks noGrp="1"/>
          </p:cNvSpPr>
          <p:nvPr>
            <p:ph type="sldNum" sz="quarter" idx="5"/>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178533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0A3DC-14C4-E97C-E8B8-4D4E8598C1C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436659-324E-0A19-D643-00FEB66955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79DF4A-5A59-8967-36DD-CC90A138A1A6}"/>
              </a:ext>
            </a:extLst>
          </p:cNvPr>
          <p:cNvSpPr>
            <a:spLocks noGrp="1"/>
          </p:cNvSpPr>
          <p:nvPr>
            <p:ph type="body" idx="1"/>
          </p:nvPr>
        </p:nvSpPr>
        <p:spPr/>
        <p:txBody>
          <a:bodyPr/>
          <a:lstStyle/>
          <a:p>
            <a:r>
              <a:rPr lang="fr-FR" dirty="0" err="1"/>
              <a:t>pré-requis</a:t>
            </a:r>
            <a:r>
              <a:rPr lang="fr-FR" dirty="0"/>
              <a:t> : désignation d'un MT, cercle de soins (spécialistes ou autres en fonction des pathologies somatiques), professionnels de la santé mentale (pour les personnes avec handicap psychique) </a:t>
            </a:r>
          </a:p>
        </p:txBody>
      </p:sp>
      <p:sp>
        <p:nvSpPr>
          <p:cNvPr id="4" name="Espace réservé du numéro de diapositive 3">
            <a:extLst>
              <a:ext uri="{FF2B5EF4-FFF2-40B4-BE49-F238E27FC236}">
                <a16:creationId xmlns:a16="http://schemas.microsoft.com/office/drawing/2014/main" id="{2F0663A2-8C89-8369-8CCE-4BA0E1F30842}"/>
              </a:ext>
            </a:extLst>
          </p:cNvPr>
          <p:cNvSpPr>
            <a:spLocks noGrp="1"/>
          </p:cNvSpPr>
          <p:nvPr>
            <p:ph type="sldNum" sz="quarter" idx="5"/>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385620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47CA2-9A2E-7D43-ED59-19ACB6166B4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E41F353-D3A0-734C-55E2-1408F6668BB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5B51120-96D9-03F3-22AB-CCA5A1ADB22F}"/>
              </a:ext>
            </a:extLst>
          </p:cNvPr>
          <p:cNvSpPr>
            <a:spLocks noGrp="1"/>
          </p:cNvSpPr>
          <p:nvPr>
            <p:ph type="body" idx="1"/>
          </p:nvPr>
        </p:nvSpPr>
        <p:spPr/>
        <p:txBody>
          <a:bodyPr/>
          <a:lstStyle/>
          <a:p>
            <a:r>
              <a:rPr lang="fr-FR" dirty="0" err="1"/>
              <a:t>pré-requis</a:t>
            </a:r>
            <a:r>
              <a:rPr lang="fr-FR" dirty="0"/>
              <a:t> : désignation d'un MT, cercle de soins (spécialistes ou autres en fonction des pathologies somatiques), professionnels de la santé mentale (pour les personnes avec handicap psychique) </a:t>
            </a:r>
          </a:p>
        </p:txBody>
      </p:sp>
      <p:sp>
        <p:nvSpPr>
          <p:cNvPr id="4" name="Espace réservé du numéro de diapositive 3">
            <a:extLst>
              <a:ext uri="{FF2B5EF4-FFF2-40B4-BE49-F238E27FC236}">
                <a16:creationId xmlns:a16="http://schemas.microsoft.com/office/drawing/2014/main" id="{CC20F78E-B977-C835-2423-8D1C1C144564}"/>
              </a:ext>
            </a:extLst>
          </p:cNvPr>
          <p:cNvSpPr>
            <a:spLocks noGrp="1"/>
          </p:cNvSpPr>
          <p:nvPr>
            <p:ph type="sldNum" sz="quarter" idx="5"/>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2262491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95D3C-D827-DF5F-A9B8-197B85B2E8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5ADB66-AC81-87EC-EBF5-39FF660FA67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23F2D2B-BCFE-06EB-5182-070A8E598EA9}"/>
              </a:ext>
            </a:extLst>
          </p:cNvPr>
          <p:cNvSpPr>
            <a:spLocks noGrp="1"/>
          </p:cNvSpPr>
          <p:nvPr>
            <p:ph type="body" idx="1"/>
          </p:nvPr>
        </p:nvSpPr>
        <p:spPr/>
        <p:txBody>
          <a:bodyPr/>
          <a:lstStyle/>
          <a:p>
            <a:r>
              <a:rPr lang="fr-FR" dirty="0" err="1"/>
              <a:t>pré-requis</a:t>
            </a:r>
            <a:r>
              <a:rPr lang="fr-FR" dirty="0"/>
              <a:t> : désignation d'un MT, cercle de soins (spécialistes ou autres en fonction des pathologies somatiques), professionnels de la santé mentale (pour les personnes avec handicap psychique) </a:t>
            </a:r>
          </a:p>
        </p:txBody>
      </p:sp>
      <p:sp>
        <p:nvSpPr>
          <p:cNvPr id="4" name="Espace réservé du numéro de diapositive 3">
            <a:extLst>
              <a:ext uri="{FF2B5EF4-FFF2-40B4-BE49-F238E27FC236}">
                <a16:creationId xmlns:a16="http://schemas.microsoft.com/office/drawing/2014/main" id="{2C423C60-A036-3E04-6F47-F329E6578D08}"/>
              </a:ext>
            </a:extLst>
          </p:cNvPr>
          <p:cNvSpPr>
            <a:spLocks noGrp="1"/>
          </p:cNvSpPr>
          <p:nvPr>
            <p:ph type="sldNum" sz="quarter" idx="5"/>
          </p:nvPr>
        </p:nvSpPr>
        <p:spPr/>
        <p:txBody>
          <a:bodyPr/>
          <a:lstStyle/>
          <a:p>
            <a:fld id="{1B06CD8F-B7ED-4A05-9FB1-A01CC0EF02CC}" type="slidenum">
              <a:rPr lang="fr-FR" smtClean="0"/>
              <a:pPr/>
              <a:t>18</a:t>
            </a:fld>
            <a:endParaRPr lang="fr-FR" dirty="0"/>
          </a:p>
        </p:txBody>
      </p:sp>
    </p:spTree>
    <p:extLst>
      <p:ext uri="{BB962C8B-B14F-4D97-AF65-F5344CB8AC3E}">
        <p14:creationId xmlns:p14="http://schemas.microsoft.com/office/powerpoint/2010/main" val="69242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E7EE8-5BA1-DD4B-1EC5-816FDFE2D28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83E7A8-5367-6B08-BBBC-C020789DBF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FF1528C-0377-2C49-0E49-32406A8BB4FF}"/>
              </a:ext>
            </a:extLst>
          </p:cNvPr>
          <p:cNvSpPr>
            <a:spLocks noGrp="1"/>
          </p:cNvSpPr>
          <p:nvPr>
            <p:ph type="body" idx="1"/>
          </p:nvPr>
        </p:nvSpPr>
        <p:spPr/>
        <p:txBody>
          <a:bodyPr/>
          <a:lstStyle/>
          <a:p>
            <a:r>
              <a:rPr lang="fr-FR" dirty="0" err="1"/>
              <a:t>pré-requis</a:t>
            </a:r>
            <a:r>
              <a:rPr lang="fr-FR" dirty="0"/>
              <a:t> : désignation d'un MT, cercle de soins (spécialistes ou autres en fonction des pathologies somatiques), professionnels de la santé mentale (pour les personnes avec handicap psychique) </a:t>
            </a:r>
          </a:p>
        </p:txBody>
      </p:sp>
      <p:sp>
        <p:nvSpPr>
          <p:cNvPr id="4" name="Espace réservé du numéro de diapositive 3">
            <a:extLst>
              <a:ext uri="{FF2B5EF4-FFF2-40B4-BE49-F238E27FC236}">
                <a16:creationId xmlns:a16="http://schemas.microsoft.com/office/drawing/2014/main" id="{0E9189A2-0F65-3BBA-6551-FF1D62BD886D}"/>
              </a:ext>
            </a:extLst>
          </p:cNvPr>
          <p:cNvSpPr>
            <a:spLocks noGrp="1"/>
          </p:cNvSpPr>
          <p:nvPr>
            <p:ph type="sldNum" sz="quarter" idx="5"/>
          </p:nvPr>
        </p:nvSpPr>
        <p:spPr/>
        <p:txBody>
          <a:bodyPr/>
          <a:lstStyle/>
          <a:p>
            <a:fld id="{1B06CD8F-B7ED-4A05-9FB1-A01CC0EF02CC}" type="slidenum">
              <a:rPr lang="fr-FR" smtClean="0"/>
              <a:pPr/>
              <a:t>19</a:t>
            </a:fld>
            <a:endParaRPr lang="fr-FR" dirty="0"/>
          </a:p>
        </p:txBody>
      </p:sp>
    </p:spTree>
    <p:extLst>
      <p:ext uri="{BB962C8B-B14F-4D97-AF65-F5344CB8AC3E}">
        <p14:creationId xmlns:p14="http://schemas.microsoft.com/office/powerpoint/2010/main" val="158986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D31A1-F85D-D4DA-088F-904DB6F4BA5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4B722F-B6CA-6876-4B42-51F017FD419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AEBFAF-0E8E-C953-6F17-E03D53BE3847}"/>
              </a:ext>
            </a:extLst>
          </p:cNvPr>
          <p:cNvSpPr>
            <a:spLocks noGrp="1"/>
          </p:cNvSpPr>
          <p:nvPr>
            <p:ph type="body" idx="1"/>
          </p:nvPr>
        </p:nvSpPr>
        <p:spPr/>
        <p:txBody>
          <a:bodyPr/>
          <a:lstStyle/>
          <a:p>
            <a:r>
              <a:rPr lang="fr-FR" dirty="0" err="1"/>
              <a:t>pré-requis</a:t>
            </a:r>
            <a:r>
              <a:rPr lang="fr-FR" dirty="0"/>
              <a:t> : désignation d'un MT, cercle de soins (spécialistes ou autres en fonction des pathologies somatiques), professionnels de la santé mentale (pour les personnes avec handicap psychique) </a:t>
            </a:r>
          </a:p>
        </p:txBody>
      </p:sp>
      <p:sp>
        <p:nvSpPr>
          <p:cNvPr id="4" name="Espace réservé du numéro de diapositive 3">
            <a:extLst>
              <a:ext uri="{FF2B5EF4-FFF2-40B4-BE49-F238E27FC236}">
                <a16:creationId xmlns:a16="http://schemas.microsoft.com/office/drawing/2014/main" id="{87C92618-2264-EB36-B9BA-FEB92A8463D0}"/>
              </a:ext>
            </a:extLst>
          </p:cNvPr>
          <p:cNvSpPr>
            <a:spLocks noGrp="1"/>
          </p:cNvSpPr>
          <p:nvPr>
            <p:ph type="sldNum" sz="quarter" idx="5"/>
          </p:nvPr>
        </p:nvSpPr>
        <p:spPr/>
        <p:txBody>
          <a:bodyPr/>
          <a:lstStyle/>
          <a:p>
            <a:fld id="{1B06CD8F-B7ED-4A05-9FB1-A01CC0EF02CC}" type="slidenum">
              <a:rPr lang="fr-FR" smtClean="0"/>
              <a:pPr/>
              <a:t>27</a:t>
            </a:fld>
            <a:endParaRPr lang="fr-FR" dirty="0"/>
          </a:p>
        </p:txBody>
      </p:sp>
    </p:spTree>
    <p:extLst>
      <p:ext uri="{BB962C8B-B14F-4D97-AF65-F5344CB8AC3E}">
        <p14:creationId xmlns:p14="http://schemas.microsoft.com/office/powerpoint/2010/main" val="263448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50057-CBCE-10E5-844A-D1C1D17948D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CFDDFA-0C0C-050B-8158-420D651D95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5560E6-C26D-A87C-7664-CEA3589F0FBE}"/>
              </a:ext>
            </a:extLst>
          </p:cNvPr>
          <p:cNvSpPr>
            <a:spLocks noGrp="1"/>
          </p:cNvSpPr>
          <p:nvPr>
            <p:ph type="body" idx="1"/>
          </p:nvPr>
        </p:nvSpPr>
        <p:spPr/>
        <p:txBody>
          <a:bodyPr/>
          <a:lstStyle/>
          <a:p>
            <a:r>
              <a:rPr lang="fr-FR" dirty="0" err="1"/>
              <a:t>pré-requis</a:t>
            </a:r>
            <a:r>
              <a:rPr lang="fr-FR" dirty="0"/>
              <a:t> : désignation d'un MT, cercle de soins (spécialistes ou autres en fonction des pathologies somatiques), professionnels de la santé mentale (pour les personnes avec handicap psychique) </a:t>
            </a:r>
          </a:p>
        </p:txBody>
      </p:sp>
      <p:sp>
        <p:nvSpPr>
          <p:cNvPr id="4" name="Espace réservé du numéro de diapositive 3">
            <a:extLst>
              <a:ext uri="{FF2B5EF4-FFF2-40B4-BE49-F238E27FC236}">
                <a16:creationId xmlns:a16="http://schemas.microsoft.com/office/drawing/2014/main" id="{63E20F63-3347-7C18-ECD2-F2BC3260A2FD}"/>
              </a:ext>
            </a:extLst>
          </p:cNvPr>
          <p:cNvSpPr>
            <a:spLocks noGrp="1"/>
          </p:cNvSpPr>
          <p:nvPr>
            <p:ph type="sldNum" sz="quarter" idx="5"/>
          </p:nvPr>
        </p:nvSpPr>
        <p:spPr/>
        <p:txBody>
          <a:bodyPr/>
          <a:lstStyle/>
          <a:p>
            <a:fld id="{1B06CD8F-B7ED-4A05-9FB1-A01CC0EF02CC}" type="slidenum">
              <a:rPr lang="fr-FR" smtClean="0"/>
              <a:pPr/>
              <a:t>33</a:t>
            </a:fld>
            <a:endParaRPr lang="fr-FR" dirty="0"/>
          </a:p>
        </p:txBody>
      </p:sp>
    </p:spTree>
    <p:extLst>
      <p:ext uri="{BB962C8B-B14F-4D97-AF65-F5344CB8AC3E}">
        <p14:creationId xmlns:p14="http://schemas.microsoft.com/office/powerpoint/2010/main" val="199112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249B5-7640-F705-C232-4D9E09BCB74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5332CF-8512-6135-B465-E42F7D97CF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E242D94-CCFA-8FB6-807B-4D1665048E86}"/>
              </a:ext>
            </a:extLst>
          </p:cNvPr>
          <p:cNvSpPr>
            <a:spLocks noGrp="1"/>
          </p:cNvSpPr>
          <p:nvPr>
            <p:ph type="body" idx="1"/>
          </p:nvPr>
        </p:nvSpPr>
        <p:spPr/>
        <p:txBody>
          <a:bodyPr/>
          <a:lstStyle/>
          <a:p>
            <a:r>
              <a:rPr lang="fr-FR" dirty="0" err="1"/>
              <a:t>pré-requis</a:t>
            </a:r>
            <a:r>
              <a:rPr lang="fr-FR" dirty="0"/>
              <a:t> : désignation d'un MT, cercle de soins (spécialistes ou autres en fonction des pathologies somatiques), professionnels de la santé mentale (pour les personnes avec handicap psychique) </a:t>
            </a:r>
          </a:p>
        </p:txBody>
      </p:sp>
      <p:sp>
        <p:nvSpPr>
          <p:cNvPr id="4" name="Espace réservé du numéro de diapositive 3">
            <a:extLst>
              <a:ext uri="{FF2B5EF4-FFF2-40B4-BE49-F238E27FC236}">
                <a16:creationId xmlns:a16="http://schemas.microsoft.com/office/drawing/2014/main" id="{3E66A52C-F941-E914-E1B2-1A310ECFC45E}"/>
              </a:ext>
            </a:extLst>
          </p:cNvPr>
          <p:cNvSpPr>
            <a:spLocks noGrp="1"/>
          </p:cNvSpPr>
          <p:nvPr>
            <p:ph type="sldNum" sz="quarter" idx="5"/>
          </p:nvPr>
        </p:nvSpPr>
        <p:spPr/>
        <p:txBody>
          <a:bodyPr/>
          <a:lstStyle/>
          <a:p>
            <a:fld id="{1B06CD8F-B7ED-4A05-9FB1-A01CC0EF02CC}" type="slidenum">
              <a:rPr lang="fr-FR" smtClean="0"/>
              <a:pPr/>
              <a:t>34</a:t>
            </a:fld>
            <a:endParaRPr lang="fr-FR" dirty="0"/>
          </a:p>
        </p:txBody>
      </p:sp>
    </p:spTree>
    <p:extLst>
      <p:ext uri="{BB962C8B-B14F-4D97-AF65-F5344CB8AC3E}">
        <p14:creationId xmlns:p14="http://schemas.microsoft.com/office/powerpoint/2010/main" val="349741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fld id="{6A4A60EE-9D13-3442-9796-E718C6343EC1}" type="datetime1">
              <a:rPr lang="fr-FR" cap="all" smtClean="0"/>
              <a:pPr/>
              <a:t>24/04/2026</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2419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251C71F6-E0A6-1740-B64F-38F332886BAF}" type="datetime1">
              <a:rPr lang="fr-FR" cap="all" smtClean="0"/>
              <a:pPr/>
              <a:t>24/04/2026</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682801"/>
            <a:ext cx="8424863" cy="539991"/>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288813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5E6183FC-BA60-7C49-ABF3-B50982741576}" type="datetime1">
              <a:rPr lang="fr-FR" cap="all" smtClean="0"/>
              <a:pPr/>
              <a:t>24/04/2026</a:t>
            </a:fld>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682801"/>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6913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0597CDB5-73DC-8641-8CC1-FAD9379FD627}" type="datetime1">
              <a:rPr lang="fr-FR" cap="all" smtClean="0"/>
              <a:pPr/>
              <a:t>24/04/2026</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a:t>Cliquez sur l'icône pour ajouter une image</a:t>
            </a:r>
          </a:p>
        </p:txBody>
      </p:sp>
    </p:spTree>
    <p:extLst>
      <p:ext uri="{BB962C8B-B14F-4D97-AF65-F5344CB8AC3E}">
        <p14:creationId xmlns:p14="http://schemas.microsoft.com/office/powerpoint/2010/main" val="207718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8E1290DD-BE4D-794B-919C-D565D1B9C67D}" type="datetime1">
              <a:rPr lang="fr-FR" cap="all" smtClean="0"/>
              <a:pPr/>
              <a:t>24/04/2026</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682801"/>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323528" y="1707654"/>
            <a:ext cx="5761038" cy="2879725"/>
          </a:xfrm>
        </p:spPr>
        <p:txBody>
          <a:bodyPr/>
          <a:lstStyle/>
          <a:p>
            <a:r>
              <a:rPr lang="fr-FR"/>
              <a:t>Cliquez sur l'icône pour ajouter un graphique</a:t>
            </a:r>
          </a:p>
        </p:txBody>
      </p:sp>
    </p:spTree>
    <p:extLst>
      <p:ext uri="{BB962C8B-B14F-4D97-AF65-F5344CB8AC3E}">
        <p14:creationId xmlns:p14="http://schemas.microsoft.com/office/powerpoint/2010/main" val="204411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52000" y="252000"/>
            <a:ext cx="1440000" cy="1440000"/>
          </a:xfrm>
          <a:prstGeom prst="rect">
            <a:avLst/>
          </a:prstGeom>
        </p:spPr>
      </p:pic>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fld id="{D7698221-35EF-134F-B87A-568DECC70F29}" type="datetime1">
              <a:rPr lang="fr-FR" cap="all" smtClean="0"/>
              <a:pPr/>
              <a:t>24/04/2026</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4067944" y="195486"/>
            <a:ext cx="4680769"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57385" y="345525"/>
            <a:ext cx="2010556" cy="1158625"/>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43958"/>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64285" y="4797631"/>
            <a:ext cx="1170000" cy="345869"/>
          </a:xfrm>
          <a:prstGeom prst="rect">
            <a:avLst/>
          </a:prstGeom>
        </p:spPr>
        <p:txBody>
          <a:bodyPr vert="horz" lIns="0" tIns="0" rIns="0" bIns="0" rtlCol="0" anchor="ctr" anchorCtr="0">
            <a:noAutofit/>
          </a:bodyPr>
          <a:lstStyle>
            <a:lvl1pPr algn="l">
              <a:defRPr sz="750" b="1">
                <a:solidFill>
                  <a:schemeClr val="bg1"/>
                </a:solidFill>
              </a:defRPr>
            </a:lvl1pPr>
          </a:lstStyle>
          <a:p>
            <a:fld id="{5F7325A3-5315-1B4B-A0D9-112471EB5837}" type="datetime1">
              <a:rPr lang="fr-FR" cap="all" smtClean="0"/>
              <a:pPr/>
              <a:t>24/04/2026</a:t>
            </a:fld>
            <a:endParaRPr lang="fr-FR" cap="all" dirty="0"/>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396000" indent="-396000">
              <a:buFont typeface="+mj-lt"/>
              <a:buAutoNum type="arabicPeriod"/>
              <a:defRPr sz="3250">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107654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24/04/2026</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a:t>Intitulé de la direction/service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228184" y="535712"/>
            <a:ext cx="2195813" cy="1265383"/>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spTree>
    <p:extLst>
      <p:ext uri="{BB962C8B-B14F-4D97-AF65-F5344CB8AC3E}">
        <p14:creationId xmlns:p14="http://schemas.microsoft.com/office/powerpoint/2010/main" val="212740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a:t>Intitulé de la direction/service</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682801"/>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315703" y="4783500"/>
            <a:ext cx="2057400" cy="274637"/>
          </a:xfrm>
          <a:prstGeom prst="rect">
            <a:avLst/>
          </a:prstGeom>
        </p:spPr>
        <p:txBody>
          <a:bodyPr vert="horz" lIns="91440" tIns="45720" rIns="91440" bIns="45720" rtlCol="0" anchor="ctr"/>
          <a:lstStyle>
            <a:lvl1pPr algn="l">
              <a:defRPr sz="750" b="1">
                <a:solidFill>
                  <a:schemeClr val="tx1"/>
                </a:solidFill>
              </a:defRPr>
            </a:lvl1pPr>
          </a:lstStyle>
          <a:p>
            <a:fld id="{B858D49A-5A7A-574D-A0ED-52B5C1EFA876}" type="datetime1">
              <a:rPr lang="fr-FR" cap="all" smtClean="0"/>
              <a:pPr/>
              <a:t>24/04/2026</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bwMode="gray">
          <a:xfrm>
            <a:off x="1172877" y="185142"/>
            <a:ext cx="606854" cy="349712"/>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elisabeth.lehu@ars.sante.fr" TargetMode="External"/><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hyperlink" Target="https://www.hauts-de-france.ars.sante.fr/feuilles-de-route-thematiqu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04D23D62-17A8-6547-AF6B-323A348324DB}" type="datetime1">
              <a:rPr lang="fr-FR" smtClean="0">
                <a:latin typeface="Marianne" panose="02000000000000000000" pitchFamily="2" charset="0"/>
              </a:rPr>
              <a:t>24/04/2026</a:t>
            </a:fld>
            <a:endParaRPr lang="fr-FR" dirty="0">
              <a:latin typeface="Marianne" panose="02000000000000000000" pitchFamily="2" charset="0"/>
            </a:endParaRP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latin typeface="Marianne" panose="02000000000000000000" pitchFamily="2" charset="0"/>
              </a:rPr>
              <a:pPr/>
              <a:t>1</a:t>
            </a:fld>
            <a:endParaRPr lang="fr-FR" dirty="0">
              <a:latin typeface="Marianne" panose="02000000000000000000" pitchFamily="2" charset="0"/>
            </a:endParaRPr>
          </a:p>
        </p:txBody>
      </p:sp>
      <p:sp>
        <p:nvSpPr>
          <p:cNvPr id="6" name="Titre 5"/>
          <p:cNvSpPr>
            <a:spLocks noGrp="1"/>
          </p:cNvSpPr>
          <p:nvPr>
            <p:ph type="title"/>
          </p:nvPr>
        </p:nvSpPr>
        <p:spPr/>
        <p:txBody>
          <a:bodyPr/>
          <a:lstStyle/>
          <a:p>
            <a:endParaRPr lang="fr-FR">
              <a:latin typeface="Marianne" panose="02000000000000000000" pitchFamily="2" charset="0"/>
            </a:endParaRPr>
          </a:p>
        </p:txBody>
      </p:sp>
      <p:sp>
        <p:nvSpPr>
          <p:cNvPr id="2" name="ZoneTexte 1">
            <a:extLst>
              <a:ext uri="{FF2B5EF4-FFF2-40B4-BE49-F238E27FC236}">
                <a16:creationId xmlns:a16="http://schemas.microsoft.com/office/drawing/2014/main" id="{97ADA71F-CCC8-99C7-1421-D3067DD0483E}"/>
              </a:ext>
            </a:extLst>
          </p:cNvPr>
          <p:cNvSpPr txBox="1"/>
          <p:nvPr/>
        </p:nvSpPr>
        <p:spPr>
          <a:xfrm>
            <a:off x="2195736" y="2211710"/>
            <a:ext cx="4752528" cy="1631216"/>
          </a:xfrm>
          <a:prstGeom prst="rect">
            <a:avLst/>
          </a:prstGeom>
          <a:noFill/>
        </p:spPr>
        <p:txBody>
          <a:bodyPr wrap="square" rtlCol="0">
            <a:spAutoFit/>
          </a:bodyPr>
          <a:lstStyle/>
          <a:p>
            <a:pPr algn="ctr"/>
            <a:r>
              <a:rPr lang="fr-FR" b="1" dirty="0"/>
              <a:t>Feuille de route régionale </a:t>
            </a:r>
          </a:p>
          <a:p>
            <a:pPr algn="ctr"/>
            <a:r>
              <a:rPr lang="fr-FR" b="1" dirty="0"/>
              <a:t>Accès à la santé des personnes en situation de handicap </a:t>
            </a:r>
          </a:p>
          <a:p>
            <a:pPr algn="ctr"/>
            <a:endParaRPr lang="fr-FR" b="1" i="1" dirty="0"/>
          </a:p>
          <a:p>
            <a:pPr algn="ctr"/>
            <a:r>
              <a:rPr lang="fr-FR" sz="1400" b="1" i="1" dirty="0"/>
              <a:t>Comité </a:t>
            </a:r>
            <a:r>
              <a:rPr lang="fr-FR" sz="1400" b="1" i="1" dirty="0" err="1"/>
              <a:t>Handidactique</a:t>
            </a:r>
            <a:r>
              <a:rPr lang="fr-FR" sz="1400" b="1" i="1" dirty="0"/>
              <a:t> 80 </a:t>
            </a:r>
          </a:p>
          <a:p>
            <a:pPr algn="ctr"/>
            <a:r>
              <a:rPr lang="fr-FR" sz="1400" b="1" i="1" dirty="0"/>
              <a:t>Mardi 28 avril 2026 </a:t>
            </a:r>
          </a:p>
        </p:txBody>
      </p:sp>
      <p:pic>
        <p:nvPicPr>
          <p:cNvPr id="4" name="Image 3">
            <a:extLst>
              <a:ext uri="{FF2B5EF4-FFF2-40B4-BE49-F238E27FC236}">
                <a16:creationId xmlns:a16="http://schemas.microsoft.com/office/drawing/2014/main" id="{D27833D2-CC8B-B4B6-EB78-F5FA4B9C643C}"/>
              </a:ext>
            </a:extLst>
          </p:cNvPr>
          <p:cNvPicPr>
            <a:picLocks noChangeAspect="1"/>
          </p:cNvPicPr>
          <p:nvPr/>
        </p:nvPicPr>
        <p:blipFill>
          <a:blip r:embed="rId2"/>
          <a:stretch>
            <a:fillRect/>
          </a:stretch>
        </p:blipFill>
        <p:spPr>
          <a:xfrm>
            <a:off x="7644002" y="3075805"/>
            <a:ext cx="1278359" cy="1808741"/>
          </a:xfrm>
          <a:prstGeom prst="rect">
            <a:avLst/>
          </a:prstGeom>
        </p:spPr>
      </p:pic>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19E2-A84C-4388-B479-76364E8111D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03D3F75-CC87-2C53-9BC9-5922E4846856}"/>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10</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9D77D1FB-21F2-2F49-3919-EFBB86ECA826}"/>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6" name="Espace réservé du texte 5">
            <a:extLst>
              <a:ext uri="{FF2B5EF4-FFF2-40B4-BE49-F238E27FC236}">
                <a16:creationId xmlns:a16="http://schemas.microsoft.com/office/drawing/2014/main" id="{CF5FA53F-7BC7-9E66-A487-863BCBC75631}"/>
              </a:ext>
            </a:extLst>
          </p:cNvPr>
          <p:cNvSpPr>
            <a:spLocks noGrp="1"/>
          </p:cNvSpPr>
          <p:nvPr>
            <p:ph type="body" sz="quarter" idx="13"/>
          </p:nvPr>
        </p:nvSpPr>
        <p:spPr>
          <a:xfrm>
            <a:off x="294078" y="687313"/>
            <a:ext cx="8424614" cy="360000"/>
          </a:xfrm>
        </p:spPr>
        <p:txBody>
          <a:bodyPr/>
          <a:lstStyle/>
          <a:p>
            <a:pPr marL="87313" indent="0"/>
            <a:r>
              <a:rPr lang="fr-FR" sz="1600" dirty="0">
                <a:solidFill>
                  <a:srgbClr val="0070C0"/>
                </a:solidFill>
                <a:latin typeface="Marianne" panose="02000000000000000000" pitchFamily="2" charset="0"/>
              </a:rPr>
              <a:t>Les résultats attendus d’ici 2028 : </a:t>
            </a:r>
          </a:p>
        </p:txBody>
      </p:sp>
      <p:pic>
        <p:nvPicPr>
          <p:cNvPr id="8" name="Image 7">
            <a:extLst>
              <a:ext uri="{FF2B5EF4-FFF2-40B4-BE49-F238E27FC236}">
                <a16:creationId xmlns:a16="http://schemas.microsoft.com/office/drawing/2014/main" id="{A6D092FE-10DC-B389-911A-A3DB44DFB3BF}"/>
              </a:ext>
            </a:extLst>
          </p:cNvPr>
          <p:cNvPicPr>
            <a:picLocks noChangeAspect="1"/>
          </p:cNvPicPr>
          <p:nvPr/>
        </p:nvPicPr>
        <p:blipFill>
          <a:blip r:embed="rId2"/>
          <a:stretch>
            <a:fillRect/>
          </a:stretch>
        </p:blipFill>
        <p:spPr>
          <a:xfrm>
            <a:off x="323850" y="1388316"/>
            <a:ext cx="2936383" cy="1121923"/>
          </a:xfrm>
          <a:prstGeom prst="rect">
            <a:avLst/>
          </a:prstGeom>
        </p:spPr>
      </p:pic>
      <p:pic>
        <p:nvPicPr>
          <p:cNvPr id="11" name="Image 10">
            <a:extLst>
              <a:ext uri="{FF2B5EF4-FFF2-40B4-BE49-F238E27FC236}">
                <a16:creationId xmlns:a16="http://schemas.microsoft.com/office/drawing/2014/main" id="{8BEC5577-3D27-ECCA-1CA4-8652652C5241}"/>
              </a:ext>
            </a:extLst>
          </p:cNvPr>
          <p:cNvPicPr>
            <a:picLocks noChangeAspect="1"/>
          </p:cNvPicPr>
          <p:nvPr/>
        </p:nvPicPr>
        <p:blipFill>
          <a:blip r:embed="rId3"/>
          <a:stretch>
            <a:fillRect/>
          </a:stretch>
        </p:blipFill>
        <p:spPr>
          <a:xfrm>
            <a:off x="4788024" y="267494"/>
            <a:ext cx="2936383" cy="4416357"/>
          </a:xfrm>
          <a:prstGeom prst="rect">
            <a:avLst/>
          </a:prstGeom>
        </p:spPr>
      </p:pic>
      <p:sp>
        <p:nvSpPr>
          <p:cNvPr id="9" name="ZoneTexte 8">
            <a:extLst>
              <a:ext uri="{FF2B5EF4-FFF2-40B4-BE49-F238E27FC236}">
                <a16:creationId xmlns:a16="http://schemas.microsoft.com/office/drawing/2014/main" id="{9F24FCCA-1DD7-F78A-97A7-D6621710AE2E}"/>
              </a:ext>
            </a:extLst>
          </p:cNvPr>
          <p:cNvSpPr txBox="1"/>
          <p:nvPr/>
        </p:nvSpPr>
        <p:spPr>
          <a:xfrm>
            <a:off x="3130530" y="1801148"/>
            <a:ext cx="845902" cy="338554"/>
          </a:xfrm>
          <a:prstGeom prst="rect">
            <a:avLst/>
          </a:prstGeom>
          <a:noFill/>
        </p:spPr>
        <p:txBody>
          <a:bodyPr wrap="square" rtlCol="0">
            <a:spAutoFit/>
          </a:bodyPr>
          <a:lstStyle/>
          <a:p>
            <a:pPr algn="ctr"/>
            <a:r>
              <a:rPr lang="fr-FR" sz="1600" b="1" dirty="0">
                <a:solidFill>
                  <a:schemeClr val="bg1"/>
                </a:solidFill>
                <a:highlight>
                  <a:srgbClr val="000080"/>
                </a:highlight>
              </a:rPr>
              <a:t>RHES</a:t>
            </a:r>
          </a:p>
        </p:txBody>
      </p:sp>
    </p:spTree>
    <p:extLst>
      <p:ext uri="{BB962C8B-B14F-4D97-AF65-F5344CB8AC3E}">
        <p14:creationId xmlns:p14="http://schemas.microsoft.com/office/powerpoint/2010/main" val="378074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9C75E-53FB-4C08-8B4E-8F1CB595CC1C}"/>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8F65D6C-A099-21AE-6351-117F3EBD681C}"/>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11</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9E4FD042-8F73-7434-8330-5ADCF9870F7C}"/>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6" name="Espace réservé du texte 5">
            <a:extLst>
              <a:ext uri="{FF2B5EF4-FFF2-40B4-BE49-F238E27FC236}">
                <a16:creationId xmlns:a16="http://schemas.microsoft.com/office/drawing/2014/main" id="{D21BD1ED-BA75-7EED-06F1-A4F6CBD5598B}"/>
              </a:ext>
            </a:extLst>
          </p:cNvPr>
          <p:cNvSpPr>
            <a:spLocks noGrp="1"/>
          </p:cNvSpPr>
          <p:nvPr>
            <p:ph type="body" sz="quarter" idx="13"/>
          </p:nvPr>
        </p:nvSpPr>
        <p:spPr>
          <a:xfrm>
            <a:off x="294078" y="687313"/>
            <a:ext cx="8424614" cy="360000"/>
          </a:xfrm>
        </p:spPr>
        <p:txBody>
          <a:bodyPr/>
          <a:lstStyle/>
          <a:p>
            <a:pPr marL="87313" indent="0"/>
            <a:r>
              <a:rPr lang="fr-FR" sz="1600" dirty="0">
                <a:solidFill>
                  <a:srgbClr val="0070C0"/>
                </a:solidFill>
                <a:latin typeface="Marianne" panose="02000000000000000000" pitchFamily="2" charset="0"/>
              </a:rPr>
              <a:t>Les résultats attendus d’ici 2028 : </a:t>
            </a:r>
          </a:p>
        </p:txBody>
      </p:sp>
      <p:pic>
        <p:nvPicPr>
          <p:cNvPr id="5" name="Image 4">
            <a:extLst>
              <a:ext uri="{FF2B5EF4-FFF2-40B4-BE49-F238E27FC236}">
                <a16:creationId xmlns:a16="http://schemas.microsoft.com/office/drawing/2014/main" id="{9EEEBDA4-424D-66AC-7350-CC95854BA40E}"/>
              </a:ext>
            </a:extLst>
          </p:cNvPr>
          <p:cNvPicPr>
            <a:picLocks noChangeAspect="1"/>
          </p:cNvPicPr>
          <p:nvPr/>
        </p:nvPicPr>
        <p:blipFill>
          <a:blip r:embed="rId2"/>
          <a:stretch>
            <a:fillRect/>
          </a:stretch>
        </p:blipFill>
        <p:spPr>
          <a:xfrm>
            <a:off x="4506385" y="480303"/>
            <a:ext cx="3013656" cy="4182894"/>
          </a:xfrm>
          <a:prstGeom prst="rect">
            <a:avLst/>
          </a:prstGeom>
        </p:spPr>
      </p:pic>
    </p:spTree>
    <p:extLst>
      <p:ext uri="{BB962C8B-B14F-4D97-AF65-F5344CB8AC3E}">
        <p14:creationId xmlns:p14="http://schemas.microsoft.com/office/powerpoint/2010/main" val="333756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5873E-081F-36FB-BF27-5555FA0788C6}"/>
            </a:ext>
          </a:extLst>
        </p:cNvPr>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BE9AD62-6188-A6EC-7532-9A6ACD7F3262}"/>
              </a:ext>
            </a:extLst>
          </p:cNvPr>
          <p:cNvSpPr>
            <a:spLocks noGrp="1"/>
          </p:cNvSpPr>
          <p:nvPr>
            <p:ph type="pic" sz="quarter" idx="13"/>
          </p:nvPr>
        </p:nvSpPr>
        <p:spPr/>
        <p:txBody>
          <a:bodyPr/>
          <a:lstStyle/>
          <a:p>
            <a:endParaRPr lang="fr-FR" dirty="0"/>
          </a:p>
        </p:txBody>
      </p:sp>
      <p:sp>
        <p:nvSpPr>
          <p:cNvPr id="4" name="Espace réservé de la date 3">
            <a:extLst>
              <a:ext uri="{FF2B5EF4-FFF2-40B4-BE49-F238E27FC236}">
                <a16:creationId xmlns:a16="http://schemas.microsoft.com/office/drawing/2014/main" id="{4B8C7B95-B671-9A97-046B-911F94B8E10B}"/>
              </a:ext>
            </a:extLst>
          </p:cNvPr>
          <p:cNvSpPr>
            <a:spLocks noGrp="1"/>
          </p:cNvSpPr>
          <p:nvPr>
            <p:ph type="dt" sz="half" idx="2"/>
          </p:nvPr>
        </p:nvSpPr>
        <p:spPr/>
        <p:txBody>
          <a:bodyPr/>
          <a:lstStyle/>
          <a:p>
            <a:fld id="{EA8FAAC2-ECC7-674E-BA6D-9C8C798446C6}"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6" name="Titre 5">
            <a:extLst>
              <a:ext uri="{FF2B5EF4-FFF2-40B4-BE49-F238E27FC236}">
                <a16:creationId xmlns:a16="http://schemas.microsoft.com/office/drawing/2014/main" id="{BCC62BDD-7945-9BBD-D0D3-561370BBA74A}"/>
              </a:ext>
            </a:extLst>
          </p:cNvPr>
          <p:cNvSpPr>
            <a:spLocks noGrp="1"/>
          </p:cNvSpPr>
          <p:nvPr>
            <p:ph type="title"/>
          </p:nvPr>
        </p:nvSpPr>
        <p:spPr/>
        <p:txBody>
          <a:bodyPr/>
          <a:lstStyle/>
          <a:p>
            <a:pPr marL="0" indent="0">
              <a:buNone/>
            </a:pPr>
            <a:r>
              <a:rPr lang="fr-FR" dirty="0">
                <a:latin typeface="Marianne" panose="02000000000000000000" pitchFamily="2" charset="0"/>
              </a:rPr>
              <a:t>3. Des illustrations concrètes dans la Somme  </a:t>
            </a:r>
          </a:p>
        </p:txBody>
      </p:sp>
      <p:sp>
        <p:nvSpPr>
          <p:cNvPr id="11" name="Espace réservé du numéro de diapositive 10">
            <a:extLst>
              <a:ext uri="{FF2B5EF4-FFF2-40B4-BE49-F238E27FC236}">
                <a16:creationId xmlns:a16="http://schemas.microsoft.com/office/drawing/2014/main" id="{DC5A07DE-0092-8930-CDF1-359DDD356F0A}"/>
              </a:ext>
            </a:extLst>
          </p:cNvPr>
          <p:cNvSpPr>
            <a:spLocks noGrp="1"/>
          </p:cNvSpPr>
          <p:nvPr>
            <p:ph type="sldNum" sz="quarter" idx="4"/>
          </p:nvPr>
        </p:nvSpPr>
        <p:spPr/>
        <p:txBody>
          <a:bodyPr/>
          <a:lstStyle/>
          <a:p>
            <a:fld id="{733122C9-A0B9-462F-8757-0847AD287B63}" type="slidenum">
              <a:rPr lang="fr-FR" smtClean="0">
                <a:latin typeface="Marianne" panose="02000000000000000000" pitchFamily="2" charset="0"/>
              </a:rPr>
              <a:pPr/>
              <a:t>12</a:t>
            </a:fld>
            <a:endParaRPr lang="fr-FR" dirty="0">
              <a:latin typeface="Marianne" panose="02000000000000000000" pitchFamily="2" charset="0"/>
            </a:endParaRPr>
          </a:p>
        </p:txBody>
      </p:sp>
      <p:pic>
        <p:nvPicPr>
          <p:cNvPr id="2" name="Image 1">
            <a:extLst>
              <a:ext uri="{FF2B5EF4-FFF2-40B4-BE49-F238E27FC236}">
                <a16:creationId xmlns:a16="http://schemas.microsoft.com/office/drawing/2014/main" id="{D587831F-BE18-48EB-377C-CE9149A831BE}"/>
              </a:ext>
            </a:extLst>
          </p:cNvPr>
          <p:cNvPicPr>
            <a:picLocks noChangeAspect="1"/>
          </p:cNvPicPr>
          <p:nvPr/>
        </p:nvPicPr>
        <p:blipFill>
          <a:blip r:embed="rId2"/>
          <a:stretch>
            <a:fillRect/>
          </a:stretch>
        </p:blipFill>
        <p:spPr>
          <a:xfrm>
            <a:off x="7956376" y="3497525"/>
            <a:ext cx="827623" cy="1170998"/>
          </a:xfrm>
          <a:prstGeom prst="rect">
            <a:avLst/>
          </a:prstGeom>
        </p:spPr>
      </p:pic>
    </p:spTree>
    <p:extLst>
      <p:ext uri="{BB962C8B-B14F-4D97-AF65-F5344CB8AC3E}">
        <p14:creationId xmlns:p14="http://schemas.microsoft.com/office/powerpoint/2010/main" val="154627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18BE433-241C-AEF0-39CC-63197EC2A168}"/>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3" name="Espace réservé du texte 2">
            <a:extLst>
              <a:ext uri="{FF2B5EF4-FFF2-40B4-BE49-F238E27FC236}">
                <a16:creationId xmlns:a16="http://schemas.microsoft.com/office/drawing/2014/main" id="{FD1849EB-5A76-5D0B-0738-BE30B261C1AA}"/>
              </a:ext>
            </a:extLst>
          </p:cNvPr>
          <p:cNvSpPr>
            <a:spLocks noGrp="1"/>
          </p:cNvSpPr>
          <p:nvPr>
            <p:ph type="body" sz="quarter" idx="13"/>
          </p:nvPr>
        </p:nvSpPr>
        <p:spPr>
          <a:xfrm>
            <a:off x="237473" y="707817"/>
            <a:ext cx="2520000" cy="1143854"/>
          </a:xfrm>
        </p:spPr>
        <p:txBody>
          <a:bodyPr/>
          <a:lstStyle/>
          <a:p>
            <a:pPr marL="0" indent="0">
              <a:buNone/>
            </a:pPr>
            <a:r>
              <a:rPr lang="fr-FR" dirty="0">
                <a:solidFill>
                  <a:srgbClr val="FF3399"/>
                </a:solidFill>
              </a:rPr>
              <a:t>Accès à l’information et aux droits </a:t>
            </a:r>
          </a:p>
          <a:p>
            <a:pPr marL="0" indent="0">
              <a:buNone/>
            </a:pPr>
            <a:r>
              <a:rPr lang="fr-FR" dirty="0"/>
              <a:t>Le référent handicap en établissement de santé </a:t>
            </a:r>
          </a:p>
        </p:txBody>
      </p:sp>
      <p:sp>
        <p:nvSpPr>
          <p:cNvPr id="4" name="Espace réservé du texte 3">
            <a:extLst>
              <a:ext uri="{FF2B5EF4-FFF2-40B4-BE49-F238E27FC236}">
                <a16:creationId xmlns:a16="http://schemas.microsoft.com/office/drawing/2014/main" id="{228E6637-97DD-B45D-B060-3811DE031192}"/>
              </a:ext>
            </a:extLst>
          </p:cNvPr>
          <p:cNvSpPr>
            <a:spLocks noGrp="1"/>
          </p:cNvSpPr>
          <p:nvPr>
            <p:ph type="body" sz="quarter" idx="14"/>
          </p:nvPr>
        </p:nvSpPr>
        <p:spPr>
          <a:xfrm>
            <a:off x="3049998" y="1649999"/>
            <a:ext cx="2520000" cy="2860762"/>
          </a:xfrm>
        </p:spPr>
        <p:txBody>
          <a:bodyPr/>
          <a:lstStyle/>
          <a:p>
            <a:pPr marL="0" indent="0">
              <a:buNone/>
            </a:pPr>
            <a:r>
              <a:rPr lang="fr-FR" dirty="0">
                <a:solidFill>
                  <a:srgbClr val="FF3399"/>
                </a:solidFill>
              </a:rPr>
              <a:t>Accès à la prévention</a:t>
            </a:r>
          </a:p>
          <a:p>
            <a:pPr marL="0" indent="0">
              <a:buNone/>
            </a:pPr>
            <a:r>
              <a:rPr lang="fr-FR" dirty="0"/>
              <a:t>La vaccination HPV dans les ESMS </a:t>
            </a:r>
          </a:p>
          <a:p>
            <a:pPr marL="0" indent="0">
              <a:buNone/>
            </a:pPr>
            <a:endParaRPr lang="fr-FR" dirty="0"/>
          </a:p>
          <a:p>
            <a:pPr marL="0" indent="0">
              <a:buNone/>
            </a:pPr>
            <a:r>
              <a:rPr lang="fr-FR" dirty="0" err="1"/>
              <a:t>Handigynéco</a:t>
            </a:r>
            <a:r>
              <a:rPr lang="fr-FR" dirty="0"/>
              <a:t> </a:t>
            </a:r>
          </a:p>
          <a:p>
            <a:pPr marL="0" indent="0">
              <a:buNone/>
            </a:pPr>
            <a:endParaRPr lang="fr-FR" dirty="0"/>
          </a:p>
          <a:p>
            <a:pPr marL="0" indent="0">
              <a:buNone/>
            </a:pPr>
            <a:r>
              <a:rPr lang="fr-FR" dirty="0">
                <a:highlight>
                  <a:srgbClr val="FF3399"/>
                </a:highlight>
              </a:rPr>
              <a:t>L’activité physique et sportive *</a:t>
            </a:r>
          </a:p>
        </p:txBody>
      </p:sp>
      <p:sp>
        <p:nvSpPr>
          <p:cNvPr id="5" name="Espace réservé du texte 4">
            <a:extLst>
              <a:ext uri="{FF2B5EF4-FFF2-40B4-BE49-F238E27FC236}">
                <a16:creationId xmlns:a16="http://schemas.microsoft.com/office/drawing/2014/main" id="{962EA450-21AC-32A6-3246-364AF39958AC}"/>
              </a:ext>
            </a:extLst>
          </p:cNvPr>
          <p:cNvSpPr>
            <a:spLocks noGrp="1"/>
          </p:cNvSpPr>
          <p:nvPr>
            <p:ph type="body" sz="quarter" idx="15"/>
          </p:nvPr>
        </p:nvSpPr>
        <p:spPr>
          <a:xfrm>
            <a:off x="6138713" y="194976"/>
            <a:ext cx="2610000" cy="4537013"/>
          </a:xfrm>
        </p:spPr>
        <p:txBody>
          <a:bodyPr/>
          <a:lstStyle/>
          <a:p>
            <a:pPr marL="0" indent="0">
              <a:buNone/>
            </a:pPr>
            <a:r>
              <a:rPr lang="fr-FR" dirty="0">
                <a:solidFill>
                  <a:srgbClr val="FF3399"/>
                </a:solidFill>
              </a:rPr>
              <a:t>Accès aux soins </a:t>
            </a:r>
          </a:p>
          <a:p>
            <a:pPr marL="0" indent="0">
              <a:buNone/>
            </a:pPr>
            <a:r>
              <a:rPr lang="fr-FR" dirty="0"/>
              <a:t>L’accessibilité des lieux de soins </a:t>
            </a:r>
          </a:p>
          <a:p>
            <a:pPr marL="0" indent="0">
              <a:buNone/>
            </a:pPr>
            <a:r>
              <a:rPr lang="fr-FR" dirty="0"/>
              <a:t>L’unité de consultations dédiées pour personnes en situation de handicap </a:t>
            </a:r>
          </a:p>
          <a:p>
            <a:pPr marL="0" indent="0">
              <a:buNone/>
            </a:pPr>
            <a:r>
              <a:rPr lang="fr-FR" dirty="0">
                <a:highlight>
                  <a:srgbClr val="FF3399"/>
                </a:highlight>
              </a:rPr>
              <a:t>La filière oncologie *</a:t>
            </a:r>
          </a:p>
          <a:p>
            <a:pPr marL="0" indent="0">
              <a:spcAft>
                <a:spcPts val="600"/>
              </a:spcAft>
              <a:buNone/>
            </a:pPr>
            <a:endParaRPr lang="fr-FR" dirty="0"/>
          </a:p>
          <a:p>
            <a:pPr marL="0" indent="0">
              <a:buNone/>
            </a:pPr>
            <a:r>
              <a:rPr lang="fr-FR" dirty="0"/>
              <a:t>L’unité d’accès aux soins       de santé pour personnes sourdes </a:t>
            </a:r>
          </a:p>
          <a:p>
            <a:pPr marL="0" indent="0">
              <a:spcAft>
                <a:spcPts val="400"/>
              </a:spcAft>
              <a:buNone/>
            </a:pPr>
            <a:endParaRPr lang="fr-FR" dirty="0">
              <a:highlight>
                <a:srgbClr val="FF3399"/>
              </a:highlight>
            </a:endParaRPr>
          </a:p>
          <a:p>
            <a:pPr marL="0" indent="0">
              <a:buNone/>
            </a:pPr>
            <a:r>
              <a:rPr lang="fr-FR" dirty="0" err="1"/>
              <a:t>Handibloc</a:t>
            </a:r>
            <a:endParaRPr lang="fr-FR" dirty="0"/>
          </a:p>
          <a:p>
            <a:pPr marL="0" indent="0">
              <a:buNone/>
            </a:pPr>
            <a:r>
              <a:rPr lang="fr-FR" dirty="0"/>
              <a:t>Renforcer la coordination entre sanitaire et médico-social : </a:t>
            </a:r>
            <a:r>
              <a:rPr lang="fr-FR" dirty="0">
                <a:highlight>
                  <a:srgbClr val="FF3399"/>
                </a:highlight>
              </a:rPr>
              <a:t>le rôle des CPTS *</a:t>
            </a:r>
          </a:p>
          <a:p>
            <a:pPr marL="0" indent="0">
              <a:buNone/>
            </a:pPr>
            <a:endParaRPr lang="fr-FR" dirty="0"/>
          </a:p>
        </p:txBody>
      </p:sp>
      <p:sp>
        <p:nvSpPr>
          <p:cNvPr id="6" name="Espace réservé de la date 5">
            <a:extLst>
              <a:ext uri="{FF2B5EF4-FFF2-40B4-BE49-F238E27FC236}">
                <a16:creationId xmlns:a16="http://schemas.microsoft.com/office/drawing/2014/main" id="{28A1570C-5001-83C4-C6D9-D8003C60423E}"/>
              </a:ext>
            </a:extLst>
          </p:cNvPr>
          <p:cNvSpPr>
            <a:spLocks noGrp="1"/>
          </p:cNvSpPr>
          <p:nvPr>
            <p:ph type="dt" sz="half" idx="2"/>
          </p:nvPr>
        </p:nvSpPr>
        <p:spPr/>
        <p:txBody>
          <a:bodyPr/>
          <a:lstStyle/>
          <a:p>
            <a:fld id="{251C71F6-E0A6-1740-B64F-38F332886BAF}" type="datetime1">
              <a:rPr lang="fr-FR" cap="all" smtClean="0"/>
              <a:pPr/>
              <a:t>24/04/2026</a:t>
            </a:fld>
            <a:endParaRPr lang="fr-FR" cap="all" dirty="0"/>
          </a:p>
        </p:txBody>
      </p:sp>
      <p:sp>
        <p:nvSpPr>
          <p:cNvPr id="9" name="ZoneTexte 8">
            <a:extLst>
              <a:ext uri="{FF2B5EF4-FFF2-40B4-BE49-F238E27FC236}">
                <a16:creationId xmlns:a16="http://schemas.microsoft.com/office/drawing/2014/main" id="{09448DA8-619C-78B5-F4EC-34D4530414A7}"/>
              </a:ext>
            </a:extLst>
          </p:cNvPr>
          <p:cNvSpPr txBox="1"/>
          <p:nvPr/>
        </p:nvSpPr>
        <p:spPr>
          <a:xfrm>
            <a:off x="251520" y="4403993"/>
            <a:ext cx="2304256" cy="276999"/>
          </a:xfrm>
          <a:prstGeom prst="rect">
            <a:avLst/>
          </a:prstGeom>
          <a:noFill/>
        </p:spPr>
        <p:txBody>
          <a:bodyPr wrap="square" rtlCol="0">
            <a:spAutoFit/>
          </a:bodyPr>
          <a:lstStyle/>
          <a:p>
            <a:r>
              <a:rPr lang="fr-FR" sz="1200" b="1" i="1" dirty="0">
                <a:highlight>
                  <a:srgbClr val="FF3399"/>
                </a:highlight>
              </a:rPr>
              <a:t>*Action innovante HDF</a:t>
            </a:r>
          </a:p>
        </p:txBody>
      </p:sp>
      <p:pic>
        <p:nvPicPr>
          <p:cNvPr id="2050" name="Picture 2" descr="Les Maisons Sport Santé (MSS) | Agence régionale de santé ...">
            <a:extLst>
              <a:ext uri="{FF2B5EF4-FFF2-40B4-BE49-F238E27FC236}">
                <a16:creationId xmlns:a16="http://schemas.microsoft.com/office/drawing/2014/main" id="{1733DFC1-C4DD-26F7-BA5B-BB48F4B28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283" y="3619879"/>
            <a:ext cx="597215" cy="54560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4FF044B5-5B4E-1153-E64F-14E8BEB33803}"/>
              </a:ext>
            </a:extLst>
          </p:cNvPr>
          <p:cNvPicPr>
            <a:picLocks noChangeAspect="1"/>
          </p:cNvPicPr>
          <p:nvPr/>
        </p:nvPicPr>
        <p:blipFill>
          <a:blip r:embed="rId3"/>
          <a:stretch>
            <a:fillRect/>
          </a:stretch>
        </p:blipFill>
        <p:spPr>
          <a:xfrm>
            <a:off x="2410798" y="2874295"/>
            <a:ext cx="543975" cy="507074"/>
          </a:xfrm>
          <a:prstGeom prst="rect">
            <a:avLst/>
          </a:prstGeom>
        </p:spPr>
      </p:pic>
      <p:pic>
        <p:nvPicPr>
          <p:cNvPr id="11" name="Image 10" descr="Une image contenant dessin humoristique&#10;&#10;Le contenu généré par l’IA peut être incorrect.">
            <a:extLst>
              <a:ext uri="{FF2B5EF4-FFF2-40B4-BE49-F238E27FC236}">
                <a16:creationId xmlns:a16="http://schemas.microsoft.com/office/drawing/2014/main" id="{730AED9C-D7C9-CE4B-58A2-33893F15642C}"/>
              </a:ext>
            </a:extLst>
          </p:cNvPr>
          <p:cNvPicPr>
            <a:picLocks noChangeAspect="1"/>
          </p:cNvPicPr>
          <p:nvPr/>
        </p:nvPicPr>
        <p:blipFill>
          <a:blip r:embed="rId4"/>
          <a:stretch>
            <a:fillRect/>
          </a:stretch>
        </p:blipFill>
        <p:spPr>
          <a:xfrm>
            <a:off x="5633463" y="555526"/>
            <a:ext cx="441785" cy="647092"/>
          </a:xfrm>
          <a:prstGeom prst="rect">
            <a:avLst/>
          </a:prstGeom>
        </p:spPr>
      </p:pic>
      <p:pic>
        <p:nvPicPr>
          <p:cNvPr id="12" name="Image 11" descr="Une image contenant Graphique, illustration, dessin, dessin humoristique&#10;&#10;Le contenu généré par l’IA peut être incorrect.">
            <a:extLst>
              <a:ext uri="{FF2B5EF4-FFF2-40B4-BE49-F238E27FC236}">
                <a16:creationId xmlns:a16="http://schemas.microsoft.com/office/drawing/2014/main" id="{345CD701-DB32-D787-4CB1-BA0D2421D832}"/>
              </a:ext>
            </a:extLst>
          </p:cNvPr>
          <p:cNvPicPr>
            <a:picLocks noChangeAspect="1"/>
          </p:cNvPicPr>
          <p:nvPr/>
        </p:nvPicPr>
        <p:blipFill>
          <a:blip r:embed="rId5"/>
          <a:srcRect b="893"/>
          <a:stretch>
            <a:fillRect/>
          </a:stretch>
        </p:blipFill>
        <p:spPr>
          <a:xfrm>
            <a:off x="2095856" y="1963188"/>
            <a:ext cx="906529" cy="447278"/>
          </a:xfrm>
          <a:prstGeom prst="rect">
            <a:avLst/>
          </a:prstGeom>
        </p:spPr>
      </p:pic>
      <p:pic>
        <p:nvPicPr>
          <p:cNvPr id="13" name="Image 12" descr="Une image contenant dessin humoristique, dessin, clipart, illustration&#10;&#10;Le contenu généré par l’IA peut être incorrect.">
            <a:extLst>
              <a:ext uri="{FF2B5EF4-FFF2-40B4-BE49-F238E27FC236}">
                <a16:creationId xmlns:a16="http://schemas.microsoft.com/office/drawing/2014/main" id="{B3C7D393-80C3-2B0C-CB29-1C44A6D151FB}"/>
              </a:ext>
            </a:extLst>
          </p:cNvPr>
          <p:cNvPicPr>
            <a:picLocks noChangeAspect="1"/>
          </p:cNvPicPr>
          <p:nvPr/>
        </p:nvPicPr>
        <p:blipFill>
          <a:blip r:embed="rId6"/>
          <a:stretch>
            <a:fillRect/>
          </a:stretch>
        </p:blipFill>
        <p:spPr>
          <a:xfrm>
            <a:off x="8095523" y="1649999"/>
            <a:ext cx="441786" cy="793953"/>
          </a:xfrm>
          <a:prstGeom prst="rect">
            <a:avLst/>
          </a:prstGeom>
        </p:spPr>
      </p:pic>
      <p:pic>
        <p:nvPicPr>
          <p:cNvPr id="14" name="Image 13" descr="Une image contenant clipart, dessin, Graphique, illustration&#10;&#10;Le contenu généré par l’IA peut être incorrect.">
            <a:extLst>
              <a:ext uri="{FF2B5EF4-FFF2-40B4-BE49-F238E27FC236}">
                <a16:creationId xmlns:a16="http://schemas.microsoft.com/office/drawing/2014/main" id="{AD9402BF-41D8-065D-B663-05F510A7AFD5}"/>
              </a:ext>
            </a:extLst>
          </p:cNvPr>
          <p:cNvPicPr>
            <a:picLocks noChangeAspect="1"/>
          </p:cNvPicPr>
          <p:nvPr/>
        </p:nvPicPr>
        <p:blipFill>
          <a:blip r:embed="rId7"/>
          <a:stretch>
            <a:fillRect/>
          </a:stretch>
        </p:blipFill>
        <p:spPr>
          <a:xfrm>
            <a:off x="8316416" y="2986408"/>
            <a:ext cx="613163" cy="576064"/>
          </a:xfrm>
          <a:prstGeom prst="rect">
            <a:avLst/>
          </a:prstGeom>
        </p:spPr>
      </p:pic>
    </p:spTree>
    <p:extLst>
      <p:ext uri="{BB962C8B-B14F-4D97-AF65-F5344CB8AC3E}">
        <p14:creationId xmlns:p14="http://schemas.microsoft.com/office/powerpoint/2010/main" val="134723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DBADB-7596-22BA-D969-762EEC5C095E}"/>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821D0FD-E7B8-09DA-1E7E-A4C2B37E8D02}"/>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14</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A88DBB75-4C0A-4B31-6076-3C074B7E9B27}"/>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8" name="Espace réservé du texte 4">
            <a:extLst>
              <a:ext uri="{FF2B5EF4-FFF2-40B4-BE49-F238E27FC236}">
                <a16:creationId xmlns:a16="http://schemas.microsoft.com/office/drawing/2014/main" id="{E7FA24D0-9083-1625-701A-2250413DAE3C}"/>
              </a:ext>
            </a:extLst>
          </p:cNvPr>
          <p:cNvSpPr>
            <a:spLocks noGrp="1"/>
          </p:cNvSpPr>
          <p:nvPr>
            <p:ph type="body" sz="quarter" idx="13"/>
          </p:nvPr>
        </p:nvSpPr>
        <p:spPr>
          <a:xfrm>
            <a:off x="303924" y="666703"/>
            <a:ext cx="6768752" cy="376667"/>
          </a:xfrm>
        </p:spPr>
        <p:txBody>
          <a:bodyPr/>
          <a:lstStyle/>
          <a:p>
            <a:r>
              <a:rPr lang="fr-FR" sz="2000" dirty="0">
                <a:solidFill>
                  <a:srgbClr val="0070C0"/>
                </a:solidFill>
                <a:latin typeface="Marianne" panose="02000000000000000000" pitchFamily="2" charset="0"/>
              </a:rPr>
              <a:t>Le référent handicap en établissement de santé </a:t>
            </a:r>
          </a:p>
        </p:txBody>
      </p:sp>
      <p:pic>
        <p:nvPicPr>
          <p:cNvPr id="9" name="Image 8">
            <a:extLst>
              <a:ext uri="{FF2B5EF4-FFF2-40B4-BE49-F238E27FC236}">
                <a16:creationId xmlns:a16="http://schemas.microsoft.com/office/drawing/2014/main" id="{249D636E-F9CB-FF90-48FB-CF05BA6A6317}"/>
              </a:ext>
            </a:extLst>
          </p:cNvPr>
          <p:cNvPicPr>
            <a:picLocks noChangeAspect="1"/>
          </p:cNvPicPr>
          <p:nvPr/>
        </p:nvPicPr>
        <p:blipFill>
          <a:blip r:embed="rId3"/>
          <a:stretch>
            <a:fillRect/>
          </a:stretch>
        </p:blipFill>
        <p:spPr>
          <a:xfrm>
            <a:off x="1086219" y="1362173"/>
            <a:ext cx="6893932" cy="3340908"/>
          </a:xfrm>
          <a:prstGeom prst="rect">
            <a:avLst/>
          </a:prstGeom>
        </p:spPr>
      </p:pic>
      <p:sp>
        <p:nvSpPr>
          <p:cNvPr id="3" name="ZoneTexte 2">
            <a:extLst>
              <a:ext uri="{FF2B5EF4-FFF2-40B4-BE49-F238E27FC236}">
                <a16:creationId xmlns:a16="http://schemas.microsoft.com/office/drawing/2014/main" id="{E110CBC1-0333-A654-ABB0-B2D15FDCFEF5}"/>
              </a:ext>
            </a:extLst>
          </p:cNvPr>
          <p:cNvSpPr txBox="1"/>
          <p:nvPr/>
        </p:nvSpPr>
        <p:spPr>
          <a:xfrm>
            <a:off x="5603638" y="1017059"/>
            <a:ext cx="2376513" cy="369332"/>
          </a:xfrm>
          <a:prstGeom prst="rect">
            <a:avLst/>
          </a:prstGeom>
          <a:noFill/>
        </p:spPr>
        <p:txBody>
          <a:bodyPr wrap="square" rtlCol="0">
            <a:spAutoFit/>
          </a:bodyPr>
          <a:lstStyle/>
          <a:p>
            <a:pPr algn="ctr"/>
            <a:r>
              <a:rPr lang="fr-FR" b="1" dirty="0">
                <a:highlight>
                  <a:srgbClr val="FFFF00"/>
                </a:highlight>
              </a:rPr>
              <a:t>65 k€ / an / territoire  </a:t>
            </a:r>
          </a:p>
        </p:txBody>
      </p:sp>
      <p:sp>
        <p:nvSpPr>
          <p:cNvPr id="5" name="ZoneTexte 4">
            <a:extLst>
              <a:ext uri="{FF2B5EF4-FFF2-40B4-BE49-F238E27FC236}">
                <a16:creationId xmlns:a16="http://schemas.microsoft.com/office/drawing/2014/main" id="{F8D223B4-92E5-C0B0-8DBA-9DFB97432920}"/>
              </a:ext>
            </a:extLst>
          </p:cNvPr>
          <p:cNvSpPr txBox="1"/>
          <p:nvPr/>
        </p:nvSpPr>
        <p:spPr>
          <a:xfrm>
            <a:off x="3203848" y="1386391"/>
            <a:ext cx="845902" cy="338554"/>
          </a:xfrm>
          <a:prstGeom prst="rect">
            <a:avLst/>
          </a:prstGeom>
          <a:noFill/>
        </p:spPr>
        <p:txBody>
          <a:bodyPr wrap="square" rtlCol="0">
            <a:spAutoFit/>
          </a:bodyPr>
          <a:lstStyle/>
          <a:p>
            <a:pPr algn="ctr"/>
            <a:r>
              <a:rPr lang="fr-FR" sz="1600" b="1" dirty="0">
                <a:solidFill>
                  <a:schemeClr val="bg1"/>
                </a:solidFill>
                <a:highlight>
                  <a:srgbClr val="000080"/>
                </a:highlight>
              </a:rPr>
              <a:t>RHES</a:t>
            </a:r>
          </a:p>
        </p:txBody>
      </p:sp>
      <p:sp>
        <p:nvSpPr>
          <p:cNvPr id="6" name="Espace réservé du texte 4">
            <a:extLst>
              <a:ext uri="{FF2B5EF4-FFF2-40B4-BE49-F238E27FC236}">
                <a16:creationId xmlns:a16="http://schemas.microsoft.com/office/drawing/2014/main" id="{01ED55F2-B0E5-3164-886C-F33EB7DD609A}"/>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à l’information et aux droits </a:t>
            </a:r>
          </a:p>
        </p:txBody>
      </p:sp>
    </p:spTree>
    <p:extLst>
      <p:ext uri="{BB962C8B-B14F-4D97-AF65-F5344CB8AC3E}">
        <p14:creationId xmlns:p14="http://schemas.microsoft.com/office/powerpoint/2010/main" val="3890055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37784-A409-26FB-E318-6FB67441BC9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F180478-818A-B581-899E-B33DA9C908B7}"/>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15</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A73E7A85-92F1-CC6D-1FE8-139DE091D83D}"/>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8" name="Espace réservé du texte 4">
            <a:extLst>
              <a:ext uri="{FF2B5EF4-FFF2-40B4-BE49-F238E27FC236}">
                <a16:creationId xmlns:a16="http://schemas.microsoft.com/office/drawing/2014/main" id="{CF5FDBB8-A172-5ACC-CA73-29171F190C7B}"/>
              </a:ext>
            </a:extLst>
          </p:cNvPr>
          <p:cNvSpPr>
            <a:spLocks noGrp="1"/>
          </p:cNvSpPr>
          <p:nvPr>
            <p:ph type="body" sz="quarter" idx="13"/>
          </p:nvPr>
        </p:nvSpPr>
        <p:spPr>
          <a:xfrm>
            <a:off x="323850" y="632313"/>
            <a:ext cx="7920558" cy="376667"/>
          </a:xfrm>
        </p:spPr>
        <p:txBody>
          <a:bodyPr/>
          <a:lstStyle/>
          <a:p>
            <a:r>
              <a:rPr lang="fr-FR" sz="2000" dirty="0">
                <a:solidFill>
                  <a:srgbClr val="0070C0"/>
                </a:solidFill>
                <a:latin typeface="Marianne" panose="02000000000000000000" pitchFamily="2" charset="0"/>
              </a:rPr>
              <a:t>Le référent handicap en établissement de santé dans la Somme </a:t>
            </a:r>
          </a:p>
        </p:txBody>
      </p:sp>
      <p:sp>
        <p:nvSpPr>
          <p:cNvPr id="5" name="ZoneTexte 4">
            <a:extLst>
              <a:ext uri="{FF2B5EF4-FFF2-40B4-BE49-F238E27FC236}">
                <a16:creationId xmlns:a16="http://schemas.microsoft.com/office/drawing/2014/main" id="{50B40994-FB2A-4802-0F67-E0AA99FCB83A}"/>
              </a:ext>
            </a:extLst>
          </p:cNvPr>
          <p:cNvSpPr txBox="1"/>
          <p:nvPr/>
        </p:nvSpPr>
        <p:spPr>
          <a:xfrm>
            <a:off x="467544" y="1203598"/>
            <a:ext cx="7992888" cy="3139321"/>
          </a:xfrm>
          <a:prstGeom prst="rect">
            <a:avLst/>
          </a:prstGeom>
          <a:noFill/>
        </p:spPr>
        <p:txBody>
          <a:bodyPr wrap="square" rtlCol="0">
            <a:spAutoFit/>
          </a:bodyPr>
          <a:lstStyle/>
          <a:p>
            <a:pPr algn="just"/>
            <a:r>
              <a:rPr lang="fr-FR" i="1" dirty="0"/>
              <a:t>20 établissements dont 10 exerçant un service public hospitalier (SPH) </a:t>
            </a:r>
          </a:p>
          <a:p>
            <a:pPr algn="just"/>
            <a:endParaRPr lang="fr-FR" i="1" dirty="0"/>
          </a:p>
          <a:p>
            <a:pPr algn="just"/>
            <a:r>
              <a:rPr lang="fr-FR" dirty="0"/>
              <a:t>9 ES ont déclaré avoir désigné un           dont 6 ES publics et 3 privés </a:t>
            </a:r>
          </a:p>
          <a:p>
            <a:pPr algn="just"/>
            <a:r>
              <a:rPr lang="fr-FR" b="1" dirty="0"/>
              <a:t>Soit 60 % de la cible des ES exerçant un SPH  </a:t>
            </a:r>
          </a:p>
          <a:p>
            <a:pPr algn="just"/>
            <a:endParaRPr lang="fr-FR" dirty="0"/>
          </a:p>
          <a:p>
            <a:pPr algn="just"/>
            <a:r>
              <a:rPr lang="fr-FR" dirty="0"/>
              <a:t>Fonction encore très récente, en cours de structuration dans les ES : formation du référent, mise en place de procédures, information aux professionnels de santé en interne … </a:t>
            </a:r>
          </a:p>
          <a:p>
            <a:pPr algn="just"/>
            <a:endParaRPr lang="fr-FR" dirty="0"/>
          </a:p>
          <a:p>
            <a:pPr algn="just"/>
            <a:r>
              <a:rPr lang="fr-FR" dirty="0"/>
              <a:t>Activité très limitée : entre 0 et 3 accompagnements déclarés par établissement pour l’année 2024 </a:t>
            </a:r>
          </a:p>
        </p:txBody>
      </p:sp>
      <p:sp>
        <p:nvSpPr>
          <p:cNvPr id="6" name="ZoneTexte 5">
            <a:extLst>
              <a:ext uri="{FF2B5EF4-FFF2-40B4-BE49-F238E27FC236}">
                <a16:creationId xmlns:a16="http://schemas.microsoft.com/office/drawing/2014/main" id="{5239D335-2E1B-C795-B109-C2C0B6CE60E5}"/>
              </a:ext>
            </a:extLst>
          </p:cNvPr>
          <p:cNvSpPr txBox="1"/>
          <p:nvPr/>
        </p:nvSpPr>
        <p:spPr>
          <a:xfrm>
            <a:off x="3851920" y="1779662"/>
            <a:ext cx="936104" cy="338554"/>
          </a:xfrm>
          <a:prstGeom prst="rect">
            <a:avLst/>
          </a:prstGeom>
          <a:noFill/>
        </p:spPr>
        <p:txBody>
          <a:bodyPr wrap="square" rtlCol="0">
            <a:spAutoFit/>
          </a:bodyPr>
          <a:lstStyle/>
          <a:p>
            <a:pPr algn="ctr"/>
            <a:r>
              <a:rPr lang="fr-FR" sz="1600" b="1" dirty="0">
                <a:solidFill>
                  <a:schemeClr val="bg1"/>
                </a:solidFill>
                <a:highlight>
                  <a:srgbClr val="000080"/>
                </a:highlight>
              </a:rPr>
              <a:t>RHES</a:t>
            </a:r>
          </a:p>
        </p:txBody>
      </p:sp>
      <p:sp>
        <p:nvSpPr>
          <p:cNvPr id="3" name="Espace réservé du texte 4">
            <a:extLst>
              <a:ext uri="{FF2B5EF4-FFF2-40B4-BE49-F238E27FC236}">
                <a16:creationId xmlns:a16="http://schemas.microsoft.com/office/drawing/2014/main" id="{444196BE-20BE-C84A-D9CD-0146D229A1F7}"/>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à l’information et aux droits </a:t>
            </a:r>
          </a:p>
        </p:txBody>
      </p:sp>
    </p:spTree>
    <p:extLst>
      <p:ext uri="{BB962C8B-B14F-4D97-AF65-F5344CB8AC3E}">
        <p14:creationId xmlns:p14="http://schemas.microsoft.com/office/powerpoint/2010/main" val="2263260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BDD36-B882-0145-926A-18DB193F1EDE}"/>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CF4D31B-EE0C-B449-3600-F6563405C5E4}"/>
              </a:ext>
            </a:extLst>
          </p:cNvPr>
          <p:cNvSpPr>
            <a:spLocks noGrp="1"/>
          </p:cNvSpPr>
          <p:nvPr>
            <p:ph type="sldNum" sz="quarter" idx="12"/>
          </p:nvPr>
        </p:nvSpPr>
        <p:spPr>
          <a:xfrm>
            <a:off x="7398713" y="5075411"/>
            <a:ext cx="1350000" cy="360000"/>
          </a:xfrm>
        </p:spPr>
        <p:txBody>
          <a:bodyPr/>
          <a:lstStyle/>
          <a:p>
            <a:fld id="{733122C9-A0B9-462F-8757-0847AD287B63}" type="slidenum">
              <a:rPr lang="fr-FR" smtClean="0">
                <a:latin typeface="Marianne" panose="02000000000000000000" pitchFamily="2" charset="0"/>
              </a:rPr>
              <a:pPr/>
              <a:t>16</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C41579CC-FD2C-12F1-7B95-0556D3878493}"/>
              </a:ext>
            </a:extLst>
          </p:cNvPr>
          <p:cNvSpPr>
            <a:spLocks noGrp="1"/>
          </p:cNvSpPr>
          <p:nvPr>
            <p:ph type="dt" sz="half" idx="2"/>
          </p:nvPr>
        </p:nvSpPr>
        <p:spPr>
          <a:xfrm>
            <a:off x="323850" y="5089542"/>
            <a:ext cx="1170000" cy="345869"/>
          </a:xfrm>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5" name="ZoneTexte 4">
            <a:extLst>
              <a:ext uri="{FF2B5EF4-FFF2-40B4-BE49-F238E27FC236}">
                <a16:creationId xmlns:a16="http://schemas.microsoft.com/office/drawing/2014/main" id="{E762899D-665B-8D17-58A8-6BEF97D0CF4B}"/>
              </a:ext>
            </a:extLst>
          </p:cNvPr>
          <p:cNvSpPr txBox="1"/>
          <p:nvPr/>
        </p:nvSpPr>
        <p:spPr>
          <a:xfrm>
            <a:off x="395412" y="1491630"/>
            <a:ext cx="8353176" cy="2308324"/>
          </a:xfrm>
          <a:prstGeom prst="rect">
            <a:avLst/>
          </a:prstGeom>
          <a:noFill/>
        </p:spPr>
        <p:txBody>
          <a:bodyPr wrap="square" rtlCol="0">
            <a:spAutoFit/>
          </a:bodyPr>
          <a:lstStyle/>
          <a:p>
            <a:pPr algn="just"/>
            <a:r>
              <a:rPr lang="fr-FR" dirty="0"/>
              <a:t>Cadre de mission du </a:t>
            </a:r>
          </a:p>
          <a:p>
            <a:pPr algn="just"/>
            <a:r>
              <a:rPr lang="fr-FR" dirty="0"/>
              <a:t>Dont spécificités pour les ES avec activité de cancérologie </a:t>
            </a:r>
          </a:p>
          <a:p>
            <a:pPr algn="just"/>
            <a:endParaRPr lang="fr-FR" dirty="0"/>
          </a:p>
          <a:p>
            <a:pPr algn="just"/>
            <a:r>
              <a:rPr lang="fr-FR" dirty="0"/>
              <a:t>Cahier des charges de la formation du</a:t>
            </a:r>
          </a:p>
          <a:p>
            <a:pPr algn="just"/>
            <a:r>
              <a:rPr lang="fr-FR" dirty="0"/>
              <a:t>Mise en place d’une coordination territoriale des        pour accompagner la montée en charge du dispositif, à l’appui d’un appel à candidatures à paraître </a:t>
            </a:r>
          </a:p>
          <a:p>
            <a:pPr algn="just"/>
            <a:endParaRPr lang="fr-FR" dirty="0"/>
          </a:p>
          <a:p>
            <a:pPr algn="just"/>
            <a:r>
              <a:rPr lang="fr-FR" dirty="0"/>
              <a:t>Journée territoriale annuelle de coordination des  </a:t>
            </a:r>
          </a:p>
        </p:txBody>
      </p:sp>
      <p:sp>
        <p:nvSpPr>
          <p:cNvPr id="6" name="ZoneTexte 5">
            <a:extLst>
              <a:ext uri="{FF2B5EF4-FFF2-40B4-BE49-F238E27FC236}">
                <a16:creationId xmlns:a16="http://schemas.microsoft.com/office/drawing/2014/main" id="{B7C5FC67-0FDB-C97B-AD04-8619C7762F3C}"/>
              </a:ext>
            </a:extLst>
          </p:cNvPr>
          <p:cNvSpPr txBox="1"/>
          <p:nvPr/>
        </p:nvSpPr>
        <p:spPr>
          <a:xfrm>
            <a:off x="2488023" y="1495509"/>
            <a:ext cx="845902" cy="338554"/>
          </a:xfrm>
          <a:prstGeom prst="rect">
            <a:avLst/>
          </a:prstGeom>
          <a:noFill/>
        </p:spPr>
        <p:txBody>
          <a:bodyPr wrap="square" rtlCol="0">
            <a:spAutoFit/>
          </a:bodyPr>
          <a:lstStyle/>
          <a:p>
            <a:pPr algn="ctr"/>
            <a:r>
              <a:rPr lang="fr-FR" sz="1600" b="1" dirty="0">
                <a:solidFill>
                  <a:schemeClr val="bg1"/>
                </a:solidFill>
                <a:highlight>
                  <a:srgbClr val="000080"/>
                </a:highlight>
              </a:rPr>
              <a:t>RHES</a:t>
            </a:r>
          </a:p>
        </p:txBody>
      </p:sp>
      <p:sp>
        <p:nvSpPr>
          <p:cNvPr id="7" name="ZoneTexte 6">
            <a:extLst>
              <a:ext uri="{FF2B5EF4-FFF2-40B4-BE49-F238E27FC236}">
                <a16:creationId xmlns:a16="http://schemas.microsoft.com/office/drawing/2014/main" id="{C2077479-81EF-5BF3-2A65-4659B33B9893}"/>
              </a:ext>
            </a:extLst>
          </p:cNvPr>
          <p:cNvSpPr txBox="1"/>
          <p:nvPr/>
        </p:nvSpPr>
        <p:spPr>
          <a:xfrm>
            <a:off x="4284129" y="2311117"/>
            <a:ext cx="845902" cy="338554"/>
          </a:xfrm>
          <a:prstGeom prst="rect">
            <a:avLst/>
          </a:prstGeom>
          <a:noFill/>
        </p:spPr>
        <p:txBody>
          <a:bodyPr wrap="square" rtlCol="0">
            <a:spAutoFit/>
          </a:bodyPr>
          <a:lstStyle/>
          <a:p>
            <a:pPr algn="ctr"/>
            <a:r>
              <a:rPr lang="fr-FR" sz="1600" b="1" dirty="0">
                <a:solidFill>
                  <a:schemeClr val="bg1"/>
                </a:solidFill>
                <a:highlight>
                  <a:srgbClr val="000080"/>
                </a:highlight>
              </a:rPr>
              <a:t>RHES</a:t>
            </a:r>
          </a:p>
        </p:txBody>
      </p:sp>
      <p:sp>
        <p:nvSpPr>
          <p:cNvPr id="9" name="ZoneTexte 8">
            <a:extLst>
              <a:ext uri="{FF2B5EF4-FFF2-40B4-BE49-F238E27FC236}">
                <a16:creationId xmlns:a16="http://schemas.microsoft.com/office/drawing/2014/main" id="{63D6729A-5A83-14D0-1627-D5F1D590517F}"/>
              </a:ext>
            </a:extLst>
          </p:cNvPr>
          <p:cNvSpPr txBox="1"/>
          <p:nvPr/>
        </p:nvSpPr>
        <p:spPr>
          <a:xfrm>
            <a:off x="5508104" y="2575629"/>
            <a:ext cx="845902" cy="338554"/>
          </a:xfrm>
          <a:prstGeom prst="rect">
            <a:avLst/>
          </a:prstGeom>
          <a:noFill/>
        </p:spPr>
        <p:txBody>
          <a:bodyPr wrap="square" rtlCol="0">
            <a:spAutoFit/>
          </a:bodyPr>
          <a:lstStyle/>
          <a:p>
            <a:pPr algn="ctr"/>
            <a:r>
              <a:rPr lang="fr-FR" sz="1600" b="1" dirty="0">
                <a:solidFill>
                  <a:schemeClr val="bg1"/>
                </a:solidFill>
                <a:highlight>
                  <a:srgbClr val="000080"/>
                </a:highlight>
              </a:rPr>
              <a:t>RHES</a:t>
            </a:r>
          </a:p>
        </p:txBody>
      </p:sp>
      <p:sp>
        <p:nvSpPr>
          <p:cNvPr id="10" name="ZoneTexte 9">
            <a:extLst>
              <a:ext uri="{FF2B5EF4-FFF2-40B4-BE49-F238E27FC236}">
                <a16:creationId xmlns:a16="http://schemas.microsoft.com/office/drawing/2014/main" id="{14A1B849-D4DD-11EC-782D-14A5A19BF094}"/>
              </a:ext>
            </a:extLst>
          </p:cNvPr>
          <p:cNvSpPr txBox="1"/>
          <p:nvPr/>
        </p:nvSpPr>
        <p:spPr>
          <a:xfrm>
            <a:off x="5310274" y="3392611"/>
            <a:ext cx="845902" cy="338554"/>
          </a:xfrm>
          <a:prstGeom prst="rect">
            <a:avLst/>
          </a:prstGeom>
          <a:noFill/>
        </p:spPr>
        <p:txBody>
          <a:bodyPr wrap="square" rtlCol="0">
            <a:spAutoFit/>
          </a:bodyPr>
          <a:lstStyle/>
          <a:p>
            <a:pPr algn="ctr"/>
            <a:r>
              <a:rPr lang="fr-FR" sz="1600" b="1" dirty="0">
                <a:solidFill>
                  <a:schemeClr val="bg1"/>
                </a:solidFill>
                <a:highlight>
                  <a:srgbClr val="000080"/>
                </a:highlight>
              </a:rPr>
              <a:t>RHES</a:t>
            </a:r>
          </a:p>
        </p:txBody>
      </p:sp>
      <p:sp>
        <p:nvSpPr>
          <p:cNvPr id="11" name="Espace réservé du texte 4">
            <a:extLst>
              <a:ext uri="{FF2B5EF4-FFF2-40B4-BE49-F238E27FC236}">
                <a16:creationId xmlns:a16="http://schemas.microsoft.com/office/drawing/2014/main" id="{270A19FD-43C3-6653-A2B2-3ABF57500664}"/>
              </a:ext>
            </a:extLst>
          </p:cNvPr>
          <p:cNvSpPr txBox="1">
            <a:spLocks/>
          </p:cNvSpPr>
          <p:nvPr/>
        </p:nvSpPr>
        <p:spPr bwMode="gray">
          <a:xfrm>
            <a:off x="323689" y="734330"/>
            <a:ext cx="8496622"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rgbClr val="0070C0"/>
                </a:solidFill>
                <a:latin typeface="Marianne" panose="02000000000000000000" pitchFamily="2" charset="0"/>
              </a:rPr>
              <a:t>Objectif /          : 100 % des ES avec SPH ont désigné un référent  </a:t>
            </a:r>
          </a:p>
        </p:txBody>
      </p:sp>
      <p:sp>
        <p:nvSpPr>
          <p:cNvPr id="12" name="ZoneTexte 11">
            <a:extLst>
              <a:ext uri="{FF2B5EF4-FFF2-40B4-BE49-F238E27FC236}">
                <a16:creationId xmlns:a16="http://schemas.microsoft.com/office/drawing/2014/main" id="{77C8B7FC-0E60-03E9-387D-36C90D10228F}"/>
              </a:ext>
            </a:extLst>
          </p:cNvPr>
          <p:cNvSpPr txBox="1"/>
          <p:nvPr/>
        </p:nvSpPr>
        <p:spPr>
          <a:xfrm>
            <a:off x="1547503" y="734330"/>
            <a:ext cx="845902" cy="338554"/>
          </a:xfrm>
          <a:prstGeom prst="rect">
            <a:avLst/>
          </a:prstGeom>
          <a:noFill/>
        </p:spPr>
        <p:txBody>
          <a:bodyPr wrap="square" rtlCol="0">
            <a:spAutoFit/>
          </a:bodyPr>
          <a:lstStyle/>
          <a:p>
            <a:pPr algn="ctr"/>
            <a:r>
              <a:rPr lang="fr-FR" sz="1600" b="1" dirty="0">
                <a:solidFill>
                  <a:schemeClr val="bg1"/>
                </a:solidFill>
                <a:highlight>
                  <a:srgbClr val="000080"/>
                </a:highlight>
              </a:rPr>
              <a:t>RHES</a:t>
            </a:r>
          </a:p>
        </p:txBody>
      </p:sp>
      <p:sp>
        <p:nvSpPr>
          <p:cNvPr id="14" name="Espace réservé du texte 13">
            <a:extLst>
              <a:ext uri="{FF2B5EF4-FFF2-40B4-BE49-F238E27FC236}">
                <a16:creationId xmlns:a16="http://schemas.microsoft.com/office/drawing/2014/main" id="{C97859C0-3045-FB51-68F9-4EC867674A32}"/>
              </a:ext>
            </a:extLst>
          </p:cNvPr>
          <p:cNvSpPr>
            <a:spLocks noGrp="1"/>
          </p:cNvSpPr>
          <p:nvPr>
            <p:ph type="body" sz="quarter" idx="13"/>
          </p:nvPr>
        </p:nvSpPr>
        <p:spPr>
          <a:xfrm>
            <a:off x="341740" y="1081545"/>
            <a:ext cx="8424614" cy="242951"/>
          </a:xfrm>
        </p:spPr>
        <p:txBody>
          <a:bodyPr/>
          <a:lstStyle/>
          <a:p>
            <a:r>
              <a:rPr lang="fr-FR" dirty="0"/>
              <a:t>Plan d’actions 2026 – 2028 </a:t>
            </a:r>
          </a:p>
        </p:txBody>
      </p:sp>
      <p:sp>
        <p:nvSpPr>
          <p:cNvPr id="15" name="Espace réservé du texte 4">
            <a:extLst>
              <a:ext uri="{FF2B5EF4-FFF2-40B4-BE49-F238E27FC236}">
                <a16:creationId xmlns:a16="http://schemas.microsoft.com/office/drawing/2014/main" id="{5C047FC5-7591-F55D-3EC7-25DCBC557C98}"/>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à l’information et aux droits </a:t>
            </a:r>
          </a:p>
        </p:txBody>
      </p:sp>
    </p:spTree>
    <p:extLst>
      <p:ext uri="{BB962C8B-B14F-4D97-AF65-F5344CB8AC3E}">
        <p14:creationId xmlns:p14="http://schemas.microsoft.com/office/powerpoint/2010/main" val="1357247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42A9F-DFEE-7071-8ABD-E347C4315C5A}"/>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EA8D392-C440-BA28-0C5F-558EC51C2B4A}"/>
              </a:ext>
            </a:extLst>
          </p:cNvPr>
          <p:cNvSpPr>
            <a:spLocks noGrp="1"/>
          </p:cNvSpPr>
          <p:nvPr>
            <p:ph type="sldNum" sz="quarter" idx="12"/>
          </p:nvPr>
        </p:nvSpPr>
        <p:spPr/>
        <p:txBody>
          <a:bodyPr/>
          <a:lstStyle/>
          <a:p>
            <a:fld id="{733122C9-A0B9-462F-8757-0847AD287B63}" type="slidenum">
              <a:rPr lang="fr-FR" smtClean="0"/>
              <a:pPr/>
              <a:t>17</a:t>
            </a:fld>
            <a:endParaRPr lang="fr-FR" dirty="0"/>
          </a:p>
        </p:txBody>
      </p:sp>
      <p:sp>
        <p:nvSpPr>
          <p:cNvPr id="6" name="Espace réservé de la date 5">
            <a:extLst>
              <a:ext uri="{FF2B5EF4-FFF2-40B4-BE49-F238E27FC236}">
                <a16:creationId xmlns:a16="http://schemas.microsoft.com/office/drawing/2014/main" id="{500A3538-1912-5EF1-15BA-1B3FDD95C905}"/>
              </a:ext>
            </a:extLst>
          </p:cNvPr>
          <p:cNvSpPr>
            <a:spLocks noGrp="1"/>
          </p:cNvSpPr>
          <p:nvPr>
            <p:ph type="dt" sz="half" idx="2"/>
          </p:nvPr>
        </p:nvSpPr>
        <p:spPr/>
        <p:txBody>
          <a:bodyPr/>
          <a:lstStyle/>
          <a:p>
            <a:fld id="{251C71F6-E0A6-1740-B64F-38F332886BAF}" type="datetime1">
              <a:rPr lang="fr-FR" cap="all" smtClean="0"/>
              <a:pPr/>
              <a:t>24/04/2026</a:t>
            </a:fld>
            <a:endParaRPr lang="fr-FR" cap="all" dirty="0"/>
          </a:p>
        </p:txBody>
      </p:sp>
      <p:sp>
        <p:nvSpPr>
          <p:cNvPr id="11" name="Espace réservé du texte 4">
            <a:extLst>
              <a:ext uri="{FF2B5EF4-FFF2-40B4-BE49-F238E27FC236}">
                <a16:creationId xmlns:a16="http://schemas.microsoft.com/office/drawing/2014/main" id="{323DF503-C391-E04A-CB91-F7F8B695FEC4}"/>
              </a:ext>
            </a:extLst>
          </p:cNvPr>
          <p:cNvSpPr>
            <a:spLocks noGrp="1"/>
          </p:cNvSpPr>
          <p:nvPr>
            <p:ph type="body" sz="quarter" idx="13"/>
          </p:nvPr>
        </p:nvSpPr>
        <p:spPr>
          <a:xfrm>
            <a:off x="1331640" y="784723"/>
            <a:ext cx="7128792" cy="345869"/>
          </a:xfrm>
        </p:spPr>
        <p:txBody>
          <a:bodyPr/>
          <a:lstStyle/>
          <a:p>
            <a:pPr marL="134475" indent="0">
              <a:buNone/>
            </a:pPr>
            <a:r>
              <a:rPr lang="fr-FR" sz="2000" dirty="0">
                <a:solidFill>
                  <a:srgbClr val="0070C0"/>
                </a:solidFill>
                <a:latin typeface="Marianne" panose="02000000000000000000" pitchFamily="2" charset="0"/>
              </a:rPr>
              <a:t>La vaccination HPV dans les ESMS </a:t>
            </a:r>
          </a:p>
        </p:txBody>
      </p:sp>
      <p:sp>
        <p:nvSpPr>
          <p:cNvPr id="12" name="ZoneTexte 11">
            <a:extLst>
              <a:ext uri="{FF2B5EF4-FFF2-40B4-BE49-F238E27FC236}">
                <a16:creationId xmlns:a16="http://schemas.microsoft.com/office/drawing/2014/main" id="{C2D75150-9A09-1D31-22B6-D06804616EEA}"/>
              </a:ext>
            </a:extLst>
          </p:cNvPr>
          <p:cNvSpPr txBox="1"/>
          <p:nvPr/>
        </p:nvSpPr>
        <p:spPr>
          <a:xfrm>
            <a:off x="380429" y="1495102"/>
            <a:ext cx="8368284" cy="3139321"/>
          </a:xfrm>
          <a:prstGeom prst="rect">
            <a:avLst/>
          </a:prstGeom>
          <a:noFill/>
        </p:spPr>
        <p:txBody>
          <a:bodyPr wrap="square" rtlCol="0">
            <a:spAutoFit/>
          </a:bodyPr>
          <a:lstStyle/>
          <a:p>
            <a:pPr algn="just"/>
            <a:r>
              <a:rPr lang="fr-FR" b="1" dirty="0"/>
              <a:t>Activité limitée en ESMS malgré la mobilisation active du centre de vaccination du CHUAP </a:t>
            </a:r>
          </a:p>
          <a:p>
            <a:endParaRPr lang="fr-FR" dirty="0"/>
          </a:p>
          <a:p>
            <a:pPr algn="just"/>
            <a:r>
              <a:rPr lang="fr-FR" dirty="0"/>
              <a:t>2025 : séance de vaccination dans 3 ESMS </a:t>
            </a:r>
          </a:p>
          <a:p>
            <a:pPr algn="just"/>
            <a:r>
              <a:rPr lang="fr-FR" dirty="0"/>
              <a:t>IME Henri Dunant </a:t>
            </a:r>
            <a:r>
              <a:rPr lang="fr-FR" i="1" dirty="0"/>
              <a:t>(qui poursuit en 2026)</a:t>
            </a:r>
            <a:r>
              <a:rPr lang="fr-FR" dirty="0"/>
              <a:t> et les ITEP de Péronne et Argoules</a:t>
            </a:r>
          </a:p>
          <a:p>
            <a:pPr algn="just"/>
            <a:endParaRPr lang="fr-FR" dirty="0"/>
          </a:p>
          <a:p>
            <a:pPr algn="just"/>
            <a:r>
              <a:rPr lang="fr-FR" dirty="0"/>
              <a:t>2026 : séance de vaccination dans les IME ADAPEI 80 de Doullens et Poix-de-Picardie) </a:t>
            </a:r>
          </a:p>
          <a:p>
            <a:pPr algn="just"/>
            <a:r>
              <a:rPr lang="fr-FR" dirty="0"/>
              <a:t>En cours de programmation : IME de Bussy-lès-Daours et Abbeville </a:t>
            </a:r>
          </a:p>
          <a:p>
            <a:pPr algn="just"/>
            <a:r>
              <a:rPr lang="fr-FR" dirty="0"/>
              <a:t> </a:t>
            </a:r>
          </a:p>
          <a:p>
            <a:pPr algn="just"/>
            <a:r>
              <a:rPr lang="fr-FR" dirty="0"/>
              <a:t>Bilan au 23 avril : </a:t>
            </a:r>
            <a:r>
              <a:rPr lang="fr-FR" b="1" dirty="0"/>
              <a:t>20 autorisations </a:t>
            </a:r>
            <a:r>
              <a:rPr lang="fr-FR" dirty="0"/>
              <a:t>recueillies et </a:t>
            </a:r>
            <a:r>
              <a:rPr lang="fr-FR" b="1" dirty="0"/>
              <a:t>5 vaccinations </a:t>
            </a:r>
            <a:r>
              <a:rPr lang="fr-FR" dirty="0"/>
              <a:t>HPV réalisées </a:t>
            </a:r>
          </a:p>
        </p:txBody>
      </p:sp>
      <p:sp>
        <p:nvSpPr>
          <p:cNvPr id="4" name="Espace réservé du texte 4">
            <a:extLst>
              <a:ext uri="{FF2B5EF4-FFF2-40B4-BE49-F238E27FC236}">
                <a16:creationId xmlns:a16="http://schemas.microsoft.com/office/drawing/2014/main" id="{6437765A-0EBA-18A7-DCE2-0768E09B39F1}"/>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à la prévention </a:t>
            </a:r>
          </a:p>
        </p:txBody>
      </p:sp>
      <p:pic>
        <p:nvPicPr>
          <p:cNvPr id="5" name="Image 4" descr="Une image contenant Graphique, illustration, dessin, dessin humoristique&#10;&#10;Le contenu généré par l’IA peut être incorrect.">
            <a:extLst>
              <a:ext uri="{FF2B5EF4-FFF2-40B4-BE49-F238E27FC236}">
                <a16:creationId xmlns:a16="http://schemas.microsoft.com/office/drawing/2014/main" id="{261CB50D-16C0-7C83-E09D-1C18D2D2EB1A}"/>
              </a:ext>
            </a:extLst>
          </p:cNvPr>
          <p:cNvPicPr>
            <a:picLocks noChangeAspect="1"/>
          </p:cNvPicPr>
          <p:nvPr/>
        </p:nvPicPr>
        <p:blipFill>
          <a:blip r:embed="rId2"/>
          <a:srcRect b="893"/>
          <a:stretch>
            <a:fillRect/>
          </a:stretch>
        </p:blipFill>
        <p:spPr>
          <a:xfrm>
            <a:off x="323850" y="683314"/>
            <a:ext cx="906529" cy="447278"/>
          </a:xfrm>
          <a:prstGeom prst="rect">
            <a:avLst/>
          </a:prstGeom>
        </p:spPr>
      </p:pic>
    </p:spTree>
    <p:extLst>
      <p:ext uri="{BB962C8B-B14F-4D97-AF65-F5344CB8AC3E}">
        <p14:creationId xmlns:p14="http://schemas.microsoft.com/office/powerpoint/2010/main" val="1468829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B4593-DE61-F6F4-8B9D-101946B36F61}"/>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8BBEC72-E10A-81BA-50A3-E001C5ECBCD8}"/>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18</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C4946347-0468-EF7C-F53B-3789894F5890}"/>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8" name="Espace réservé du texte 4">
            <a:extLst>
              <a:ext uri="{FF2B5EF4-FFF2-40B4-BE49-F238E27FC236}">
                <a16:creationId xmlns:a16="http://schemas.microsoft.com/office/drawing/2014/main" id="{35C1B720-0ED4-F760-F9E4-D1AD864CE328}"/>
              </a:ext>
            </a:extLst>
          </p:cNvPr>
          <p:cNvSpPr>
            <a:spLocks noGrp="1"/>
          </p:cNvSpPr>
          <p:nvPr>
            <p:ph type="body" sz="quarter" idx="13"/>
          </p:nvPr>
        </p:nvSpPr>
        <p:spPr>
          <a:xfrm>
            <a:off x="323850" y="632313"/>
            <a:ext cx="8352606" cy="376667"/>
          </a:xfrm>
        </p:spPr>
        <p:txBody>
          <a:bodyPr/>
          <a:lstStyle/>
          <a:p>
            <a:r>
              <a:rPr lang="fr-FR" sz="2000" dirty="0" err="1">
                <a:solidFill>
                  <a:srgbClr val="0070C0"/>
                </a:solidFill>
                <a:latin typeface="Marianne" panose="02000000000000000000" pitchFamily="2" charset="0"/>
              </a:rPr>
              <a:t>Handigynéco</a:t>
            </a:r>
            <a:r>
              <a:rPr lang="fr-FR" sz="2000" dirty="0">
                <a:solidFill>
                  <a:srgbClr val="0070C0"/>
                </a:solidFill>
                <a:latin typeface="Marianne" panose="02000000000000000000" pitchFamily="2" charset="0"/>
              </a:rPr>
              <a:t> </a:t>
            </a:r>
          </a:p>
        </p:txBody>
      </p:sp>
      <p:pic>
        <p:nvPicPr>
          <p:cNvPr id="6" name="Image 5">
            <a:extLst>
              <a:ext uri="{FF2B5EF4-FFF2-40B4-BE49-F238E27FC236}">
                <a16:creationId xmlns:a16="http://schemas.microsoft.com/office/drawing/2014/main" id="{9914CE43-3FC2-5F6E-893D-701DDAC065D9}"/>
              </a:ext>
            </a:extLst>
          </p:cNvPr>
          <p:cNvPicPr>
            <a:picLocks noChangeAspect="1"/>
          </p:cNvPicPr>
          <p:nvPr/>
        </p:nvPicPr>
        <p:blipFill>
          <a:blip r:embed="rId3"/>
          <a:stretch>
            <a:fillRect/>
          </a:stretch>
        </p:blipFill>
        <p:spPr>
          <a:xfrm>
            <a:off x="2339752" y="744574"/>
            <a:ext cx="5184576" cy="4014156"/>
          </a:xfrm>
          <a:prstGeom prst="rect">
            <a:avLst/>
          </a:prstGeom>
        </p:spPr>
      </p:pic>
      <p:pic>
        <p:nvPicPr>
          <p:cNvPr id="9" name="Image 8">
            <a:extLst>
              <a:ext uri="{FF2B5EF4-FFF2-40B4-BE49-F238E27FC236}">
                <a16:creationId xmlns:a16="http://schemas.microsoft.com/office/drawing/2014/main" id="{2F0712E8-A7BF-FC63-A822-CAAB7CF9CFFE}"/>
              </a:ext>
            </a:extLst>
          </p:cNvPr>
          <p:cNvPicPr>
            <a:picLocks noChangeAspect="1"/>
          </p:cNvPicPr>
          <p:nvPr/>
        </p:nvPicPr>
        <p:blipFill>
          <a:blip r:embed="rId4"/>
          <a:stretch>
            <a:fillRect/>
          </a:stretch>
        </p:blipFill>
        <p:spPr>
          <a:xfrm>
            <a:off x="740200" y="1080988"/>
            <a:ext cx="904015" cy="842690"/>
          </a:xfrm>
          <a:prstGeom prst="rect">
            <a:avLst/>
          </a:prstGeom>
        </p:spPr>
      </p:pic>
      <p:sp>
        <p:nvSpPr>
          <p:cNvPr id="3" name="Espace réservé du texte 4">
            <a:extLst>
              <a:ext uri="{FF2B5EF4-FFF2-40B4-BE49-F238E27FC236}">
                <a16:creationId xmlns:a16="http://schemas.microsoft.com/office/drawing/2014/main" id="{B95B7C02-F432-920F-F856-AB3228538E32}"/>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à la prévention </a:t>
            </a:r>
          </a:p>
        </p:txBody>
      </p:sp>
    </p:spTree>
    <p:extLst>
      <p:ext uri="{BB962C8B-B14F-4D97-AF65-F5344CB8AC3E}">
        <p14:creationId xmlns:p14="http://schemas.microsoft.com/office/powerpoint/2010/main" val="3984897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38645-41DF-4A5C-D481-6F74BB08E69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B4932A6-DB11-49C1-3E21-105FD826A4CD}"/>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19</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6AC72D30-7C48-731B-F676-561E404A7334}"/>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8" name="Espace réservé du texte 4">
            <a:extLst>
              <a:ext uri="{FF2B5EF4-FFF2-40B4-BE49-F238E27FC236}">
                <a16:creationId xmlns:a16="http://schemas.microsoft.com/office/drawing/2014/main" id="{8C371D5C-9F62-7200-E8AF-0D70634693B1}"/>
              </a:ext>
            </a:extLst>
          </p:cNvPr>
          <p:cNvSpPr>
            <a:spLocks noGrp="1"/>
          </p:cNvSpPr>
          <p:nvPr>
            <p:ph type="body" sz="quarter" idx="13"/>
          </p:nvPr>
        </p:nvSpPr>
        <p:spPr>
          <a:xfrm>
            <a:off x="35496" y="1698156"/>
            <a:ext cx="1944216" cy="669479"/>
          </a:xfrm>
        </p:spPr>
        <p:txBody>
          <a:bodyPr/>
          <a:lstStyle/>
          <a:p>
            <a:r>
              <a:rPr lang="fr-FR" sz="2000" dirty="0" err="1">
                <a:solidFill>
                  <a:srgbClr val="0070C0"/>
                </a:solidFill>
                <a:latin typeface="Marianne" panose="02000000000000000000" pitchFamily="2" charset="0"/>
              </a:rPr>
              <a:t>Handigynéco</a:t>
            </a:r>
            <a:r>
              <a:rPr lang="fr-FR" sz="2000" dirty="0">
                <a:solidFill>
                  <a:srgbClr val="0070C0"/>
                </a:solidFill>
                <a:latin typeface="Marianne" panose="02000000000000000000" pitchFamily="2" charset="0"/>
              </a:rPr>
              <a:t> dans la Somme </a:t>
            </a:r>
          </a:p>
        </p:txBody>
      </p:sp>
      <p:pic>
        <p:nvPicPr>
          <p:cNvPr id="9" name="Image 8">
            <a:extLst>
              <a:ext uri="{FF2B5EF4-FFF2-40B4-BE49-F238E27FC236}">
                <a16:creationId xmlns:a16="http://schemas.microsoft.com/office/drawing/2014/main" id="{A5E288B4-392E-0A6F-4118-83A70823A8EF}"/>
              </a:ext>
            </a:extLst>
          </p:cNvPr>
          <p:cNvPicPr>
            <a:picLocks noChangeAspect="1"/>
          </p:cNvPicPr>
          <p:nvPr/>
        </p:nvPicPr>
        <p:blipFill>
          <a:blip r:embed="rId3"/>
          <a:stretch>
            <a:fillRect/>
          </a:stretch>
        </p:blipFill>
        <p:spPr>
          <a:xfrm>
            <a:off x="2063449" y="915566"/>
            <a:ext cx="5737182" cy="3680377"/>
          </a:xfrm>
          <a:prstGeom prst="rect">
            <a:avLst/>
          </a:prstGeom>
        </p:spPr>
      </p:pic>
      <p:pic>
        <p:nvPicPr>
          <p:cNvPr id="10" name="Image 9">
            <a:extLst>
              <a:ext uri="{FF2B5EF4-FFF2-40B4-BE49-F238E27FC236}">
                <a16:creationId xmlns:a16="http://schemas.microsoft.com/office/drawing/2014/main" id="{9C2C71C0-563E-835C-C25A-009FD0D417C6}"/>
              </a:ext>
            </a:extLst>
          </p:cNvPr>
          <p:cNvPicPr>
            <a:picLocks noChangeAspect="1"/>
          </p:cNvPicPr>
          <p:nvPr/>
        </p:nvPicPr>
        <p:blipFill>
          <a:blip r:embed="rId4"/>
          <a:stretch>
            <a:fillRect/>
          </a:stretch>
        </p:blipFill>
        <p:spPr>
          <a:xfrm>
            <a:off x="539552" y="699542"/>
            <a:ext cx="904015" cy="842690"/>
          </a:xfrm>
          <a:prstGeom prst="rect">
            <a:avLst/>
          </a:prstGeom>
        </p:spPr>
      </p:pic>
      <p:sp>
        <p:nvSpPr>
          <p:cNvPr id="3" name="Espace réservé du texte 4">
            <a:extLst>
              <a:ext uri="{FF2B5EF4-FFF2-40B4-BE49-F238E27FC236}">
                <a16:creationId xmlns:a16="http://schemas.microsoft.com/office/drawing/2014/main" id="{8606BBA9-C4AC-E0C4-A67B-D380A0F17E13}"/>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à la prévention </a:t>
            </a:r>
          </a:p>
        </p:txBody>
      </p:sp>
    </p:spTree>
    <p:extLst>
      <p:ext uri="{BB962C8B-B14F-4D97-AF65-F5344CB8AC3E}">
        <p14:creationId xmlns:p14="http://schemas.microsoft.com/office/powerpoint/2010/main" val="257139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txBody>
          <a:bodyPr/>
          <a:lstStyle/>
          <a:p>
            <a:endParaRPr lang="fr-FR" dirty="0"/>
          </a:p>
        </p:txBody>
      </p:sp>
      <p:sp>
        <p:nvSpPr>
          <p:cNvPr id="4" name="Espace réservé de la date 3"/>
          <p:cNvSpPr>
            <a:spLocks noGrp="1"/>
          </p:cNvSpPr>
          <p:nvPr>
            <p:ph type="dt" sz="half" idx="2"/>
          </p:nvPr>
        </p:nvSpPr>
        <p:spPr/>
        <p:txBody>
          <a:bodyPr/>
          <a:lstStyle/>
          <a:p>
            <a:fld id="{EA8FAAC2-ECC7-674E-BA6D-9C8C798446C6}"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6" name="Titre 5"/>
          <p:cNvSpPr>
            <a:spLocks noGrp="1"/>
          </p:cNvSpPr>
          <p:nvPr>
            <p:ph type="title"/>
          </p:nvPr>
        </p:nvSpPr>
        <p:spPr/>
        <p:txBody>
          <a:bodyPr/>
          <a:lstStyle/>
          <a:p>
            <a:pPr marL="0" indent="0">
              <a:buNone/>
            </a:pPr>
            <a:r>
              <a:rPr lang="fr-FR" dirty="0">
                <a:latin typeface="Marianne" panose="02000000000000000000" pitchFamily="2" charset="0"/>
              </a:rPr>
              <a:t>1. Points saillants du diagnostic </a:t>
            </a:r>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latin typeface="Marianne" panose="02000000000000000000" pitchFamily="2" charset="0"/>
              </a:rPr>
              <a:pPr/>
              <a:t>2</a:t>
            </a:fld>
            <a:endParaRPr lang="fr-FR" dirty="0">
              <a:latin typeface="Marianne" panose="02000000000000000000" pitchFamily="2" charset="0"/>
            </a:endParaRPr>
          </a:p>
        </p:txBody>
      </p:sp>
      <p:pic>
        <p:nvPicPr>
          <p:cNvPr id="2" name="Image 1">
            <a:extLst>
              <a:ext uri="{FF2B5EF4-FFF2-40B4-BE49-F238E27FC236}">
                <a16:creationId xmlns:a16="http://schemas.microsoft.com/office/drawing/2014/main" id="{F8F01031-CB83-4116-A0A3-428F7FAC00A9}"/>
              </a:ext>
            </a:extLst>
          </p:cNvPr>
          <p:cNvPicPr>
            <a:picLocks noChangeAspect="1"/>
          </p:cNvPicPr>
          <p:nvPr/>
        </p:nvPicPr>
        <p:blipFill>
          <a:blip r:embed="rId2"/>
          <a:stretch>
            <a:fillRect/>
          </a:stretch>
        </p:blipFill>
        <p:spPr>
          <a:xfrm>
            <a:off x="7956376" y="3497525"/>
            <a:ext cx="827623" cy="1170998"/>
          </a:xfrm>
          <a:prstGeom prst="rect">
            <a:avLst/>
          </a:prstGeom>
        </p:spPr>
      </p:pic>
    </p:spTree>
    <p:extLst>
      <p:ext uri="{BB962C8B-B14F-4D97-AF65-F5344CB8AC3E}">
        <p14:creationId xmlns:p14="http://schemas.microsoft.com/office/powerpoint/2010/main" val="3170522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5A0EDD8-8153-0DB5-8FD8-93410AB1ED4D}"/>
              </a:ext>
            </a:extLst>
          </p:cNvPr>
          <p:cNvSpPr>
            <a:spLocks noGrp="1"/>
          </p:cNvSpPr>
          <p:nvPr>
            <p:ph type="sldNum" sz="quarter" idx="12"/>
          </p:nvPr>
        </p:nvSpPr>
        <p:spPr/>
        <p:txBody>
          <a:bodyPr/>
          <a:lstStyle/>
          <a:p>
            <a:fld id="{733122C9-A0B9-462F-8757-0847AD287B63}" type="slidenum">
              <a:rPr lang="fr-FR" smtClean="0"/>
              <a:pPr/>
              <a:t>20</a:t>
            </a:fld>
            <a:endParaRPr lang="fr-FR" dirty="0"/>
          </a:p>
        </p:txBody>
      </p:sp>
      <p:sp>
        <p:nvSpPr>
          <p:cNvPr id="6" name="Espace réservé de la date 5">
            <a:extLst>
              <a:ext uri="{FF2B5EF4-FFF2-40B4-BE49-F238E27FC236}">
                <a16:creationId xmlns:a16="http://schemas.microsoft.com/office/drawing/2014/main" id="{69369A2B-0D50-0B1A-223C-64B7C16950A8}"/>
              </a:ext>
            </a:extLst>
          </p:cNvPr>
          <p:cNvSpPr>
            <a:spLocks noGrp="1"/>
          </p:cNvSpPr>
          <p:nvPr>
            <p:ph type="dt" sz="half" idx="2"/>
          </p:nvPr>
        </p:nvSpPr>
        <p:spPr/>
        <p:txBody>
          <a:bodyPr/>
          <a:lstStyle/>
          <a:p>
            <a:fld id="{251C71F6-E0A6-1740-B64F-38F332886BAF}" type="datetime1">
              <a:rPr lang="fr-FR" cap="all" smtClean="0"/>
              <a:pPr/>
              <a:t>24/04/2026</a:t>
            </a:fld>
            <a:endParaRPr lang="fr-FR" cap="all" dirty="0"/>
          </a:p>
        </p:txBody>
      </p:sp>
      <p:sp>
        <p:nvSpPr>
          <p:cNvPr id="9" name="ZoneTexte 8">
            <a:extLst>
              <a:ext uri="{FF2B5EF4-FFF2-40B4-BE49-F238E27FC236}">
                <a16:creationId xmlns:a16="http://schemas.microsoft.com/office/drawing/2014/main" id="{B3E6A4A8-337E-8373-7420-9FC5A1F9DC32}"/>
              </a:ext>
            </a:extLst>
          </p:cNvPr>
          <p:cNvSpPr txBox="1"/>
          <p:nvPr/>
        </p:nvSpPr>
        <p:spPr>
          <a:xfrm>
            <a:off x="323850" y="1235522"/>
            <a:ext cx="8136582" cy="2831544"/>
          </a:xfrm>
          <a:prstGeom prst="rect">
            <a:avLst/>
          </a:prstGeom>
          <a:noFill/>
        </p:spPr>
        <p:txBody>
          <a:bodyPr wrap="square" rtlCol="0">
            <a:spAutoFit/>
          </a:bodyPr>
          <a:lstStyle/>
          <a:p>
            <a:pPr algn="just"/>
            <a:r>
              <a:rPr lang="fr-FR" b="1" dirty="0"/>
              <a:t>Constitution d’un pool de 6 sage-femmes : </a:t>
            </a:r>
          </a:p>
          <a:p>
            <a:pPr algn="just"/>
            <a:endParaRPr lang="fr-FR" dirty="0"/>
          </a:p>
          <a:p>
            <a:pPr marL="373063" indent="-285750">
              <a:spcBef>
                <a:spcPts val="400"/>
              </a:spcBef>
              <a:spcAft>
                <a:spcPts val="800"/>
              </a:spcAft>
              <a:buClr>
                <a:schemeClr val="bg2"/>
              </a:buClr>
              <a:buFont typeface="Wingdings" panose="05000000000000000000" pitchFamily="2" charset="2"/>
              <a:buChar char="q"/>
            </a:pPr>
            <a:r>
              <a:rPr lang="fr-FR" sz="1600" dirty="0"/>
              <a:t>2 sage-femmes formées en mars 2026 </a:t>
            </a:r>
          </a:p>
          <a:p>
            <a:pPr marL="373063" indent="-285750">
              <a:spcBef>
                <a:spcPts val="400"/>
              </a:spcBef>
              <a:spcAft>
                <a:spcPts val="800"/>
              </a:spcAft>
              <a:buClr>
                <a:schemeClr val="bg2"/>
              </a:buClr>
              <a:buFont typeface="Wingdings" panose="05000000000000000000" pitchFamily="2" charset="2"/>
              <a:buChar char="q"/>
            </a:pPr>
            <a:r>
              <a:rPr lang="fr-FR" sz="1600" dirty="0"/>
              <a:t>2 sage-femmes inscrites à la formation de novembre 2026 </a:t>
            </a:r>
          </a:p>
          <a:p>
            <a:pPr marL="373063" indent="-285750">
              <a:spcBef>
                <a:spcPts val="400"/>
              </a:spcBef>
              <a:spcAft>
                <a:spcPts val="800"/>
              </a:spcAft>
              <a:buClr>
                <a:schemeClr val="bg2"/>
              </a:buClr>
              <a:buFont typeface="Wingdings" panose="05000000000000000000" pitchFamily="2" charset="2"/>
              <a:buChar char="q"/>
            </a:pPr>
            <a:r>
              <a:rPr lang="fr-FR" sz="1600" dirty="0"/>
              <a:t>2 sage-femmes à recruter et former en 2027 </a:t>
            </a:r>
          </a:p>
          <a:p>
            <a:pPr algn="just"/>
            <a:endParaRPr lang="fr-FR" sz="1600" dirty="0"/>
          </a:p>
          <a:p>
            <a:pPr algn="just"/>
            <a:r>
              <a:rPr lang="fr-FR" sz="1600" dirty="0"/>
              <a:t>Intervention dans les 19 établissements médico-sociaux médicalisés (+ IME-IEM accueillant des jeunes sous amendement Creton et UPHV) puis dans les structures non médicalisées </a:t>
            </a:r>
          </a:p>
        </p:txBody>
      </p:sp>
      <p:sp>
        <p:nvSpPr>
          <p:cNvPr id="10" name="Espace réservé du texte 4">
            <a:extLst>
              <a:ext uri="{FF2B5EF4-FFF2-40B4-BE49-F238E27FC236}">
                <a16:creationId xmlns:a16="http://schemas.microsoft.com/office/drawing/2014/main" id="{98A1DE81-1D61-AAC2-F70C-942E9F188C51}"/>
              </a:ext>
            </a:extLst>
          </p:cNvPr>
          <p:cNvSpPr>
            <a:spLocks noGrp="1"/>
          </p:cNvSpPr>
          <p:nvPr>
            <p:ph type="body" sz="quarter" idx="13"/>
          </p:nvPr>
        </p:nvSpPr>
        <p:spPr>
          <a:xfrm>
            <a:off x="395536" y="872212"/>
            <a:ext cx="3888432" cy="376667"/>
          </a:xfrm>
        </p:spPr>
        <p:txBody>
          <a:bodyPr/>
          <a:lstStyle/>
          <a:p>
            <a:pPr marL="0" indent="0">
              <a:buNone/>
            </a:pPr>
            <a:r>
              <a:rPr lang="fr-FR" sz="2000" dirty="0" err="1">
                <a:solidFill>
                  <a:srgbClr val="0070C0"/>
                </a:solidFill>
                <a:latin typeface="Marianne" panose="02000000000000000000" pitchFamily="2" charset="0"/>
              </a:rPr>
              <a:t>Handigynéco</a:t>
            </a:r>
            <a:r>
              <a:rPr lang="fr-FR" sz="2000" dirty="0">
                <a:solidFill>
                  <a:srgbClr val="0070C0"/>
                </a:solidFill>
                <a:latin typeface="Marianne" panose="02000000000000000000" pitchFamily="2" charset="0"/>
              </a:rPr>
              <a:t> dans la Somme </a:t>
            </a:r>
          </a:p>
        </p:txBody>
      </p:sp>
      <p:sp>
        <p:nvSpPr>
          <p:cNvPr id="12" name="ZoneTexte 11">
            <a:extLst>
              <a:ext uri="{FF2B5EF4-FFF2-40B4-BE49-F238E27FC236}">
                <a16:creationId xmlns:a16="http://schemas.microsoft.com/office/drawing/2014/main" id="{DE322015-0A36-AE22-9604-A3986FBC6694}"/>
              </a:ext>
            </a:extLst>
          </p:cNvPr>
          <p:cNvSpPr txBox="1"/>
          <p:nvPr/>
        </p:nvSpPr>
        <p:spPr>
          <a:xfrm>
            <a:off x="6731918" y="899929"/>
            <a:ext cx="2088232" cy="369332"/>
          </a:xfrm>
          <a:prstGeom prst="rect">
            <a:avLst/>
          </a:prstGeom>
          <a:noFill/>
        </p:spPr>
        <p:txBody>
          <a:bodyPr wrap="square" rtlCol="0">
            <a:spAutoFit/>
          </a:bodyPr>
          <a:lstStyle/>
          <a:p>
            <a:pPr algn="ctr"/>
            <a:r>
              <a:rPr lang="fr-FR" b="1" dirty="0">
                <a:highlight>
                  <a:srgbClr val="FFFF00"/>
                </a:highlight>
              </a:rPr>
              <a:t>25 k€ en 2026 </a:t>
            </a:r>
          </a:p>
        </p:txBody>
      </p:sp>
      <p:pic>
        <p:nvPicPr>
          <p:cNvPr id="13" name="Image 12">
            <a:extLst>
              <a:ext uri="{FF2B5EF4-FFF2-40B4-BE49-F238E27FC236}">
                <a16:creationId xmlns:a16="http://schemas.microsoft.com/office/drawing/2014/main" id="{69BDBE8B-1380-3DBB-3A42-EE624789631D}"/>
              </a:ext>
            </a:extLst>
          </p:cNvPr>
          <p:cNvPicPr>
            <a:picLocks noChangeAspect="1"/>
          </p:cNvPicPr>
          <p:nvPr/>
        </p:nvPicPr>
        <p:blipFill>
          <a:blip r:embed="rId2"/>
          <a:stretch>
            <a:fillRect/>
          </a:stretch>
        </p:blipFill>
        <p:spPr>
          <a:xfrm>
            <a:off x="7884368" y="3867894"/>
            <a:ext cx="904015" cy="842690"/>
          </a:xfrm>
          <a:prstGeom prst="rect">
            <a:avLst/>
          </a:prstGeom>
        </p:spPr>
      </p:pic>
      <p:sp>
        <p:nvSpPr>
          <p:cNvPr id="3" name="Espace réservé du texte 4">
            <a:extLst>
              <a:ext uri="{FF2B5EF4-FFF2-40B4-BE49-F238E27FC236}">
                <a16:creationId xmlns:a16="http://schemas.microsoft.com/office/drawing/2014/main" id="{B88BBEFD-8C16-6F26-F371-189AA42E9611}"/>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à la prévention </a:t>
            </a:r>
          </a:p>
        </p:txBody>
      </p:sp>
    </p:spTree>
    <p:extLst>
      <p:ext uri="{BB962C8B-B14F-4D97-AF65-F5344CB8AC3E}">
        <p14:creationId xmlns:p14="http://schemas.microsoft.com/office/powerpoint/2010/main" val="1585014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B42F1-A3D1-A860-89AC-1D7E679135C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FA6A16D-E1EB-A330-5EED-C93936983834}"/>
              </a:ext>
            </a:extLst>
          </p:cNvPr>
          <p:cNvSpPr>
            <a:spLocks noGrp="1"/>
          </p:cNvSpPr>
          <p:nvPr>
            <p:ph type="sldNum" sz="quarter" idx="12"/>
          </p:nvPr>
        </p:nvSpPr>
        <p:spPr/>
        <p:txBody>
          <a:bodyPr/>
          <a:lstStyle/>
          <a:p>
            <a:fld id="{733122C9-A0B9-462F-8757-0847AD287B63}" type="slidenum">
              <a:rPr lang="fr-FR" smtClean="0"/>
              <a:pPr/>
              <a:t>21</a:t>
            </a:fld>
            <a:endParaRPr lang="fr-FR" dirty="0"/>
          </a:p>
        </p:txBody>
      </p:sp>
      <p:sp>
        <p:nvSpPr>
          <p:cNvPr id="6" name="Espace réservé de la date 5">
            <a:extLst>
              <a:ext uri="{FF2B5EF4-FFF2-40B4-BE49-F238E27FC236}">
                <a16:creationId xmlns:a16="http://schemas.microsoft.com/office/drawing/2014/main" id="{0719A160-F956-1AA8-5852-AA0F38F787CB}"/>
              </a:ext>
            </a:extLst>
          </p:cNvPr>
          <p:cNvSpPr>
            <a:spLocks noGrp="1"/>
          </p:cNvSpPr>
          <p:nvPr>
            <p:ph type="dt" sz="half" idx="2"/>
          </p:nvPr>
        </p:nvSpPr>
        <p:spPr/>
        <p:txBody>
          <a:bodyPr/>
          <a:lstStyle/>
          <a:p>
            <a:fld id="{251C71F6-E0A6-1740-B64F-38F332886BAF}" type="datetime1">
              <a:rPr lang="fr-FR" cap="all" smtClean="0"/>
              <a:pPr/>
              <a:t>24/04/2026</a:t>
            </a:fld>
            <a:endParaRPr lang="fr-FR" cap="all" dirty="0"/>
          </a:p>
        </p:txBody>
      </p:sp>
      <p:sp>
        <p:nvSpPr>
          <p:cNvPr id="9" name="ZoneTexte 8">
            <a:extLst>
              <a:ext uri="{FF2B5EF4-FFF2-40B4-BE49-F238E27FC236}">
                <a16:creationId xmlns:a16="http://schemas.microsoft.com/office/drawing/2014/main" id="{3F00AF83-0D33-659E-E25D-52468B875BC5}"/>
              </a:ext>
            </a:extLst>
          </p:cNvPr>
          <p:cNvSpPr txBox="1"/>
          <p:nvPr/>
        </p:nvSpPr>
        <p:spPr>
          <a:xfrm>
            <a:off x="180156" y="1013839"/>
            <a:ext cx="8064252" cy="323165"/>
          </a:xfrm>
          <a:prstGeom prst="rect">
            <a:avLst/>
          </a:prstGeom>
          <a:noFill/>
        </p:spPr>
        <p:txBody>
          <a:bodyPr wrap="square" rtlCol="0">
            <a:spAutoFit/>
          </a:bodyPr>
          <a:lstStyle/>
          <a:p>
            <a:pPr marL="9525" indent="85725">
              <a:spcBef>
                <a:spcPts val="400"/>
              </a:spcBef>
              <a:spcAft>
                <a:spcPts val="800"/>
              </a:spcAft>
            </a:pPr>
            <a:r>
              <a:rPr lang="fr-FR" sz="1500" b="1" dirty="0">
                <a:solidFill>
                  <a:schemeClr val="tx1">
                    <a:lumMod val="50000"/>
                    <a:lumOff val="50000"/>
                  </a:schemeClr>
                </a:solidFill>
              </a:rPr>
              <a:t>Programmation prévisionnelle 2026 </a:t>
            </a:r>
          </a:p>
        </p:txBody>
      </p:sp>
      <p:sp>
        <p:nvSpPr>
          <p:cNvPr id="10" name="Espace réservé du texte 4">
            <a:extLst>
              <a:ext uri="{FF2B5EF4-FFF2-40B4-BE49-F238E27FC236}">
                <a16:creationId xmlns:a16="http://schemas.microsoft.com/office/drawing/2014/main" id="{E9C1394A-31A3-0AE8-39F6-95DB68131944}"/>
              </a:ext>
            </a:extLst>
          </p:cNvPr>
          <p:cNvSpPr>
            <a:spLocks noGrp="1"/>
          </p:cNvSpPr>
          <p:nvPr>
            <p:ph type="body" sz="quarter" idx="13"/>
          </p:nvPr>
        </p:nvSpPr>
        <p:spPr>
          <a:xfrm>
            <a:off x="362740" y="686467"/>
            <a:ext cx="3888432" cy="376667"/>
          </a:xfrm>
        </p:spPr>
        <p:txBody>
          <a:bodyPr/>
          <a:lstStyle/>
          <a:p>
            <a:pPr marL="0" indent="0">
              <a:buNone/>
            </a:pPr>
            <a:r>
              <a:rPr lang="fr-FR" sz="2000" dirty="0" err="1">
                <a:solidFill>
                  <a:srgbClr val="0070C0"/>
                </a:solidFill>
                <a:latin typeface="Marianne" panose="02000000000000000000" pitchFamily="2" charset="0"/>
              </a:rPr>
              <a:t>Handigynéco</a:t>
            </a:r>
            <a:r>
              <a:rPr lang="fr-FR" sz="2000" dirty="0">
                <a:solidFill>
                  <a:srgbClr val="0070C0"/>
                </a:solidFill>
                <a:latin typeface="Marianne" panose="02000000000000000000" pitchFamily="2" charset="0"/>
              </a:rPr>
              <a:t> dans la Somme </a:t>
            </a:r>
          </a:p>
        </p:txBody>
      </p:sp>
      <p:graphicFrame>
        <p:nvGraphicFramePr>
          <p:cNvPr id="11" name="Tableau 10">
            <a:extLst>
              <a:ext uri="{FF2B5EF4-FFF2-40B4-BE49-F238E27FC236}">
                <a16:creationId xmlns:a16="http://schemas.microsoft.com/office/drawing/2014/main" id="{7DA528ED-F55A-9DB3-2ED0-FF342C9E383D}"/>
              </a:ext>
            </a:extLst>
          </p:cNvPr>
          <p:cNvGraphicFramePr>
            <a:graphicFrameLocks noGrp="1"/>
          </p:cNvGraphicFramePr>
          <p:nvPr/>
        </p:nvGraphicFramePr>
        <p:xfrm>
          <a:off x="449790" y="1275605"/>
          <a:ext cx="8298923" cy="3407712"/>
        </p:xfrm>
        <a:graphic>
          <a:graphicData uri="http://schemas.openxmlformats.org/drawingml/2006/table">
            <a:tbl>
              <a:tblPr>
                <a:tableStyleId>{5C22544A-7EE6-4342-B048-85BDC9FD1C3A}</a:tableStyleId>
              </a:tblPr>
              <a:tblGrid>
                <a:gridCol w="2776621">
                  <a:extLst>
                    <a:ext uri="{9D8B030D-6E8A-4147-A177-3AD203B41FA5}">
                      <a16:colId xmlns:a16="http://schemas.microsoft.com/office/drawing/2014/main" val="1881766162"/>
                    </a:ext>
                  </a:extLst>
                </a:gridCol>
                <a:gridCol w="1747956">
                  <a:extLst>
                    <a:ext uri="{9D8B030D-6E8A-4147-A177-3AD203B41FA5}">
                      <a16:colId xmlns:a16="http://schemas.microsoft.com/office/drawing/2014/main" val="1855634097"/>
                    </a:ext>
                  </a:extLst>
                </a:gridCol>
                <a:gridCol w="541402">
                  <a:extLst>
                    <a:ext uri="{9D8B030D-6E8A-4147-A177-3AD203B41FA5}">
                      <a16:colId xmlns:a16="http://schemas.microsoft.com/office/drawing/2014/main" val="1869857171"/>
                    </a:ext>
                  </a:extLst>
                </a:gridCol>
                <a:gridCol w="1552324">
                  <a:extLst>
                    <a:ext uri="{9D8B030D-6E8A-4147-A177-3AD203B41FA5}">
                      <a16:colId xmlns:a16="http://schemas.microsoft.com/office/drawing/2014/main" val="1456525796"/>
                    </a:ext>
                  </a:extLst>
                </a:gridCol>
                <a:gridCol w="1680620">
                  <a:extLst>
                    <a:ext uri="{9D8B030D-6E8A-4147-A177-3AD203B41FA5}">
                      <a16:colId xmlns:a16="http://schemas.microsoft.com/office/drawing/2014/main" val="2939934810"/>
                    </a:ext>
                  </a:extLst>
                </a:gridCol>
              </a:tblGrid>
              <a:tr h="462833">
                <a:tc>
                  <a:txBody>
                    <a:bodyPr/>
                    <a:lstStyle/>
                    <a:p>
                      <a:pPr algn="ctr" fontAlgn="ctr">
                        <a:buNone/>
                      </a:pPr>
                      <a:r>
                        <a:rPr lang="fr-FR" sz="1000" b="1" u="none" strike="noStrike" dirty="0">
                          <a:effectLst/>
                        </a:rPr>
                        <a:t>Organisme gestionnaire</a:t>
                      </a:r>
                      <a:endParaRPr lang="fr-FR" sz="1000" b="1" i="0" u="none" strike="noStrike" dirty="0">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b="1" u="none" strike="noStrike" dirty="0">
                          <a:effectLst/>
                        </a:rPr>
                        <a:t>EMS</a:t>
                      </a:r>
                      <a:endParaRPr lang="fr-FR" sz="1000" b="1" i="0" u="none" strike="noStrike" dirty="0">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b="1" u="none" strike="noStrike" dirty="0">
                          <a:effectLst/>
                        </a:rPr>
                        <a:t>Code postal</a:t>
                      </a:r>
                      <a:endParaRPr lang="fr-FR" sz="1000" b="1" i="0" u="none" strike="noStrike" dirty="0">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b="1" u="none" strike="noStrike">
                          <a:effectLst/>
                        </a:rPr>
                        <a:t>Libelle routage</a:t>
                      </a:r>
                      <a:endParaRPr lang="fr-FR" sz="1000" b="1"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b="1" u="none" strike="noStrike" dirty="0">
                          <a:effectLst/>
                        </a:rPr>
                        <a:t>ESTIMATION </a:t>
                      </a:r>
                    </a:p>
                    <a:p>
                      <a:pPr algn="ctr" fontAlgn="ctr">
                        <a:buNone/>
                      </a:pPr>
                      <a:r>
                        <a:rPr lang="fr-FR" sz="1000" b="1" u="none" strike="noStrike" dirty="0">
                          <a:effectLst/>
                        </a:rPr>
                        <a:t>Ratio femme </a:t>
                      </a:r>
                    </a:p>
                    <a:p>
                      <a:pPr algn="ctr" fontAlgn="ctr">
                        <a:buNone/>
                      </a:pPr>
                      <a:r>
                        <a:rPr lang="fr-FR" sz="1000" b="1" u="none" strike="noStrike" dirty="0">
                          <a:effectLst/>
                        </a:rPr>
                        <a:t>(40% des places)</a:t>
                      </a:r>
                      <a:endParaRPr lang="fr-FR" sz="1000" b="1" i="0" u="none" strike="noStrike" dirty="0">
                        <a:solidFill>
                          <a:srgbClr val="000000"/>
                        </a:solidFill>
                        <a:effectLst/>
                        <a:latin typeface="Aptos Narrow" panose="020B0004020202020204" pitchFamily="34" charset="0"/>
                      </a:endParaRPr>
                    </a:p>
                  </a:txBody>
                  <a:tcPr marL="2898" marR="2898" marT="2898" marB="0" anchor="ctr">
                    <a:noFill/>
                  </a:tcPr>
                </a:tc>
                <a:extLst>
                  <a:ext uri="{0D108BD9-81ED-4DB2-BD59-A6C34878D82A}">
                    <a16:rowId xmlns:a16="http://schemas.microsoft.com/office/drawing/2014/main" val="1346854260"/>
                  </a:ext>
                </a:extLst>
              </a:tr>
              <a:tr h="156221">
                <a:tc>
                  <a:txBody>
                    <a:bodyPr/>
                    <a:lstStyle/>
                    <a:p>
                      <a:pPr algn="l" fontAlgn="ctr">
                        <a:buNone/>
                      </a:pPr>
                      <a:r>
                        <a:rPr lang="fr-FR" sz="1000" u="none" strike="noStrike" dirty="0">
                          <a:effectLst/>
                        </a:rPr>
                        <a:t>ADAPEI 80</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MAS ADAPEI80 ABBEVILLE</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80100</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ABBEVILLE</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21</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extLst>
                  <a:ext uri="{0D108BD9-81ED-4DB2-BD59-A6C34878D82A}">
                    <a16:rowId xmlns:a16="http://schemas.microsoft.com/office/drawing/2014/main" val="2315051895"/>
                  </a:ext>
                </a:extLst>
              </a:tr>
              <a:tr h="309527">
                <a:tc>
                  <a:txBody>
                    <a:bodyPr/>
                    <a:lstStyle/>
                    <a:p>
                      <a:pPr algn="l" fontAlgn="ctr">
                        <a:buNone/>
                      </a:pPr>
                      <a:r>
                        <a:rPr lang="fr-FR" sz="1000" u="none" strike="noStrike" dirty="0">
                          <a:effectLst/>
                        </a:rPr>
                        <a:t>FASSIC</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FAM NOTRE DAME HARBONNIÈRES</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80131</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HARBONNIERES</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14</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extLst>
                  <a:ext uri="{0D108BD9-81ED-4DB2-BD59-A6C34878D82A}">
                    <a16:rowId xmlns:a16="http://schemas.microsoft.com/office/drawing/2014/main" val="1474625895"/>
                  </a:ext>
                </a:extLst>
              </a:tr>
              <a:tr h="309527">
                <a:tc>
                  <a:txBody>
                    <a:bodyPr/>
                    <a:lstStyle/>
                    <a:p>
                      <a:pPr algn="l" fontAlgn="ctr">
                        <a:buNone/>
                      </a:pPr>
                      <a:r>
                        <a:rPr lang="fr-FR" sz="1000" u="none" strike="noStrike">
                          <a:effectLst/>
                        </a:rPr>
                        <a:t>CHIBS</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MAS CHIBS SAINT-VALERY-SUR-SOMME</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80230</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ST VALERY SUR SOMME</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22</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extLst>
                  <a:ext uri="{0D108BD9-81ED-4DB2-BD59-A6C34878D82A}">
                    <a16:rowId xmlns:a16="http://schemas.microsoft.com/office/drawing/2014/main" val="4097089432"/>
                  </a:ext>
                </a:extLst>
              </a:tr>
              <a:tr h="156221">
                <a:tc>
                  <a:txBody>
                    <a:bodyPr/>
                    <a:lstStyle/>
                    <a:p>
                      <a:pPr algn="l" fontAlgn="ctr">
                        <a:buNone/>
                      </a:pPr>
                      <a:r>
                        <a:rPr lang="fr-FR" sz="1000" u="none" strike="noStrike">
                          <a:effectLst/>
                        </a:rPr>
                        <a:t>Centre Hospitalier d’Albert</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MAS CH ALBERT</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80303</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ALBERT</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24</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extLst>
                  <a:ext uri="{0D108BD9-81ED-4DB2-BD59-A6C34878D82A}">
                    <a16:rowId xmlns:a16="http://schemas.microsoft.com/office/drawing/2014/main" val="2376083059"/>
                  </a:ext>
                </a:extLst>
              </a:tr>
              <a:tr h="309527">
                <a:tc>
                  <a:txBody>
                    <a:bodyPr/>
                    <a:lstStyle/>
                    <a:p>
                      <a:pPr algn="l" fontAlgn="ctr">
                        <a:buNone/>
                      </a:pPr>
                      <a:r>
                        <a:rPr lang="fr-FR" sz="1000" u="none" strike="noStrike">
                          <a:effectLst/>
                        </a:rPr>
                        <a:t>Association Autisme &amp; Familles</a:t>
                      </a:r>
                      <a:endParaRPr lang="fr-FR" sz="1000" b="0" i="0" u="none" strike="noStrike">
                        <a:solidFill>
                          <a:srgbClr val="000000"/>
                        </a:solidFill>
                        <a:effectLst/>
                        <a:latin typeface="Segoe UI" panose="020B0502040204020203" pitchFamily="34" charset="0"/>
                      </a:endParaRPr>
                    </a:p>
                  </a:txBody>
                  <a:tcPr marL="2898" marR="2898" marT="2898" marB="0" anchor="ctr">
                    <a:noFill/>
                  </a:tcPr>
                </a:tc>
                <a:tc>
                  <a:txBody>
                    <a:bodyPr/>
                    <a:lstStyle/>
                    <a:p>
                      <a:pPr algn="ctr" fontAlgn="ctr">
                        <a:buNone/>
                      </a:pPr>
                      <a:r>
                        <a:rPr lang="fr-FR" sz="1000" u="none" strike="noStrike">
                          <a:effectLst/>
                        </a:rPr>
                        <a:t>FAM DU COQUELICOT BRAY-SUR-SOMME</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80340</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BRAY SUR SOMME</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14</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extLst>
                  <a:ext uri="{0D108BD9-81ED-4DB2-BD59-A6C34878D82A}">
                    <a16:rowId xmlns:a16="http://schemas.microsoft.com/office/drawing/2014/main" val="1048079888"/>
                  </a:ext>
                </a:extLst>
              </a:tr>
              <a:tr h="156221">
                <a:tc>
                  <a:txBody>
                    <a:bodyPr/>
                    <a:lstStyle/>
                    <a:p>
                      <a:pPr algn="l" fontAlgn="ctr">
                        <a:buNone/>
                      </a:pPr>
                      <a:r>
                        <a:rPr lang="fr-FR" sz="1000" u="none" strike="noStrike">
                          <a:effectLst/>
                        </a:rPr>
                        <a:t>Association Les Maisons de Vincent</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EAM MERS-LES-BAINS</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80350</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MERS LES BAINS</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2</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extLst>
                  <a:ext uri="{0D108BD9-81ED-4DB2-BD59-A6C34878D82A}">
                    <a16:rowId xmlns:a16="http://schemas.microsoft.com/office/drawing/2014/main" val="168095847"/>
                  </a:ext>
                </a:extLst>
              </a:tr>
              <a:tr h="309527">
                <a:tc>
                  <a:txBody>
                    <a:bodyPr/>
                    <a:lstStyle/>
                    <a:p>
                      <a:pPr algn="l" fontAlgn="ctr">
                        <a:buNone/>
                      </a:pPr>
                      <a:r>
                        <a:rPr lang="fr-FR" sz="1000" u="none" strike="noStrike">
                          <a:effectLst/>
                        </a:rPr>
                        <a:t>ACVSC</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MAS ACVSC CAYEUX-SUR-MER</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80410</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CAYEUX SUR MER</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7</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extLst>
                  <a:ext uri="{0D108BD9-81ED-4DB2-BD59-A6C34878D82A}">
                    <a16:rowId xmlns:a16="http://schemas.microsoft.com/office/drawing/2014/main" val="2804275034"/>
                  </a:ext>
                </a:extLst>
              </a:tr>
              <a:tr h="309527">
                <a:tc>
                  <a:txBody>
                    <a:bodyPr/>
                    <a:lstStyle/>
                    <a:p>
                      <a:pPr algn="l" fontAlgn="ctr">
                        <a:buNone/>
                      </a:pPr>
                      <a:r>
                        <a:rPr lang="fr-FR" sz="1000" u="none" strike="noStrike">
                          <a:effectLst/>
                        </a:rPr>
                        <a:t>ETABLISSEMENT PUBLIC INTERCOMMUNAL DE SANTE DU SUD-OUEST SOM</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EAM FROCOURT EPISSOS</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80490</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FRUCOURT</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18</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extLst>
                  <a:ext uri="{0D108BD9-81ED-4DB2-BD59-A6C34878D82A}">
                    <a16:rowId xmlns:a16="http://schemas.microsoft.com/office/drawing/2014/main" val="2812501480"/>
                  </a:ext>
                </a:extLst>
              </a:tr>
              <a:tr h="309527">
                <a:tc>
                  <a:txBody>
                    <a:bodyPr/>
                    <a:lstStyle/>
                    <a:p>
                      <a:pPr algn="l" fontAlgn="ctr">
                        <a:buNone/>
                      </a:pPr>
                      <a:r>
                        <a:rPr lang="fr-FR" sz="1000" u="none" strike="noStrike">
                          <a:effectLst/>
                        </a:rPr>
                        <a:t>ETABLISSEMENT PUBLIC INTERCOMMUNAL DE SANTE DU SUD-OUEST SOM</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MAS - UVCP EPISSOS</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80490</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FRUCOURT</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3</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extLst>
                  <a:ext uri="{0D108BD9-81ED-4DB2-BD59-A6C34878D82A}">
                    <a16:rowId xmlns:a16="http://schemas.microsoft.com/office/drawing/2014/main" val="2544502948"/>
                  </a:ext>
                </a:extLst>
              </a:tr>
              <a:tr h="309527">
                <a:tc>
                  <a:txBody>
                    <a:bodyPr/>
                    <a:lstStyle/>
                    <a:p>
                      <a:pPr algn="l" fontAlgn="ctr">
                        <a:buNone/>
                      </a:pPr>
                      <a:r>
                        <a:rPr lang="fr-FR" sz="1000" u="none" strike="noStrike">
                          <a:effectLst/>
                        </a:rPr>
                        <a:t>FASSIC</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FAM GERARD ET CAMILLE PROFFIT</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80700</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VERPILLIERES</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7</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extLst>
                  <a:ext uri="{0D108BD9-81ED-4DB2-BD59-A6C34878D82A}">
                    <a16:rowId xmlns:a16="http://schemas.microsoft.com/office/drawing/2014/main" val="2447102698"/>
                  </a:ext>
                </a:extLst>
              </a:tr>
              <a:tr h="309527">
                <a:tc>
                  <a:txBody>
                    <a:bodyPr/>
                    <a:lstStyle/>
                    <a:p>
                      <a:pPr algn="l" fontAlgn="ctr">
                        <a:buNone/>
                      </a:pPr>
                      <a:r>
                        <a:rPr lang="fr-FR" sz="1000" u="none" strike="noStrike" dirty="0">
                          <a:effectLst/>
                        </a:rPr>
                        <a:t>ADAPEI 80</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FAM NOUVION-EN-PONTHIEU</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80860</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a:effectLst/>
                        </a:rPr>
                        <a:t>NOUVION</a:t>
                      </a:r>
                      <a:endParaRPr lang="fr-FR" sz="1000" b="0" i="0" u="none" strike="noStrike">
                        <a:solidFill>
                          <a:srgbClr val="000000"/>
                        </a:solidFill>
                        <a:effectLst/>
                        <a:latin typeface="Aptos Narrow" panose="020B0004020202020204" pitchFamily="34" charset="0"/>
                      </a:endParaRPr>
                    </a:p>
                  </a:txBody>
                  <a:tcPr marL="2898" marR="2898" marT="2898" marB="0" anchor="ctr">
                    <a:noFill/>
                  </a:tcPr>
                </a:tc>
                <a:tc>
                  <a:txBody>
                    <a:bodyPr/>
                    <a:lstStyle/>
                    <a:p>
                      <a:pPr algn="ctr" fontAlgn="ctr">
                        <a:buNone/>
                      </a:pPr>
                      <a:r>
                        <a:rPr lang="fr-FR" sz="1000" u="none" strike="noStrike" dirty="0">
                          <a:effectLst/>
                        </a:rPr>
                        <a:t>18</a:t>
                      </a:r>
                      <a:endParaRPr lang="fr-FR" sz="1000" b="0" i="0" u="none" strike="noStrike" dirty="0">
                        <a:solidFill>
                          <a:srgbClr val="000000"/>
                        </a:solidFill>
                        <a:effectLst/>
                        <a:latin typeface="Aptos Narrow" panose="020B0004020202020204" pitchFamily="34" charset="0"/>
                      </a:endParaRPr>
                    </a:p>
                  </a:txBody>
                  <a:tcPr marL="2898" marR="2898" marT="2898" marB="0" anchor="ctr">
                    <a:noFill/>
                  </a:tcPr>
                </a:tc>
                <a:extLst>
                  <a:ext uri="{0D108BD9-81ED-4DB2-BD59-A6C34878D82A}">
                    <a16:rowId xmlns:a16="http://schemas.microsoft.com/office/drawing/2014/main" val="1138919140"/>
                  </a:ext>
                </a:extLst>
              </a:tr>
            </a:tbl>
          </a:graphicData>
        </a:graphic>
      </p:graphicFrame>
      <p:pic>
        <p:nvPicPr>
          <p:cNvPr id="3" name="Image 2">
            <a:extLst>
              <a:ext uri="{FF2B5EF4-FFF2-40B4-BE49-F238E27FC236}">
                <a16:creationId xmlns:a16="http://schemas.microsoft.com/office/drawing/2014/main" id="{A52DF91A-2BC1-C3CA-E966-A4BB0E73C983}"/>
              </a:ext>
            </a:extLst>
          </p:cNvPr>
          <p:cNvPicPr>
            <a:picLocks noChangeAspect="1"/>
          </p:cNvPicPr>
          <p:nvPr/>
        </p:nvPicPr>
        <p:blipFill>
          <a:blip r:embed="rId2"/>
          <a:stretch>
            <a:fillRect/>
          </a:stretch>
        </p:blipFill>
        <p:spPr>
          <a:xfrm>
            <a:off x="8182243" y="4155925"/>
            <a:ext cx="566470" cy="528043"/>
          </a:xfrm>
          <a:prstGeom prst="rect">
            <a:avLst/>
          </a:prstGeom>
        </p:spPr>
      </p:pic>
      <p:sp>
        <p:nvSpPr>
          <p:cNvPr id="4" name="Espace réservé du texte 4">
            <a:extLst>
              <a:ext uri="{FF2B5EF4-FFF2-40B4-BE49-F238E27FC236}">
                <a16:creationId xmlns:a16="http://schemas.microsoft.com/office/drawing/2014/main" id="{3E8BF88B-DE64-5700-08D9-DD7C7DC106E7}"/>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à la prévention </a:t>
            </a:r>
          </a:p>
        </p:txBody>
      </p:sp>
    </p:spTree>
    <p:extLst>
      <p:ext uri="{BB962C8B-B14F-4D97-AF65-F5344CB8AC3E}">
        <p14:creationId xmlns:p14="http://schemas.microsoft.com/office/powerpoint/2010/main" val="4277768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E9823BE-3C89-C2D4-558C-A51D1DF003F5}"/>
              </a:ext>
            </a:extLst>
          </p:cNvPr>
          <p:cNvSpPr>
            <a:spLocks noGrp="1"/>
          </p:cNvSpPr>
          <p:nvPr>
            <p:ph type="sldNum" sz="quarter" idx="12"/>
          </p:nvPr>
        </p:nvSpPr>
        <p:spPr/>
        <p:txBody>
          <a:bodyPr/>
          <a:lstStyle/>
          <a:p>
            <a:fld id="{733122C9-A0B9-462F-8757-0847AD287B63}" type="slidenum">
              <a:rPr lang="fr-FR" smtClean="0"/>
              <a:pPr/>
              <a:t>22</a:t>
            </a:fld>
            <a:endParaRPr lang="fr-FR" dirty="0"/>
          </a:p>
        </p:txBody>
      </p:sp>
      <p:sp>
        <p:nvSpPr>
          <p:cNvPr id="6" name="Espace réservé de la date 5">
            <a:extLst>
              <a:ext uri="{FF2B5EF4-FFF2-40B4-BE49-F238E27FC236}">
                <a16:creationId xmlns:a16="http://schemas.microsoft.com/office/drawing/2014/main" id="{7630B2EF-4F2D-729D-8C50-C535E0EC591B}"/>
              </a:ext>
            </a:extLst>
          </p:cNvPr>
          <p:cNvSpPr>
            <a:spLocks noGrp="1"/>
          </p:cNvSpPr>
          <p:nvPr>
            <p:ph type="dt" sz="half" idx="2"/>
          </p:nvPr>
        </p:nvSpPr>
        <p:spPr/>
        <p:txBody>
          <a:bodyPr/>
          <a:lstStyle/>
          <a:p>
            <a:fld id="{251C71F6-E0A6-1740-B64F-38F332886BAF}" type="datetime1">
              <a:rPr lang="fr-FR" cap="all" smtClean="0"/>
              <a:pPr/>
              <a:t>24/04/2026</a:t>
            </a:fld>
            <a:endParaRPr lang="fr-FR" cap="all" dirty="0"/>
          </a:p>
        </p:txBody>
      </p:sp>
      <p:pic>
        <p:nvPicPr>
          <p:cNvPr id="10" name="Image 9">
            <a:extLst>
              <a:ext uri="{FF2B5EF4-FFF2-40B4-BE49-F238E27FC236}">
                <a16:creationId xmlns:a16="http://schemas.microsoft.com/office/drawing/2014/main" id="{4A6554FC-56F3-7EE3-98AE-4F3DB08AD0A8}"/>
              </a:ext>
            </a:extLst>
          </p:cNvPr>
          <p:cNvPicPr>
            <a:picLocks noChangeAspect="1"/>
          </p:cNvPicPr>
          <p:nvPr/>
        </p:nvPicPr>
        <p:blipFill>
          <a:blip r:embed="rId2"/>
          <a:stretch>
            <a:fillRect/>
          </a:stretch>
        </p:blipFill>
        <p:spPr>
          <a:xfrm>
            <a:off x="291167" y="808279"/>
            <a:ext cx="2802578" cy="3960399"/>
          </a:xfrm>
          <a:prstGeom prst="rect">
            <a:avLst/>
          </a:prstGeom>
        </p:spPr>
      </p:pic>
      <p:sp>
        <p:nvSpPr>
          <p:cNvPr id="11" name="Espace réservé du texte 4">
            <a:extLst>
              <a:ext uri="{FF2B5EF4-FFF2-40B4-BE49-F238E27FC236}">
                <a16:creationId xmlns:a16="http://schemas.microsoft.com/office/drawing/2014/main" id="{8EB00B3E-F148-7593-C08F-640670D8C9B2}"/>
              </a:ext>
            </a:extLst>
          </p:cNvPr>
          <p:cNvSpPr>
            <a:spLocks noGrp="1"/>
          </p:cNvSpPr>
          <p:nvPr>
            <p:ph type="body" sz="quarter" idx="13"/>
          </p:nvPr>
        </p:nvSpPr>
        <p:spPr>
          <a:xfrm>
            <a:off x="1835696" y="529021"/>
            <a:ext cx="7128792" cy="345869"/>
          </a:xfrm>
        </p:spPr>
        <p:txBody>
          <a:bodyPr/>
          <a:lstStyle/>
          <a:p>
            <a:pPr marL="134475" indent="0">
              <a:buNone/>
            </a:pPr>
            <a:r>
              <a:rPr lang="fr-FR" sz="2000" dirty="0">
                <a:solidFill>
                  <a:srgbClr val="0070C0"/>
                </a:solidFill>
                <a:latin typeface="Marianne" panose="02000000000000000000" pitchFamily="2" charset="0"/>
              </a:rPr>
              <a:t>Une offre d’activité physique au sein des MSS  </a:t>
            </a:r>
          </a:p>
        </p:txBody>
      </p:sp>
      <p:sp>
        <p:nvSpPr>
          <p:cNvPr id="12" name="ZoneTexte 11">
            <a:extLst>
              <a:ext uri="{FF2B5EF4-FFF2-40B4-BE49-F238E27FC236}">
                <a16:creationId xmlns:a16="http://schemas.microsoft.com/office/drawing/2014/main" id="{6E50357B-29BA-EB6B-AF44-4460EF682DFE}"/>
              </a:ext>
            </a:extLst>
          </p:cNvPr>
          <p:cNvSpPr txBox="1"/>
          <p:nvPr/>
        </p:nvSpPr>
        <p:spPr>
          <a:xfrm>
            <a:off x="4282795" y="1724172"/>
            <a:ext cx="4536502" cy="2862322"/>
          </a:xfrm>
          <a:prstGeom prst="rect">
            <a:avLst/>
          </a:prstGeom>
          <a:noFill/>
        </p:spPr>
        <p:txBody>
          <a:bodyPr wrap="square" rtlCol="0">
            <a:spAutoFit/>
          </a:bodyPr>
          <a:lstStyle/>
          <a:p>
            <a:r>
              <a:rPr lang="fr-FR" dirty="0"/>
              <a:t>7 maisons sport santé (MSS) habilitées dans la Somme </a:t>
            </a:r>
          </a:p>
          <a:p>
            <a:endParaRPr lang="fr-FR" dirty="0"/>
          </a:p>
          <a:p>
            <a:r>
              <a:rPr lang="fr-FR" dirty="0"/>
              <a:t>Offre spécifique APS – APA en faveur des personnes en situation de handicap </a:t>
            </a:r>
          </a:p>
          <a:p>
            <a:endParaRPr lang="fr-FR" dirty="0"/>
          </a:p>
          <a:p>
            <a:r>
              <a:rPr lang="fr-FR" dirty="0"/>
              <a:t>Dotation annuelle de 50 forfaits pour la prise en charge en activité physique de personnes en situation de handicap </a:t>
            </a:r>
          </a:p>
          <a:p>
            <a:r>
              <a:rPr lang="fr-FR" i="1" dirty="0"/>
              <a:t>(au sein de la MSS ou au sein de l’ESMS)  </a:t>
            </a:r>
          </a:p>
        </p:txBody>
      </p:sp>
      <p:sp>
        <p:nvSpPr>
          <p:cNvPr id="13" name="ZoneTexte 12">
            <a:extLst>
              <a:ext uri="{FF2B5EF4-FFF2-40B4-BE49-F238E27FC236}">
                <a16:creationId xmlns:a16="http://schemas.microsoft.com/office/drawing/2014/main" id="{E9C8F043-895F-2C30-92B1-CA4061323D66}"/>
              </a:ext>
            </a:extLst>
          </p:cNvPr>
          <p:cNvSpPr txBox="1"/>
          <p:nvPr/>
        </p:nvSpPr>
        <p:spPr>
          <a:xfrm>
            <a:off x="6444208" y="924073"/>
            <a:ext cx="1817702" cy="369332"/>
          </a:xfrm>
          <a:prstGeom prst="rect">
            <a:avLst/>
          </a:prstGeom>
          <a:noFill/>
        </p:spPr>
        <p:txBody>
          <a:bodyPr wrap="square" rtlCol="0">
            <a:spAutoFit/>
          </a:bodyPr>
          <a:lstStyle/>
          <a:p>
            <a:pPr algn="ctr"/>
            <a:r>
              <a:rPr lang="fr-FR" b="1" dirty="0">
                <a:highlight>
                  <a:srgbClr val="FFFF00"/>
                </a:highlight>
              </a:rPr>
              <a:t>33 600 € / an </a:t>
            </a:r>
          </a:p>
        </p:txBody>
      </p:sp>
      <p:sp>
        <p:nvSpPr>
          <p:cNvPr id="3" name="ZoneTexte 2">
            <a:extLst>
              <a:ext uri="{FF2B5EF4-FFF2-40B4-BE49-F238E27FC236}">
                <a16:creationId xmlns:a16="http://schemas.microsoft.com/office/drawing/2014/main" id="{BB402750-0C6B-1A75-7561-F5D2A74216FB}"/>
              </a:ext>
            </a:extLst>
          </p:cNvPr>
          <p:cNvSpPr txBox="1"/>
          <p:nvPr/>
        </p:nvSpPr>
        <p:spPr>
          <a:xfrm>
            <a:off x="6444208" y="1293405"/>
            <a:ext cx="1817702" cy="276999"/>
          </a:xfrm>
          <a:prstGeom prst="rect">
            <a:avLst/>
          </a:prstGeom>
          <a:noFill/>
        </p:spPr>
        <p:txBody>
          <a:bodyPr wrap="square" rtlCol="0">
            <a:spAutoFit/>
          </a:bodyPr>
          <a:lstStyle/>
          <a:p>
            <a:r>
              <a:rPr lang="fr-FR" sz="1200" b="1" dirty="0">
                <a:highlight>
                  <a:srgbClr val="FF3399"/>
                </a:highlight>
              </a:rPr>
              <a:t>Action innovante HDF</a:t>
            </a:r>
          </a:p>
        </p:txBody>
      </p:sp>
      <p:sp>
        <p:nvSpPr>
          <p:cNvPr id="4" name="Espace réservé du texte 4">
            <a:extLst>
              <a:ext uri="{FF2B5EF4-FFF2-40B4-BE49-F238E27FC236}">
                <a16:creationId xmlns:a16="http://schemas.microsoft.com/office/drawing/2014/main" id="{822B2A73-0E9E-6AB5-C99B-97CD29D4DE8C}"/>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à la prévention </a:t>
            </a:r>
          </a:p>
        </p:txBody>
      </p:sp>
      <p:pic>
        <p:nvPicPr>
          <p:cNvPr id="1026" name="Picture 2" descr="Les Maisons Sport Santé (MSS) | Agence régionale de santé ...">
            <a:extLst>
              <a:ext uri="{FF2B5EF4-FFF2-40B4-BE49-F238E27FC236}">
                <a16:creationId xmlns:a16="http://schemas.microsoft.com/office/drawing/2014/main" id="{063C47E3-E23D-8CCE-BCDD-E3600612E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8082"/>
            <a:ext cx="1061201" cy="96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324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897B8-35AC-2A95-03D0-22F518BBAA7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45ECB9D-8BC3-BE63-53C5-1AA31A76CC06}"/>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23</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9F4E2F4A-B972-26BC-43AC-ADF398E8BEEB}"/>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8" name="Espace réservé du texte 4">
            <a:extLst>
              <a:ext uri="{FF2B5EF4-FFF2-40B4-BE49-F238E27FC236}">
                <a16:creationId xmlns:a16="http://schemas.microsoft.com/office/drawing/2014/main" id="{064F3835-A1A1-3A12-332D-94E4C9C800CA}"/>
              </a:ext>
            </a:extLst>
          </p:cNvPr>
          <p:cNvSpPr>
            <a:spLocks noGrp="1"/>
          </p:cNvSpPr>
          <p:nvPr>
            <p:ph type="body" sz="quarter" idx="13"/>
          </p:nvPr>
        </p:nvSpPr>
        <p:spPr>
          <a:xfrm>
            <a:off x="908850" y="845174"/>
            <a:ext cx="7497814" cy="376667"/>
          </a:xfrm>
        </p:spPr>
        <p:txBody>
          <a:bodyPr/>
          <a:lstStyle/>
          <a:p>
            <a:r>
              <a:rPr lang="fr-FR" sz="2000" dirty="0">
                <a:solidFill>
                  <a:srgbClr val="0070C0"/>
                </a:solidFill>
                <a:latin typeface="Marianne" panose="02000000000000000000" pitchFamily="2" charset="0"/>
              </a:rPr>
              <a:t>L’accessibilité des lieux de soins </a:t>
            </a:r>
          </a:p>
        </p:txBody>
      </p:sp>
      <p:sp>
        <p:nvSpPr>
          <p:cNvPr id="3" name="Espace réservé du texte 4">
            <a:extLst>
              <a:ext uri="{FF2B5EF4-FFF2-40B4-BE49-F238E27FC236}">
                <a16:creationId xmlns:a16="http://schemas.microsoft.com/office/drawing/2014/main" id="{78CBB270-F2D3-FE53-C230-11499D36D7C4}"/>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aux soins </a:t>
            </a:r>
          </a:p>
        </p:txBody>
      </p:sp>
      <p:sp>
        <p:nvSpPr>
          <p:cNvPr id="5" name="Espace réservé du texte 5">
            <a:extLst>
              <a:ext uri="{FF2B5EF4-FFF2-40B4-BE49-F238E27FC236}">
                <a16:creationId xmlns:a16="http://schemas.microsoft.com/office/drawing/2014/main" id="{9BDA2B2F-8A1E-FAEE-FAD6-476B607625F5}"/>
              </a:ext>
            </a:extLst>
          </p:cNvPr>
          <p:cNvSpPr txBox="1">
            <a:spLocks/>
          </p:cNvSpPr>
          <p:nvPr/>
        </p:nvSpPr>
        <p:spPr bwMode="gray">
          <a:xfrm>
            <a:off x="338661" y="1804335"/>
            <a:ext cx="8195325" cy="1152128"/>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3063" indent="-285750">
              <a:buClr>
                <a:schemeClr val="bg2"/>
              </a:buClr>
              <a:buFont typeface="Wingdings" panose="05000000000000000000" pitchFamily="2" charset="2"/>
              <a:buChar char="q"/>
            </a:pPr>
            <a:r>
              <a:rPr lang="fr-FR" sz="1600" b="0" dirty="0">
                <a:solidFill>
                  <a:schemeClr val="tx1"/>
                </a:solidFill>
                <a:latin typeface="Arial" panose="020B0604020202020204" pitchFamily="34" charset="0"/>
              </a:rPr>
              <a:t>Nouvelle politique prioritaire du gouvernement </a:t>
            </a:r>
          </a:p>
          <a:p>
            <a:pPr marL="373063" indent="-285750">
              <a:buClr>
                <a:schemeClr val="bg2"/>
              </a:buClr>
              <a:buFont typeface="Wingdings" panose="05000000000000000000" pitchFamily="2" charset="2"/>
              <a:buChar char="q"/>
            </a:pPr>
            <a:r>
              <a:rPr lang="fr-FR" sz="1600" b="0" dirty="0">
                <a:solidFill>
                  <a:schemeClr val="tx1"/>
                </a:solidFill>
                <a:latin typeface="Arial" panose="020B0604020202020204" pitchFamily="34" charset="0"/>
              </a:rPr>
              <a:t>Mesure à l’appui de l’indicateur 3-2-07 du référentiel HAS de certification des ES </a:t>
            </a:r>
          </a:p>
          <a:p>
            <a:pPr marL="373063" indent="-285750">
              <a:buClr>
                <a:schemeClr val="bg2"/>
              </a:buClr>
              <a:buFont typeface="Wingdings" panose="05000000000000000000" pitchFamily="2" charset="2"/>
              <a:buChar char="q"/>
            </a:pPr>
            <a:r>
              <a:rPr lang="fr-FR" sz="1600" b="0" dirty="0">
                <a:solidFill>
                  <a:schemeClr val="tx1"/>
                </a:solidFill>
                <a:latin typeface="Arial" panose="020B0604020202020204" pitchFamily="34" charset="0"/>
              </a:rPr>
              <a:t>1 ES privé dans la Somme avec score &lt; 80 / 100 </a:t>
            </a:r>
          </a:p>
        </p:txBody>
      </p:sp>
      <p:pic>
        <p:nvPicPr>
          <p:cNvPr id="6" name="Image 5" descr="Une image contenant dessin humoristique&#10;&#10;Le contenu généré par l’IA peut être incorrect.">
            <a:extLst>
              <a:ext uri="{FF2B5EF4-FFF2-40B4-BE49-F238E27FC236}">
                <a16:creationId xmlns:a16="http://schemas.microsoft.com/office/drawing/2014/main" id="{FE586EC7-F7EC-8B5A-9127-CD5323132BBF}"/>
              </a:ext>
            </a:extLst>
          </p:cNvPr>
          <p:cNvPicPr>
            <a:picLocks noChangeAspect="1"/>
          </p:cNvPicPr>
          <p:nvPr/>
        </p:nvPicPr>
        <p:blipFill>
          <a:blip r:embed="rId2"/>
          <a:stretch>
            <a:fillRect/>
          </a:stretch>
        </p:blipFill>
        <p:spPr>
          <a:xfrm>
            <a:off x="339919" y="709962"/>
            <a:ext cx="441785" cy="647092"/>
          </a:xfrm>
          <a:prstGeom prst="rect">
            <a:avLst/>
          </a:prstGeom>
        </p:spPr>
      </p:pic>
    </p:spTree>
    <p:extLst>
      <p:ext uri="{BB962C8B-B14F-4D97-AF65-F5344CB8AC3E}">
        <p14:creationId xmlns:p14="http://schemas.microsoft.com/office/powerpoint/2010/main" val="2553936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24</a:t>
            </a:fld>
            <a:endParaRPr lang="fr-FR" dirty="0">
              <a:latin typeface="Marianne" panose="02000000000000000000" pitchFamily="2" charset="0"/>
            </a:endParaRPr>
          </a:p>
        </p:txBody>
      </p:sp>
      <p:sp>
        <p:nvSpPr>
          <p:cNvPr id="2" name="Espace réservé de la date 1"/>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graphicFrame>
        <p:nvGraphicFramePr>
          <p:cNvPr id="12" name="Tableau 11">
            <a:extLst>
              <a:ext uri="{FF2B5EF4-FFF2-40B4-BE49-F238E27FC236}">
                <a16:creationId xmlns:a16="http://schemas.microsoft.com/office/drawing/2014/main" id="{123D7164-FC05-F221-0F42-E9724D32C2CB}"/>
              </a:ext>
            </a:extLst>
          </p:cNvPr>
          <p:cNvGraphicFramePr>
            <a:graphicFrameLocks noGrp="1"/>
          </p:cNvGraphicFramePr>
          <p:nvPr>
            <p:extLst>
              <p:ext uri="{D42A27DB-BD31-4B8C-83A1-F6EECF244321}">
                <p14:modId xmlns:p14="http://schemas.microsoft.com/office/powerpoint/2010/main" val="3369734050"/>
              </p:ext>
            </p:extLst>
          </p:nvPr>
        </p:nvGraphicFramePr>
        <p:xfrm>
          <a:off x="395536" y="1561564"/>
          <a:ext cx="2376264" cy="2020372"/>
        </p:xfrm>
        <a:graphic>
          <a:graphicData uri="http://schemas.openxmlformats.org/drawingml/2006/table">
            <a:tbl>
              <a:tblPr>
                <a:tableStyleId>{5C22544A-7EE6-4342-B048-85BDC9FD1C3A}</a:tableStyleId>
              </a:tblPr>
              <a:tblGrid>
                <a:gridCol w="2376264">
                  <a:extLst>
                    <a:ext uri="{9D8B030D-6E8A-4147-A177-3AD203B41FA5}">
                      <a16:colId xmlns:a16="http://schemas.microsoft.com/office/drawing/2014/main" val="3934159252"/>
                    </a:ext>
                  </a:extLst>
                </a:gridCol>
              </a:tblGrid>
              <a:tr h="2020372">
                <a:tc>
                  <a:txBody>
                    <a:bodyPr/>
                    <a:lstStyle/>
                    <a:p>
                      <a:pPr algn="ctr" fontAlgn="ctr"/>
                      <a:r>
                        <a:rPr lang="fr-FR" sz="1200" b="1" u="none" strike="noStrike" dirty="0">
                          <a:effectLst/>
                        </a:rPr>
                        <a:t>2 professionnels soit 2 </a:t>
                      </a:r>
                      <a:r>
                        <a:rPr lang="fr-FR" sz="1200" b="1" u="none" strike="noStrike" dirty="0" err="1">
                          <a:effectLst/>
                        </a:rPr>
                        <a:t>etp</a:t>
                      </a:r>
                      <a:r>
                        <a:rPr lang="fr-FR" sz="1200" b="1" u="none" strike="noStrike" dirty="0">
                          <a:effectLst/>
                        </a:rPr>
                        <a:t> </a:t>
                      </a:r>
                    </a:p>
                    <a:p>
                      <a:pPr algn="ctr" fontAlgn="ctr"/>
                      <a:r>
                        <a:rPr lang="fr-FR" sz="1000" u="none" strike="noStrike" dirty="0">
                          <a:effectLst/>
                        </a:rPr>
                        <a:t>dont </a:t>
                      </a:r>
                    </a:p>
                    <a:p>
                      <a:pPr algn="ctr" fontAlgn="ctr"/>
                      <a:r>
                        <a:rPr lang="fr-FR" sz="1000" u="none" strike="noStrike" dirty="0">
                          <a:effectLst/>
                        </a:rPr>
                        <a:t> 1 IDE </a:t>
                      </a:r>
                    </a:p>
                    <a:p>
                      <a:pPr algn="ctr" fontAlgn="ctr"/>
                      <a:r>
                        <a:rPr lang="fr-FR" sz="1000" u="none" strike="noStrike" dirty="0">
                          <a:effectLst/>
                        </a:rPr>
                        <a:t>1 aide-soignante </a:t>
                      </a:r>
                    </a:p>
                    <a:p>
                      <a:pPr algn="ctr" fontAlgn="ctr"/>
                      <a:endParaRPr lang="fr-FR" sz="1000" b="0" i="0" u="none" strike="noStrike" dirty="0">
                        <a:solidFill>
                          <a:srgbClr val="000000"/>
                        </a:solidFill>
                        <a:effectLst/>
                        <a:latin typeface="Calibri" panose="020F0502020204030204" pitchFamily="34" charset="0"/>
                      </a:endParaRPr>
                    </a:p>
                    <a:p>
                      <a:pPr algn="ctr" fontAlgn="ctr"/>
                      <a:r>
                        <a:rPr lang="fr-FR" sz="1200" b="1" i="0" u="none" strike="noStrike" dirty="0">
                          <a:solidFill>
                            <a:srgbClr val="000000"/>
                          </a:solidFill>
                          <a:effectLst/>
                          <a:latin typeface="Calibri" panose="020F0502020204030204" pitchFamily="34" charset="0"/>
                        </a:rPr>
                        <a:t>En attente renfort médical </a:t>
                      </a:r>
                    </a:p>
                  </a:txBody>
                  <a:tcPr marL="3304" marR="3304" marT="3304" marB="0" anchor="ctr">
                    <a:solidFill>
                      <a:srgbClr val="FF3399">
                        <a:alpha val="40000"/>
                      </a:srgbClr>
                    </a:solidFill>
                  </a:tcPr>
                </a:tc>
                <a:extLst>
                  <a:ext uri="{0D108BD9-81ED-4DB2-BD59-A6C34878D82A}">
                    <a16:rowId xmlns:a16="http://schemas.microsoft.com/office/drawing/2014/main" val="3790173340"/>
                  </a:ext>
                </a:extLst>
              </a:tr>
            </a:tbl>
          </a:graphicData>
        </a:graphic>
      </p:graphicFrame>
      <p:graphicFrame>
        <p:nvGraphicFramePr>
          <p:cNvPr id="11" name="Tableau 10">
            <a:extLst>
              <a:ext uri="{FF2B5EF4-FFF2-40B4-BE49-F238E27FC236}">
                <a16:creationId xmlns:a16="http://schemas.microsoft.com/office/drawing/2014/main" id="{0F57EE0B-1DF3-E71D-2DFD-C24DC87CD6ED}"/>
              </a:ext>
            </a:extLst>
          </p:cNvPr>
          <p:cNvGraphicFramePr>
            <a:graphicFrameLocks noGrp="1"/>
          </p:cNvGraphicFramePr>
          <p:nvPr>
            <p:extLst>
              <p:ext uri="{D42A27DB-BD31-4B8C-83A1-F6EECF244321}">
                <p14:modId xmlns:p14="http://schemas.microsoft.com/office/powerpoint/2010/main" val="2944190136"/>
              </p:ext>
            </p:extLst>
          </p:nvPr>
        </p:nvGraphicFramePr>
        <p:xfrm>
          <a:off x="3059832" y="1559642"/>
          <a:ext cx="2588123" cy="2022294"/>
        </p:xfrm>
        <a:graphic>
          <a:graphicData uri="http://schemas.openxmlformats.org/drawingml/2006/table">
            <a:tbl>
              <a:tblPr>
                <a:tableStyleId>{5C22544A-7EE6-4342-B048-85BDC9FD1C3A}</a:tableStyleId>
              </a:tblPr>
              <a:tblGrid>
                <a:gridCol w="1448769">
                  <a:extLst>
                    <a:ext uri="{9D8B030D-6E8A-4147-A177-3AD203B41FA5}">
                      <a16:colId xmlns:a16="http://schemas.microsoft.com/office/drawing/2014/main" val="3445501525"/>
                    </a:ext>
                  </a:extLst>
                </a:gridCol>
                <a:gridCol w="1139354">
                  <a:extLst>
                    <a:ext uri="{9D8B030D-6E8A-4147-A177-3AD203B41FA5}">
                      <a16:colId xmlns:a16="http://schemas.microsoft.com/office/drawing/2014/main" val="2277960549"/>
                    </a:ext>
                  </a:extLst>
                </a:gridCol>
              </a:tblGrid>
              <a:tr h="344469">
                <a:tc>
                  <a:txBody>
                    <a:bodyPr/>
                    <a:lstStyle/>
                    <a:p>
                      <a:pPr algn="ctr" fontAlgn="ctr"/>
                      <a:r>
                        <a:rPr lang="fr-FR" sz="1100" b="1" u="none" strike="noStrike">
                          <a:effectLst/>
                          <a:latin typeface="+mn-lt"/>
                        </a:rPr>
                        <a:t>file active 2024 </a:t>
                      </a:r>
                      <a:endParaRPr lang="fr-FR" sz="1100" b="1" i="0" u="none" strike="noStrike">
                        <a:solidFill>
                          <a:srgbClr val="000000"/>
                        </a:solidFill>
                        <a:effectLst/>
                        <a:latin typeface="+mn-lt"/>
                      </a:endParaRPr>
                    </a:p>
                  </a:txBody>
                  <a:tcPr marL="2796" marR="2796" marT="2796" marB="0" anchor="ctr">
                    <a:solidFill>
                      <a:srgbClr val="FF3399">
                        <a:alpha val="39000"/>
                      </a:srgbClr>
                    </a:solidFill>
                  </a:tcPr>
                </a:tc>
                <a:tc>
                  <a:txBody>
                    <a:bodyPr/>
                    <a:lstStyle/>
                    <a:p>
                      <a:pPr algn="ctr" fontAlgn="ctr"/>
                      <a:r>
                        <a:rPr lang="fr-FR" sz="1100" u="none" strike="noStrike" dirty="0">
                          <a:effectLst/>
                          <a:latin typeface="+mn-lt"/>
                        </a:rPr>
                        <a:t>1294</a:t>
                      </a:r>
                      <a:endParaRPr lang="fr-FR" sz="1100" b="0" i="0" u="none" strike="noStrike" dirty="0">
                        <a:solidFill>
                          <a:srgbClr val="000000"/>
                        </a:solidFill>
                        <a:effectLst/>
                        <a:latin typeface="+mn-lt"/>
                      </a:endParaRPr>
                    </a:p>
                  </a:txBody>
                  <a:tcPr marL="2796" marR="2796" marT="2796" marB="0" anchor="ctr">
                    <a:solidFill>
                      <a:srgbClr val="FF3399">
                        <a:alpha val="39000"/>
                      </a:srgbClr>
                    </a:solidFill>
                  </a:tcPr>
                </a:tc>
                <a:extLst>
                  <a:ext uri="{0D108BD9-81ED-4DB2-BD59-A6C34878D82A}">
                    <a16:rowId xmlns:a16="http://schemas.microsoft.com/office/drawing/2014/main" val="1583325312"/>
                  </a:ext>
                </a:extLst>
              </a:tr>
              <a:tr h="717933">
                <a:tc>
                  <a:txBody>
                    <a:bodyPr/>
                    <a:lstStyle/>
                    <a:p>
                      <a:pPr algn="ctr" fontAlgn="ctr"/>
                      <a:r>
                        <a:rPr lang="fr-FR" sz="1100" b="1" u="none" strike="noStrike" dirty="0">
                          <a:effectLst/>
                          <a:latin typeface="+mn-lt"/>
                        </a:rPr>
                        <a:t>nombre de consultations réalisées</a:t>
                      </a:r>
                      <a:endParaRPr lang="fr-FR" sz="1100" b="1" i="0" u="none" strike="noStrike" dirty="0">
                        <a:solidFill>
                          <a:srgbClr val="000000"/>
                        </a:solidFill>
                        <a:effectLst/>
                        <a:latin typeface="+mn-lt"/>
                      </a:endParaRPr>
                    </a:p>
                  </a:txBody>
                  <a:tcPr marL="2796" marR="2796" marT="2796" marB="0" anchor="ctr">
                    <a:solidFill>
                      <a:srgbClr val="FF3399">
                        <a:alpha val="39000"/>
                      </a:srgbClr>
                    </a:solidFill>
                  </a:tcPr>
                </a:tc>
                <a:tc>
                  <a:txBody>
                    <a:bodyPr/>
                    <a:lstStyle/>
                    <a:p>
                      <a:pPr algn="ctr" fontAlgn="ctr"/>
                      <a:r>
                        <a:rPr lang="fr-FR" sz="1100" u="none" strike="noStrike" dirty="0">
                          <a:effectLst/>
                          <a:latin typeface="+mn-lt"/>
                        </a:rPr>
                        <a:t>1697</a:t>
                      </a:r>
                      <a:endParaRPr lang="fr-FR" sz="1100" b="0" i="0" u="none" strike="noStrike" dirty="0">
                        <a:solidFill>
                          <a:srgbClr val="000000"/>
                        </a:solidFill>
                        <a:effectLst/>
                        <a:latin typeface="+mn-lt"/>
                      </a:endParaRPr>
                    </a:p>
                  </a:txBody>
                  <a:tcPr marL="2796" marR="2796" marT="2796" marB="0" anchor="ctr">
                    <a:solidFill>
                      <a:srgbClr val="FF3399">
                        <a:alpha val="39000"/>
                      </a:srgbClr>
                    </a:solidFill>
                  </a:tcPr>
                </a:tc>
                <a:extLst>
                  <a:ext uri="{0D108BD9-81ED-4DB2-BD59-A6C34878D82A}">
                    <a16:rowId xmlns:a16="http://schemas.microsoft.com/office/drawing/2014/main" val="3172840541"/>
                  </a:ext>
                </a:extLst>
              </a:tr>
              <a:tr h="479946">
                <a:tc>
                  <a:txBody>
                    <a:bodyPr/>
                    <a:lstStyle/>
                    <a:p>
                      <a:pPr algn="ctr" fontAlgn="ctr"/>
                      <a:r>
                        <a:rPr lang="fr-FR" sz="1100" b="1" u="none" strike="noStrike" dirty="0">
                          <a:effectLst/>
                          <a:latin typeface="+mn-lt"/>
                        </a:rPr>
                        <a:t>nombre de 1ères consultations </a:t>
                      </a:r>
                      <a:endParaRPr lang="fr-FR" sz="1100" b="1" i="0" u="none" strike="noStrike" dirty="0">
                        <a:solidFill>
                          <a:srgbClr val="000000"/>
                        </a:solidFill>
                        <a:effectLst/>
                        <a:latin typeface="+mn-lt"/>
                      </a:endParaRPr>
                    </a:p>
                  </a:txBody>
                  <a:tcPr marL="2796" marR="2796" marT="2796" marB="0" anchor="ctr">
                    <a:solidFill>
                      <a:srgbClr val="FF3399">
                        <a:alpha val="39000"/>
                      </a:srgbClr>
                    </a:solidFill>
                  </a:tcPr>
                </a:tc>
                <a:tc>
                  <a:txBody>
                    <a:bodyPr/>
                    <a:lstStyle/>
                    <a:p>
                      <a:pPr algn="ctr" fontAlgn="ctr"/>
                      <a:r>
                        <a:rPr lang="fr-FR" sz="1100" u="none" strike="noStrike" dirty="0">
                          <a:effectLst/>
                          <a:latin typeface="+mn-lt"/>
                        </a:rPr>
                        <a:t>163</a:t>
                      </a:r>
                      <a:endParaRPr lang="fr-FR" sz="1100" b="0" i="0" u="none" strike="noStrike" dirty="0">
                        <a:solidFill>
                          <a:srgbClr val="000000"/>
                        </a:solidFill>
                        <a:effectLst/>
                        <a:latin typeface="+mn-lt"/>
                      </a:endParaRPr>
                    </a:p>
                  </a:txBody>
                  <a:tcPr marL="2796" marR="2796" marT="2796" marB="0" anchor="ctr">
                    <a:solidFill>
                      <a:srgbClr val="FF3399">
                        <a:alpha val="39000"/>
                      </a:srgbClr>
                    </a:solidFill>
                  </a:tcPr>
                </a:tc>
                <a:extLst>
                  <a:ext uri="{0D108BD9-81ED-4DB2-BD59-A6C34878D82A}">
                    <a16:rowId xmlns:a16="http://schemas.microsoft.com/office/drawing/2014/main" val="858051873"/>
                  </a:ext>
                </a:extLst>
              </a:tr>
              <a:tr h="479946">
                <a:tc>
                  <a:txBody>
                    <a:bodyPr/>
                    <a:lstStyle/>
                    <a:p>
                      <a:pPr algn="ctr" fontAlgn="ctr"/>
                      <a:r>
                        <a:rPr lang="fr-FR" sz="1100" b="1" u="none" strike="noStrike" dirty="0">
                          <a:effectLst/>
                          <a:latin typeface="+mn-lt"/>
                        </a:rPr>
                        <a:t>délai d'obtention </a:t>
                      </a:r>
                    </a:p>
                    <a:p>
                      <a:pPr algn="ctr" fontAlgn="ctr"/>
                      <a:r>
                        <a:rPr lang="fr-FR" sz="1100" b="1" u="none" strike="noStrike" dirty="0">
                          <a:effectLst/>
                          <a:latin typeface="+mn-lt"/>
                        </a:rPr>
                        <a:t>d'un rdv</a:t>
                      </a:r>
                      <a:endParaRPr lang="fr-FR" sz="1100" b="1" i="0" u="none" strike="noStrike" dirty="0">
                        <a:solidFill>
                          <a:srgbClr val="000000"/>
                        </a:solidFill>
                        <a:effectLst/>
                        <a:latin typeface="+mn-lt"/>
                      </a:endParaRPr>
                    </a:p>
                  </a:txBody>
                  <a:tcPr marL="2796" marR="2796" marT="2796" marB="0" anchor="ctr">
                    <a:solidFill>
                      <a:srgbClr val="FF3399">
                        <a:alpha val="39000"/>
                      </a:srgbClr>
                    </a:solidFill>
                  </a:tcPr>
                </a:tc>
                <a:tc>
                  <a:txBody>
                    <a:bodyPr/>
                    <a:lstStyle/>
                    <a:p>
                      <a:pPr algn="ctr" fontAlgn="ctr"/>
                      <a:r>
                        <a:rPr lang="fr-FR" sz="1100" u="none" strike="noStrike" dirty="0">
                          <a:effectLst/>
                          <a:latin typeface="+mn-lt"/>
                        </a:rPr>
                        <a:t>entre 30 et 60 jours </a:t>
                      </a:r>
                      <a:endParaRPr lang="fr-FR" sz="1100" b="0" i="0" u="none" strike="noStrike" dirty="0">
                        <a:solidFill>
                          <a:srgbClr val="000000"/>
                        </a:solidFill>
                        <a:effectLst/>
                        <a:latin typeface="+mn-lt"/>
                      </a:endParaRPr>
                    </a:p>
                  </a:txBody>
                  <a:tcPr marL="2796" marR="2796" marT="2796" marB="0" anchor="ctr">
                    <a:solidFill>
                      <a:srgbClr val="FF3399">
                        <a:alpha val="39000"/>
                      </a:srgbClr>
                    </a:solidFill>
                  </a:tcPr>
                </a:tc>
                <a:extLst>
                  <a:ext uri="{0D108BD9-81ED-4DB2-BD59-A6C34878D82A}">
                    <a16:rowId xmlns:a16="http://schemas.microsoft.com/office/drawing/2014/main" val="3842970572"/>
                  </a:ext>
                </a:extLst>
              </a:tr>
            </a:tbl>
          </a:graphicData>
        </a:graphic>
      </p:graphicFrame>
      <p:sp>
        <p:nvSpPr>
          <p:cNvPr id="8" name="Espace réservé du texte 4">
            <a:extLst>
              <a:ext uri="{FF2B5EF4-FFF2-40B4-BE49-F238E27FC236}">
                <a16:creationId xmlns:a16="http://schemas.microsoft.com/office/drawing/2014/main" id="{F8725158-47D4-BF99-EB9A-E70BA74971D5}"/>
              </a:ext>
            </a:extLst>
          </p:cNvPr>
          <p:cNvSpPr>
            <a:spLocks noGrp="1"/>
          </p:cNvSpPr>
          <p:nvPr>
            <p:ph type="body" sz="quarter" idx="13"/>
          </p:nvPr>
        </p:nvSpPr>
        <p:spPr>
          <a:xfrm>
            <a:off x="323850" y="845175"/>
            <a:ext cx="7497814" cy="376667"/>
          </a:xfrm>
        </p:spPr>
        <p:txBody>
          <a:bodyPr/>
          <a:lstStyle/>
          <a:p>
            <a:r>
              <a:rPr lang="fr-FR" sz="2000" dirty="0">
                <a:solidFill>
                  <a:srgbClr val="0070C0"/>
                </a:solidFill>
                <a:latin typeface="Marianne" panose="02000000000000000000" pitchFamily="2" charset="0"/>
              </a:rPr>
              <a:t>L’unité de consultations dédiées </a:t>
            </a:r>
            <a:r>
              <a:rPr lang="fr-FR" sz="2000" dirty="0" err="1">
                <a:solidFill>
                  <a:srgbClr val="0070C0"/>
                </a:solidFill>
                <a:latin typeface="Marianne" panose="02000000000000000000" pitchFamily="2" charset="0"/>
              </a:rPr>
              <a:t>HandiConsult</a:t>
            </a:r>
            <a:r>
              <a:rPr lang="fr-FR" sz="2000" dirty="0">
                <a:solidFill>
                  <a:srgbClr val="0070C0"/>
                </a:solidFill>
                <a:latin typeface="Marianne" panose="02000000000000000000" pitchFamily="2" charset="0"/>
              </a:rPr>
              <a:t>’ du CHUAP </a:t>
            </a:r>
          </a:p>
        </p:txBody>
      </p:sp>
      <p:sp>
        <p:nvSpPr>
          <p:cNvPr id="9" name="ZoneTexte 8">
            <a:extLst>
              <a:ext uri="{FF2B5EF4-FFF2-40B4-BE49-F238E27FC236}">
                <a16:creationId xmlns:a16="http://schemas.microsoft.com/office/drawing/2014/main" id="{AB527EC4-CF8E-C1DB-4B6B-AEFFE0E87779}"/>
              </a:ext>
            </a:extLst>
          </p:cNvPr>
          <p:cNvSpPr txBox="1"/>
          <p:nvPr/>
        </p:nvSpPr>
        <p:spPr>
          <a:xfrm>
            <a:off x="7821664" y="842786"/>
            <a:ext cx="845902" cy="338554"/>
          </a:xfrm>
          <a:prstGeom prst="rect">
            <a:avLst/>
          </a:prstGeom>
          <a:noFill/>
        </p:spPr>
        <p:txBody>
          <a:bodyPr wrap="square" rtlCol="0">
            <a:spAutoFit/>
          </a:bodyPr>
          <a:lstStyle/>
          <a:p>
            <a:pPr algn="ctr"/>
            <a:r>
              <a:rPr lang="fr-FR" sz="1600" b="1" dirty="0">
                <a:solidFill>
                  <a:schemeClr val="bg1"/>
                </a:solidFill>
                <a:highlight>
                  <a:srgbClr val="800000"/>
                </a:highlight>
              </a:rPr>
              <a:t>UCPH</a:t>
            </a:r>
          </a:p>
        </p:txBody>
      </p:sp>
      <p:sp>
        <p:nvSpPr>
          <p:cNvPr id="10" name="ZoneTexte 9">
            <a:extLst>
              <a:ext uri="{FF2B5EF4-FFF2-40B4-BE49-F238E27FC236}">
                <a16:creationId xmlns:a16="http://schemas.microsoft.com/office/drawing/2014/main" id="{7F7D1BAB-E676-5C80-CE7E-652785A39D4A}"/>
              </a:ext>
            </a:extLst>
          </p:cNvPr>
          <p:cNvSpPr txBox="1"/>
          <p:nvPr/>
        </p:nvSpPr>
        <p:spPr>
          <a:xfrm>
            <a:off x="5935987" y="1248129"/>
            <a:ext cx="2682724" cy="923330"/>
          </a:xfrm>
          <a:prstGeom prst="rect">
            <a:avLst/>
          </a:prstGeom>
          <a:noFill/>
        </p:spPr>
        <p:txBody>
          <a:bodyPr wrap="square" rtlCol="0">
            <a:spAutoFit/>
          </a:bodyPr>
          <a:lstStyle/>
          <a:p>
            <a:pPr algn="ctr"/>
            <a:r>
              <a:rPr lang="fr-FR" b="1" dirty="0">
                <a:highlight>
                  <a:srgbClr val="FFFF00"/>
                </a:highlight>
              </a:rPr>
              <a:t>300 k€ / an </a:t>
            </a:r>
          </a:p>
          <a:p>
            <a:pPr algn="ctr"/>
            <a:r>
              <a:rPr lang="fr-FR" b="1" dirty="0">
                <a:highlight>
                  <a:srgbClr val="FFFF00"/>
                </a:highlight>
              </a:rPr>
              <a:t>Dont + 30 k€ en 2025 </a:t>
            </a:r>
          </a:p>
          <a:p>
            <a:pPr algn="ctr"/>
            <a:r>
              <a:rPr lang="fr-FR" b="1" dirty="0">
                <a:highlight>
                  <a:srgbClr val="FFFF00"/>
                </a:highlight>
              </a:rPr>
              <a:t>Et + 70 k€ en 2026 </a:t>
            </a:r>
          </a:p>
        </p:txBody>
      </p:sp>
      <p:sp>
        <p:nvSpPr>
          <p:cNvPr id="3" name="Espace réservé du texte 4">
            <a:extLst>
              <a:ext uri="{FF2B5EF4-FFF2-40B4-BE49-F238E27FC236}">
                <a16:creationId xmlns:a16="http://schemas.microsoft.com/office/drawing/2014/main" id="{81ED0210-E8E2-3828-8269-505374294809}"/>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aux soins </a:t>
            </a:r>
          </a:p>
        </p:txBody>
      </p:sp>
      <p:sp>
        <p:nvSpPr>
          <p:cNvPr id="5" name="Espace réservé du texte 5">
            <a:extLst>
              <a:ext uri="{FF2B5EF4-FFF2-40B4-BE49-F238E27FC236}">
                <a16:creationId xmlns:a16="http://schemas.microsoft.com/office/drawing/2014/main" id="{0767C59C-B2A6-EECC-A923-6E153CBB2EE1}"/>
              </a:ext>
            </a:extLst>
          </p:cNvPr>
          <p:cNvSpPr txBox="1">
            <a:spLocks/>
          </p:cNvSpPr>
          <p:nvPr/>
        </p:nvSpPr>
        <p:spPr bwMode="gray">
          <a:xfrm>
            <a:off x="323850" y="3889745"/>
            <a:ext cx="8195325" cy="360001"/>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3063" indent="-285750">
              <a:buClr>
                <a:schemeClr val="bg2"/>
              </a:buClr>
              <a:buFont typeface="Wingdings" panose="05000000000000000000" pitchFamily="2" charset="2"/>
              <a:buChar char="q"/>
            </a:pPr>
            <a:r>
              <a:rPr lang="fr-FR" sz="1600" b="0" dirty="0">
                <a:solidFill>
                  <a:schemeClr val="tx1"/>
                </a:solidFill>
                <a:latin typeface="Arial" panose="020B0604020202020204" pitchFamily="34" charset="0"/>
              </a:rPr>
              <a:t>Dispositif mobilisable en cas d’échec de soins en ville ou en milieu hospitalier </a:t>
            </a:r>
          </a:p>
        </p:txBody>
      </p:sp>
    </p:spTree>
    <p:extLst>
      <p:ext uri="{BB962C8B-B14F-4D97-AF65-F5344CB8AC3E}">
        <p14:creationId xmlns:p14="http://schemas.microsoft.com/office/powerpoint/2010/main" val="75362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BEE85-3C6B-85DF-573B-7C1246E782DC}"/>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1E2DC90-1111-106A-D405-70F045A0210A}"/>
              </a:ext>
            </a:extLst>
          </p:cNvPr>
          <p:cNvSpPr>
            <a:spLocks noGrp="1"/>
          </p:cNvSpPr>
          <p:nvPr>
            <p:ph type="sldNum" sz="quarter" idx="12"/>
          </p:nvPr>
        </p:nvSpPr>
        <p:spPr/>
        <p:txBody>
          <a:bodyPr/>
          <a:lstStyle/>
          <a:p>
            <a:fld id="{733122C9-A0B9-462F-8757-0847AD287B63}" type="slidenum">
              <a:rPr lang="fr-FR" smtClean="0">
                <a:latin typeface="Arial" panose="020B0604020202020204" pitchFamily="34" charset="0"/>
              </a:rPr>
              <a:pPr/>
              <a:t>25</a:t>
            </a:fld>
            <a:endParaRPr lang="fr-FR" dirty="0">
              <a:latin typeface="Arial" panose="020B0604020202020204" pitchFamily="34" charset="0"/>
            </a:endParaRPr>
          </a:p>
        </p:txBody>
      </p:sp>
      <p:sp>
        <p:nvSpPr>
          <p:cNvPr id="2" name="Espace réservé de la date 1">
            <a:extLst>
              <a:ext uri="{FF2B5EF4-FFF2-40B4-BE49-F238E27FC236}">
                <a16:creationId xmlns:a16="http://schemas.microsoft.com/office/drawing/2014/main" id="{D40DDA5E-C561-805C-4257-E9609502F92B}"/>
              </a:ext>
            </a:extLst>
          </p:cNvPr>
          <p:cNvSpPr>
            <a:spLocks noGrp="1"/>
          </p:cNvSpPr>
          <p:nvPr>
            <p:ph type="dt" sz="half" idx="2"/>
          </p:nvPr>
        </p:nvSpPr>
        <p:spPr/>
        <p:txBody>
          <a:bodyPr/>
          <a:lstStyle/>
          <a:p>
            <a:fld id="{9E4F9C7A-68E5-0042-9946-4669E134DC3E}" type="datetime1">
              <a:rPr lang="fr-FR" cap="all" smtClean="0">
                <a:latin typeface="Arial" panose="020B0604020202020204" pitchFamily="34" charset="0"/>
              </a:rPr>
              <a:t>24/04/2026</a:t>
            </a:fld>
            <a:endParaRPr lang="fr-FR" cap="all" dirty="0">
              <a:latin typeface="Arial" panose="020B0604020202020204" pitchFamily="34" charset="0"/>
            </a:endParaRPr>
          </a:p>
        </p:txBody>
      </p:sp>
      <p:sp>
        <p:nvSpPr>
          <p:cNvPr id="6" name="Espace réservé du texte 5">
            <a:extLst>
              <a:ext uri="{FF2B5EF4-FFF2-40B4-BE49-F238E27FC236}">
                <a16:creationId xmlns:a16="http://schemas.microsoft.com/office/drawing/2014/main" id="{29C8BEDC-7EE0-FFDF-CD92-0C006B7C93EC}"/>
              </a:ext>
            </a:extLst>
          </p:cNvPr>
          <p:cNvSpPr>
            <a:spLocks noGrp="1"/>
          </p:cNvSpPr>
          <p:nvPr>
            <p:ph type="body" sz="quarter" idx="13"/>
          </p:nvPr>
        </p:nvSpPr>
        <p:spPr>
          <a:xfrm>
            <a:off x="323850" y="986668"/>
            <a:ext cx="7704533" cy="360000"/>
          </a:xfrm>
        </p:spPr>
        <p:txBody>
          <a:bodyPr/>
          <a:lstStyle/>
          <a:p>
            <a:pPr marL="87313" indent="0"/>
            <a:r>
              <a:rPr lang="fr-FR" sz="1600" dirty="0">
                <a:latin typeface="Arial" panose="020B0604020202020204" pitchFamily="34" charset="0"/>
              </a:rPr>
              <a:t>6 filières socles (1/2) </a:t>
            </a:r>
          </a:p>
        </p:txBody>
      </p:sp>
      <p:graphicFrame>
        <p:nvGraphicFramePr>
          <p:cNvPr id="10" name="Tableau 9">
            <a:extLst>
              <a:ext uri="{FF2B5EF4-FFF2-40B4-BE49-F238E27FC236}">
                <a16:creationId xmlns:a16="http://schemas.microsoft.com/office/drawing/2014/main" id="{F5A1141A-5132-D8F9-AC7D-56F81937209E}"/>
              </a:ext>
            </a:extLst>
          </p:cNvPr>
          <p:cNvGraphicFramePr>
            <a:graphicFrameLocks noGrp="1"/>
          </p:cNvGraphicFramePr>
          <p:nvPr>
            <p:extLst>
              <p:ext uri="{D42A27DB-BD31-4B8C-83A1-F6EECF244321}">
                <p14:modId xmlns:p14="http://schemas.microsoft.com/office/powerpoint/2010/main" val="992539388"/>
              </p:ext>
            </p:extLst>
          </p:nvPr>
        </p:nvGraphicFramePr>
        <p:xfrm>
          <a:off x="359568" y="1345903"/>
          <a:ext cx="8424863" cy="3388360"/>
        </p:xfrm>
        <a:graphic>
          <a:graphicData uri="http://schemas.openxmlformats.org/drawingml/2006/table">
            <a:tbl>
              <a:tblPr firstRow="1" bandRow="1">
                <a:solidFill>
                  <a:schemeClr val="bg2"/>
                </a:solidFill>
                <a:tableStyleId>{5C22544A-7EE6-4342-B048-85BDC9FD1C3A}</a:tableStyleId>
              </a:tblPr>
              <a:tblGrid>
                <a:gridCol w="3085036">
                  <a:extLst>
                    <a:ext uri="{9D8B030D-6E8A-4147-A177-3AD203B41FA5}">
                      <a16:colId xmlns:a16="http://schemas.microsoft.com/office/drawing/2014/main" val="715117920"/>
                    </a:ext>
                  </a:extLst>
                </a:gridCol>
                <a:gridCol w="5339827">
                  <a:extLst>
                    <a:ext uri="{9D8B030D-6E8A-4147-A177-3AD203B41FA5}">
                      <a16:colId xmlns:a16="http://schemas.microsoft.com/office/drawing/2014/main" val="853641891"/>
                    </a:ext>
                  </a:extLst>
                </a:gridCol>
              </a:tblGrid>
              <a:tr h="370840">
                <a:tc>
                  <a:txBody>
                    <a:bodyPr/>
                    <a:lstStyle/>
                    <a:p>
                      <a:r>
                        <a:rPr lang="fr-FR" dirty="0">
                          <a:solidFill>
                            <a:schemeClr val="bg2"/>
                          </a:solidFill>
                        </a:rPr>
                        <a:t>Filières </a:t>
                      </a:r>
                    </a:p>
                  </a:txBody>
                  <a:tcPr>
                    <a:solidFill>
                      <a:schemeClr val="bg2">
                        <a:lumMod val="20000"/>
                        <a:lumOff val="80000"/>
                      </a:schemeClr>
                    </a:solidFill>
                  </a:tcPr>
                </a:tc>
                <a:tc>
                  <a:txBody>
                    <a:bodyPr/>
                    <a:lstStyle/>
                    <a:p>
                      <a:r>
                        <a:rPr lang="fr-FR" dirty="0">
                          <a:solidFill>
                            <a:schemeClr val="bg2"/>
                          </a:solidFill>
                        </a:rPr>
                        <a:t>Attendus</a:t>
                      </a:r>
                    </a:p>
                  </a:txBody>
                  <a:tcPr>
                    <a:solidFill>
                      <a:schemeClr val="bg2">
                        <a:lumMod val="20000"/>
                        <a:lumOff val="80000"/>
                      </a:schemeClr>
                    </a:solidFill>
                  </a:tcPr>
                </a:tc>
                <a:extLst>
                  <a:ext uri="{0D108BD9-81ED-4DB2-BD59-A6C34878D82A}">
                    <a16:rowId xmlns:a16="http://schemas.microsoft.com/office/drawing/2014/main" val="3144000615"/>
                  </a:ext>
                </a:extLst>
              </a:tr>
              <a:tr h="370840">
                <a:tc>
                  <a:txBody>
                    <a:bodyPr/>
                    <a:lstStyle/>
                    <a:p>
                      <a:r>
                        <a:rPr lang="fr-FR" b="1" dirty="0">
                          <a:solidFill>
                            <a:schemeClr val="bg1"/>
                          </a:solidFill>
                        </a:rPr>
                        <a:t>Bilan somatique </a:t>
                      </a:r>
                    </a:p>
                  </a:txBody>
                  <a:tcPr>
                    <a:solidFill>
                      <a:schemeClr val="bg2">
                        <a:lumMod val="40000"/>
                        <a:lumOff val="60000"/>
                      </a:schemeClr>
                    </a:solidFill>
                  </a:tcPr>
                </a:tc>
                <a:tc>
                  <a:txBody>
                    <a:bodyPr/>
                    <a:lstStyle/>
                    <a:p>
                      <a:r>
                        <a:rPr lang="fr-FR" dirty="0"/>
                        <a:t>Déployer des bilans somatiques pour enfants et pour adultes </a:t>
                      </a:r>
                    </a:p>
                  </a:txBody>
                  <a:tcPr>
                    <a:solidFill>
                      <a:schemeClr val="bg2">
                        <a:lumMod val="40000"/>
                        <a:lumOff val="60000"/>
                      </a:schemeClr>
                    </a:solidFill>
                  </a:tcPr>
                </a:tc>
                <a:extLst>
                  <a:ext uri="{0D108BD9-81ED-4DB2-BD59-A6C34878D82A}">
                    <a16:rowId xmlns:a16="http://schemas.microsoft.com/office/drawing/2014/main" val="3174486316"/>
                  </a:ext>
                </a:extLst>
              </a:tr>
              <a:tr h="370840">
                <a:tc>
                  <a:txBody>
                    <a:bodyPr/>
                    <a:lstStyle/>
                    <a:p>
                      <a:r>
                        <a:rPr lang="fr-FR" b="1" dirty="0">
                          <a:solidFill>
                            <a:schemeClr val="bg1"/>
                          </a:solidFill>
                        </a:rPr>
                        <a:t>Bucco-dentaire </a:t>
                      </a:r>
                    </a:p>
                    <a:p>
                      <a:endParaRPr lang="fr-FR" b="1" dirty="0">
                        <a:solidFill>
                          <a:schemeClr val="bg1"/>
                        </a:solidFill>
                      </a:endParaRPr>
                    </a:p>
                  </a:txBody>
                  <a:tcPr>
                    <a:solidFill>
                      <a:schemeClr val="bg2">
                        <a:lumMod val="40000"/>
                        <a:lumOff val="60000"/>
                      </a:schemeClr>
                    </a:solidFill>
                  </a:tcPr>
                </a:tc>
                <a:tc>
                  <a:txBody>
                    <a:bodyPr/>
                    <a:lstStyle/>
                    <a:p>
                      <a:r>
                        <a:rPr lang="fr-FR" b="1" dirty="0"/>
                        <a:t>Organiser la filière en lien avec le nouveau CMBD </a:t>
                      </a:r>
                    </a:p>
                    <a:p>
                      <a:r>
                        <a:rPr lang="fr-FR" dirty="0"/>
                        <a:t>Renforcer la coordination avec Handident </a:t>
                      </a:r>
                    </a:p>
                    <a:p>
                      <a:r>
                        <a:rPr lang="fr-FR" dirty="0"/>
                        <a:t>S’inscrire dans la structuration des USOS </a:t>
                      </a:r>
                    </a:p>
                  </a:txBody>
                  <a:tcPr>
                    <a:solidFill>
                      <a:schemeClr val="bg2">
                        <a:lumMod val="40000"/>
                        <a:lumOff val="60000"/>
                      </a:schemeClr>
                    </a:solidFill>
                  </a:tcPr>
                </a:tc>
                <a:extLst>
                  <a:ext uri="{0D108BD9-81ED-4DB2-BD59-A6C34878D82A}">
                    <a16:rowId xmlns:a16="http://schemas.microsoft.com/office/drawing/2014/main" val="2674713761"/>
                  </a:ext>
                </a:extLst>
              </a:tr>
              <a:tr h="370840">
                <a:tc>
                  <a:txBody>
                    <a:bodyPr/>
                    <a:lstStyle/>
                    <a:p>
                      <a:r>
                        <a:rPr lang="fr-FR" b="1" dirty="0">
                          <a:solidFill>
                            <a:schemeClr val="bg1"/>
                          </a:solidFill>
                        </a:rPr>
                        <a:t>Gynécologie </a:t>
                      </a:r>
                    </a:p>
                    <a:p>
                      <a:endParaRPr lang="fr-FR" b="1" dirty="0">
                        <a:solidFill>
                          <a:schemeClr val="bg1"/>
                        </a:solidFill>
                      </a:endParaRPr>
                    </a:p>
                  </a:txBody>
                  <a:tcPr>
                    <a:solidFill>
                      <a:schemeClr val="bg2">
                        <a:lumMod val="40000"/>
                        <a:lumOff val="60000"/>
                      </a:schemeClr>
                    </a:solidFill>
                  </a:tcPr>
                </a:tc>
                <a:tc>
                  <a:txBody>
                    <a:bodyPr/>
                    <a:lstStyle/>
                    <a:p>
                      <a:r>
                        <a:rPr lang="fr-FR" dirty="0"/>
                        <a:t>Poursuivre les consultations spécifiques </a:t>
                      </a:r>
                    </a:p>
                    <a:p>
                      <a:r>
                        <a:rPr lang="fr-FR" dirty="0"/>
                        <a:t>Promouvoir et réaliser le DOCS et le DOCCU </a:t>
                      </a:r>
                    </a:p>
                    <a:p>
                      <a:r>
                        <a:rPr lang="fr-FR" dirty="0"/>
                        <a:t>Développer une coordination avec </a:t>
                      </a:r>
                      <a:r>
                        <a:rPr lang="fr-FR" dirty="0" err="1"/>
                        <a:t>Handigynéco</a:t>
                      </a:r>
                      <a:r>
                        <a:rPr lang="fr-FR" dirty="0"/>
                        <a:t> pour recours de 3</a:t>
                      </a:r>
                      <a:r>
                        <a:rPr lang="fr-FR" baseline="30000" dirty="0"/>
                        <a:t>ème</a:t>
                      </a:r>
                      <a:r>
                        <a:rPr lang="fr-FR" dirty="0"/>
                        <a:t> niveau </a:t>
                      </a:r>
                    </a:p>
                  </a:txBody>
                  <a:tcPr>
                    <a:solidFill>
                      <a:schemeClr val="bg2">
                        <a:lumMod val="40000"/>
                        <a:lumOff val="60000"/>
                      </a:schemeClr>
                    </a:solidFill>
                  </a:tcPr>
                </a:tc>
                <a:extLst>
                  <a:ext uri="{0D108BD9-81ED-4DB2-BD59-A6C34878D82A}">
                    <a16:rowId xmlns:a16="http://schemas.microsoft.com/office/drawing/2014/main" val="2350833165"/>
                  </a:ext>
                </a:extLst>
              </a:tr>
            </a:tbl>
          </a:graphicData>
        </a:graphic>
      </p:graphicFrame>
      <p:pic>
        <p:nvPicPr>
          <p:cNvPr id="12" name="Image 11" descr="Une image contenant dessin, dessin humoristique, clipart&#10;&#10;Le contenu généré par l’IA peut être incorrect.">
            <a:extLst>
              <a:ext uri="{FF2B5EF4-FFF2-40B4-BE49-F238E27FC236}">
                <a16:creationId xmlns:a16="http://schemas.microsoft.com/office/drawing/2014/main" id="{C9D42CA8-6B26-BA84-8ADB-3F7BB6F13280}"/>
              </a:ext>
            </a:extLst>
          </p:cNvPr>
          <p:cNvPicPr>
            <a:picLocks noChangeAspect="1"/>
          </p:cNvPicPr>
          <p:nvPr/>
        </p:nvPicPr>
        <p:blipFill>
          <a:blip r:embed="rId2"/>
          <a:stretch>
            <a:fillRect/>
          </a:stretch>
        </p:blipFill>
        <p:spPr>
          <a:xfrm>
            <a:off x="2007031" y="3664950"/>
            <a:ext cx="1387951" cy="846237"/>
          </a:xfrm>
          <a:prstGeom prst="rect">
            <a:avLst/>
          </a:prstGeom>
        </p:spPr>
      </p:pic>
      <p:pic>
        <p:nvPicPr>
          <p:cNvPr id="13" name="Image 12">
            <a:extLst>
              <a:ext uri="{FF2B5EF4-FFF2-40B4-BE49-F238E27FC236}">
                <a16:creationId xmlns:a16="http://schemas.microsoft.com/office/drawing/2014/main" id="{E9EA6ACC-0A9A-8085-2A9B-5C851462A883}"/>
              </a:ext>
            </a:extLst>
          </p:cNvPr>
          <p:cNvPicPr>
            <a:picLocks noChangeAspect="1"/>
          </p:cNvPicPr>
          <p:nvPr/>
        </p:nvPicPr>
        <p:blipFill>
          <a:blip r:embed="rId3"/>
          <a:stretch>
            <a:fillRect/>
          </a:stretch>
        </p:blipFill>
        <p:spPr>
          <a:xfrm>
            <a:off x="2483768" y="2402270"/>
            <a:ext cx="911214" cy="809416"/>
          </a:xfrm>
          <a:prstGeom prst="rect">
            <a:avLst/>
          </a:prstGeom>
        </p:spPr>
      </p:pic>
      <p:sp>
        <p:nvSpPr>
          <p:cNvPr id="9" name="Espace réservé du texte 4">
            <a:extLst>
              <a:ext uri="{FF2B5EF4-FFF2-40B4-BE49-F238E27FC236}">
                <a16:creationId xmlns:a16="http://schemas.microsoft.com/office/drawing/2014/main" id="{E0F75B09-DE8F-4974-2E8D-B80EE81FB650}"/>
              </a:ext>
            </a:extLst>
          </p:cNvPr>
          <p:cNvSpPr txBox="1">
            <a:spLocks/>
          </p:cNvSpPr>
          <p:nvPr/>
        </p:nvSpPr>
        <p:spPr bwMode="gray">
          <a:xfrm>
            <a:off x="323850" y="632313"/>
            <a:ext cx="7497814"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a:solidFill>
                  <a:srgbClr val="0070C0"/>
                </a:solidFill>
                <a:latin typeface="Marianne" panose="02000000000000000000" pitchFamily="2" charset="0"/>
              </a:rPr>
              <a:t>L’unité de consultations dédiées HandiConsult’ du CHUAP </a:t>
            </a:r>
            <a:endParaRPr lang="fr-FR" sz="2000" dirty="0">
              <a:solidFill>
                <a:srgbClr val="0070C0"/>
              </a:solidFill>
              <a:latin typeface="Marianne" panose="02000000000000000000" pitchFamily="2" charset="0"/>
            </a:endParaRPr>
          </a:p>
        </p:txBody>
      </p:sp>
      <p:sp>
        <p:nvSpPr>
          <p:cNvPr id="11" name="ZoneTexte 10">
            <a:extLst>
              <a:ext uri="{FF2B5EF4-FFF2-40B4-BE49-F238E27FC236}">
                <a16:creationId xmlns:a16="http://schemas.microsoft.com/office/drawing/2014/main" id="{64FCA8C8-D6F3-6F3C-36AB-68626483A16C}"/>
              </a:ext>
            </a:extLst>
          </p:cNvPr>
          <p:cNvSpPr txBox="1"/>
          <p:nvPr/>
        </p:nvSpPr>
        <p:spPr>
          <a:xfrm>
            <a:off x="7821664" y="629924"/>
            <a:ext cx="845902" cy="338554"/>
          </a:xfrm>
          <a:prstGeom prst="rect">
            <a:avLst/>
          </a:prstGeom>
          <a:noFill/>
        </p:spPr>
        <p:txBody>
          <a:bodyPr wrap="square" rtlCol="0">
            <a:spAutoFit/>
          </a:bodyPr>
          <a:lstStyle/>
          <a:p>
            <a:pPr algn="ctr"/>
            <a:r>
              <a:rPr lang="fr-FR" sz="1600" b="1" dirty="0">
                <a:solidFill>
                  <a:schemeClr val="bg1"/>
                </a:solidFill>
                <a:highlight>
                  <a:srgbClr val="800000"/>
                </a:highlight>
              </a:rPr>
              <a:t>UCPH</a:t>
            </a:r>
          </a:p>
        </p:txBody>
      </p:sp>
      <p:sp>
        <p:nvSpPr>
          <p:cNvPr id="14" name="Espace réservé du texte 4">
            <a:extLst>
              <a:ext uri="{FF2B5EF4-FFF2-40B4-BE49-F238E27FC236}">
                <a16:creationId xmlns:a16="http://schemas.microsoft.com/office/drawing/2014/main" id="{433F9394-FD15-4E08-ECF5-6492E2915BC1}"/>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aux soins </a:t>
            </a:r>
          </a:p>
        </p:txBody>
      </p:sp>
    </p:spTree>
    <p:extLst>
      <p:ext uri="{BB962C8B-B14F-4D97-AF65-F5344CB8AC3E}">
        <p14:creationId xmlns:p14="http://schemas.microsoft.com/office/powerpoint/2010/main" val="1299462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8CC2-8A32-0B2A-5370-3B19EA3E389C}"/>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0023070-4049-E646-9974-B6695CD7187B}"/>
              </a:ext>
            </a:extLst>
          </p:cNvPr>
          <p:cNvSpPr>
            <a:spLocks noGrp="1"/>
          </p:cNvSpPr>
          <p:nvPr>
            <p:ph type="sldNum" sz="quarter" idx="12"/>
          </p:nvPr>
        </p:nvSpPr>
        <p:spPr/>
        <p:txBody>
          <a:bodyPr/>
          <a:lstStyle/>
          <a:p>
            <a:fld id="{733122C9-A0B9-462F-8757-0847AD287B63}" type="slidenum">
              <a:rPr lang="fr-FR" smtClean="0">
                <a:latin typeface="Arial" panose="020B0604020202020204" pitchFamily="34" charset="0"/>
              </a:rPr>
              <a:pPr/>
              <a:t>26</a:t>
            </a:fld>
            <a:endParaRPr lang="fr-FR" dirty="0">
              <a:latin typeface="Arial" panose="020B0604020202020204" pitchFamily="34" charset="0"/>
            </a:endParaRPr>
          </a:p>
        </p:txBody>
      </p:sp>
      <p:sp>
        <p:nvSpPr>
          <p:cNvPr id="2" name="Espace réservé de la date 1">
            <a:extLst>
              <a:ext uri="{FF2B5EF4-FFF2-40B4-BE49-F238E27FC236}">
                <a16:creationId xmlns:a16="http://schemas.microsoft.com/office/drawing/2014/main" id="{024F8854-9ED9-DFA9-B915-5A71D52B9417}"/>
              </a:ext>
            </a:extLst>
          </p:cNvPr>
          <p:cNvSpPr>
            <a:spLocks noGrp="1"/>
          </p:cNvSpPr>
          <p:nvPr>
            <p:ph type="dt" sz="half" idx="2"/>
          </p:nvPr>
        </p:nvSpPr>
        <p:spPr/>
        <p:txBody>
          <a:bodyPr/>
          <a:lstStyle/>
          <a:p>
            <a:fld id="{9E4F9C7A-68E5-0042-9946-4669E134DC3E}" type="datetime1">
              <a:rPr lang="fr-FR" cap="all" smtClean="0">
                <a:latin typeface="Arial" panose="020B0604020202020204" pitchFamily="34" charset="0"/>
              </a:rPr>
              <a:t>24/04/2026</a:t>
            </a:fld>
            <a:endParaRPr lang="fr-FR" cap="all" dirty="0">
              <a:latin typeface="Arial" panose="020B0604020202020204" pitchFamily="34" charset="0"/>
            </a:endParaRPr>
          </a:p>
        </p:txBody>
      </p:sp>
      <p:graphicFrame>
        <p:nvGraphicFramePr>
          <p:cNvPr id="10" name="Tableau 9">
            <a:extLst>
              <a:ext uri="{FF2B5EF4-FFF2-40B4-BE49-F238E27FC236}">
                <a16:creationId xmlns:a16="http://schemas.microsoft.com/office/drawing/2014/main" id="{786BE547-F11B-CAF6-FBD0-669D36A31D45}"/>
              </a:ext>
            </a:extLst>
          </p:cNvPr>
          <p:cNvGraphicFramePr>
            <a:graphicFrameLocks noGrp="1"/>
          </p:cNvGraphicFramePr>
          <p:nvPr>
            <p:extLst>
              <p:ext uri="{D42A27DB-BD31-4B8C-83A1-F6EECF244321}">
                <p14:modId xmlns:p14="http://schemas.microsoft.com/office/powerpoint/2010/main" val="4032347279"/>
              </p:ext>
            </p:extLst>
          </p:nvPr>
        </p:nvGraphicFramePr>
        <p:xfrm>
          <a:off x="405433" y="1455450"/>
          <a:ext cx="8343280" cy="2834810"/>
        </p:xfrm>
        <a:graphic>
          <a:graphicData uri="http://schemas.openxmlformats.org/drawingml/2006/table">
            <a:tbl>
              <a:tblPr firstRow="1" bandRow="1">
                <a:solidFill>
                  <a:schemeClr val="bg2"/>
                </a:solidFill>
                <a:tableStyleId>{5C22544A-7EE6-4342-B048-85BDC9FD1C3A}</a:tableStyleId>
              </a:tblPr>
              <a:tblGrid>
                <a:gridCol w="3055162">
                  <a:extLst>
                    <a:ext uri="{9D8B030D-6E8A-4147-A177-3AD203B41FA5}">
                      <a16:colId xmlns:a16="http://schemas.microsoft.com/office/drawing/2014/main" val="715117920"/>
                    </a:ext>
                  </a:extLst>
                </a:gridCol>
                <a:gridCol w="5288118">
                  <a:extLst>
                    <a:ext uri="{9D8B030D-6E8A-4147-A177-3AD203B41FA5}">
                      <a16:colId xmlns:a16="http://schemas.microsoft.com/office/drawing/2014/main" val="853641891"/>
                    </a:ext>
                  </a:extLst>
                </a:gridCol>
              </a:tblGrid>
              <a:tr h="387599">
                <a:tc>
                  <a:txBody>
                    <a:bodyPr/>
                    <a:lstStyle/>
                    <a:p>
                      <a:r>
                        <a:rPr lang="fr-FR" dirty="0">
                          <a:solidFill>
                            <a:schemeClr val="bg2"/>
                          </a:solidFill>
                        </a:rPr>
                        <a:t>Filières </a:t>
                      </a:r>
                    </a:p>
                  </a:txBody>
                  <a:tcPr>
                    <a:solidFill>
                      <a:schemeClr val="bg2">
                        <a:lumMod val="20000"/>
                        <a:lumOff val="80000"/>
                      </a:schemeClr>
                    </a:solidFill>
                  </a:tcPr>
                </a:tc>
                <a:tc>
                  <a:txBody>
                    <a:bodyPr/>
                    <a:lstStyle/>
                    <a:p>
                      <a:r>
                        <a:rPr lang="fr-FR" dirty="0">
                          <a:solidFill>
                            <a:schemeClr val="bg2"/>
                          </a:solidFill>
                        </a:rPr>
                        <a:t>Attendus</a:t>
                      </a:r>
                    </a:p>
                  </a:txBody>
                  <a:tcPr>
                    <a:solidFill>
                      <a:schemeClr val="bg2">
                        <a:lumMod val="20000"/>
                        <a:lumOff val="80000"/>
                      </a:schemeClr>
                    </a:solidFill>
                  </a:tcPr>
                </a:tc>
                <a:extLst>
                  <a:ext uri="{0D108BD9-81ED-4DB2-BD59-A6C34878D82A}">
                    <a16:rowId xmlns:a16="http://schemas.microsoft.com/office/drawing/2014/main" val="3144000615"/>
                  </a:ext>
                </a:extLst>
              </a:tr>
              <a:tr h="944725">
                <a:tc>
                  <a:txBody>
                    <a:bodyPr/>
                    <a:lstStyle/>
                    <a:p>
                      <a:r>
                        <a:rPr lang="fr-FR" b="1" dirty="0">
                          <a:solidFill>
                            <a:schemeClr val="bg1"/>
                          </a:solidFill>
                        </a:rPr>
                        <a:t>Imagerie </a:t>
                      </a:r>
                    </a:p>
                  </a:txBody>
                  <a:tcPr>
                    <a:solidFill>
                      <a:schemeClr val="bg2">
                        <a:lumMod val="40000"/>
                        <a:lumOff val="60000"/>
                      </a:schemeClr>
                    </a:solidFill>
                  </a:tcPr>
                </a:tc>
                <a:tc>
                  <a:txBody>
                    <a:bodyPr/>
                    <a:lstStyle/>
                    <a:p>
                      <a:r>
                        <a:rPr lang="fr-FR" dirty="0"/>
                        <a:t>Poursuivre les activités à destination des PSH </a:t>
                      </a:r>
                    </a:p>
                    <a:p>
                      <a:r>
                        <a:rPr lang="fr-FR" dirty="0"/>
                        <a:t>En particulier le dépistage organisé du cancer du sein </a:t>
                      </a:r>
                    </a:p>
                  </a:txBody>
                  <a:tcPr>
                    <a:solidFill>
                      <a:schemeClr val="bg2">
                        <a:lumMod val="40000"/>
                        <a:lumOff val="60000"/>
                      </a:schemeClr>
                    </a:solidFill>
                  </a:tcPr>
                </a:tc>
                <a:extLst>
                  <a:ext uri="{0D108BD9-81ED-4DB2-BD59-A6C34878D82A}">
                    <a16:rowId xmlns:a16="http://schemas.microsoft.com/office/drawing/2014/main" val="3174486316"/>
                  </a:ext>
                </a:extLst>
              </a:tr>
              <a:tr h="669006">
                <a:tc>
                  <a:txBody>
                    <a:bodyPr/>
                    <a:lstStyle/>
                    <a:p>
                      <a:r>
                        <a:rPr lang="fr-FR" b="1" dirty="0">
                          <a:solidFill>
                            <a:schemeClr val="bg1"/>
                          </a:solidFill>
                        </a:rPr>
                        <a:t>Ophtalmologie </a:t>
                      </a:r>
                    </a:p>
                    <a:p>
                      <a:endParaRPr lang="fr-FR" b="1" dirty="0">
                        <a:solidFill>
                          <a:schemeClr val="bg1"/>
                        </a:solidFill>
                      </a:endParaRPr>
                    </a:p>
                  </a:txBody>
                  <a:tcPr>
                    <a:solidFill>
                      <a:schemeClr val="bg2">
                        <a:lumMod val="40000"/>
                        <a:lumOff val="60000"/>
                      </a:schemeClr>
                    </a:solidFill>
                  </a:tcPr>
                </a:tc>
                <a:tc>
                  <a:txBody>
                    <a:bodyPr/>
                    <a:lstStyle/>
                    <a:p>
                      <a:r>
                        <a:rPr lang="fr-FR" sz="1800" dirty="0"/>
                        <a:t>Faciliter l’accès des PSH au dépistage visuel </a:t>
                      </a:r>
                    </a:p>
                    <a:p>
                      <a:r>
                        <a:rPr lang="fr-FR" sz="1800" dirty="0"/>
                        <a:t>Et à la prise en charge des troubles visuels </a:t>
                      </a:r>
                    </a:p>
                  </a:txBody>
                  <a:tcPr>
                    <a:solidFill>
                      <a:schemeClr val="bg2">
                        <a:lumMod val="40000"/>
                        <a:lumOff val="60000"/>
                      </a:schemeClr>
                    </a:solidFill>
                  </a:tcPr>
                </a:tc>
                <a:extLst>
                  <a:ext uri="{0D108BD9-81ED-4DB2-BD59-A6C34878D82A}">
                    <a16:rowId xmlns:a16="http://schemas.microsoft.com/office/drawing/2014/main" val="2674713761"/>
                  </a:ext>
                </a:extLst>
              </a:tr>
              <a:tr h="833480">
                <a:tc>
                  <a:txBody>
                    <a:bodyPr/>
                    <a:lstStyle/>
                    <a:p>
                      <a:r>
                        <a:rPr lang="fr-FR" b="1" dirty="0">
                          <a:solidFill>
                            <a:schemeClr val="bg1"/>
                          </a:solidFill>
                        </a:rPr>
                        <a:t>ORL </a:t>
                      </a:r>
                    </a:p>
                    <a:p>
                      <a:endParaRPr lang="fr-FR" b="1" dirty="0">
                        <a:solidFill>
                          <a:schemeClr val="bg1"/>
                        </a:solidFill>
                      </a:endParaRPr>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Faciliter l’accès des PSH au dépistage auditif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Et à la prise en charge des troubles ORL </a:t>
                      </a:r>
                    </a:p>
                  </a:txBody>
                  <a:tcPr>
                    <a:solidFill>
                      <a:schemeClr val="bg2">
                        <a:lumMod val="40000"/>
                        <a:lumOff val="60000"/>
                      </a:schemeClr>
                    </a:solidFill>
                  </a:tcPr>
                </a:tc>
                <a:extLst>
                  <a:ext uri="{0D108BD9-81ED-4DB2-BD59-A6C34878D82A}">
                    <a16:rowId xmlns:a16="http://schemas.microsoft.com/office/drawing/2014/main" val="2350833165"/>
                  </a:ext>
                </a:extLst>
              </a:tr>
            </a:tbl>
          </a:graphicData>
        </a:graphic>
      </p:graphicFrame>
      <p:pic>
        <p:nvPicPr>
          <p:cNvPr id="7" name="Image 6" descr="Une image contenant clipart, dessin, Graphique, illustration&#10;&#10;Le contenu généré par l’IA peut être incorrect.">
            <a:extLst>
              <a:ext uri="{FF2B5EF4-FFF2-40B4-BE49-F238E27FC236}">
                <a16:creationId xmlns:a16="http://schemas.microsoft.com/office/drawing/2014/main" id="{53858DF9-5890-E35A-8B04-00EE2C905C50}"/>
              </a:ext>
            </a:extLst>
          </p:cNvPr>
          <p:cNvPicPr>
            <a:picLocks noChangeAspect="1"/>
          </p:cNvPicPr>
          <p:nvPr/>
        </p:nvPicPr>
        <p:blipFill>
          <a:blip r:embed="rId2"/>
          <a:stretch>
            <a:fillRect/>
          </a:stretch>
        </p:blipFill>
        <p:spPr>
          <a:xfrm>
            <a:off x="2771800" y="3585889"/>
            <a:ext cx="602634" cy="566172"/>
          </a:xfrm>
          <a:prstGeom prst="rect">
            <a:avLst/>
          </a:prstGeom>
        </p:spPr>
      </p:pic>
      <p:sp>
        <p:nvSpPr>
          <p:cNvPr id="9" name="Espace réservé du texte 4">
            <a:extLst>
              <a:ext uri="{FF2B5EF4-FFF2-40B4-BE49-F238E27FC236}">
                <a16:creationId xmlns:a16="http://schemas.microsoft.com/office/drawing/2014/main" id="{C819B9F2-FC68-1241-DDD8-5417933521B3}"/>
              </a:ext>
            </a:extLst>
          </p:cNvPr>
          <p:cNvSpPr txBox="1">
            <a:spLocks/>
          </p:cNvSpPr>
          <p:nvPr/>
        </p:nvSpPr>
        <p:spPr bwMode="gray">
          <a:xfrm>
            <a:off x="323850" y="632313"/>
            <a:ext cx="7497814"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a:solidFill>
                  <a:srgbClr val="0070C0"/>
                </a:solidFill>
                <a:latin typeface="Marianne" panose="02000000000000000000" pitchFamily="2" charset="0"/>
              </a:rPr>
              <a:t>L’unité de consultations dédiées HandiConsult’ du CHUAP </a:t>
            </a:r>
            <a:endParaRPr lang="fr-FR" sz="2000" dirty="0">
              <a:solidFill>
                <a:srgbClr val="0070C0"/>
              </a:solidFill>
              <a:latin typeface="Marianne" panose="02000000000000000000" pitchFamily="2" charset="0"/>
            </a:endParaRPr>
          </a:p>
        </p:txBody>
      </p:sp>
      <p:sp>
        <p:nvSpPr>
          <p:cNvPr id="11" name="ZoneTexte 10">
            <a:extLst>
              <a:ext uri="{FF2B5EF4-FFF2-40B4-BE49-F238E27FC236}">
                <a16:creationId xmlns:a16="http://schemas.microsoft.com/office/drawing/2014/main" id="{FD26EB76-C1F7-EAD6-961B-CB7E1C9F9B64}"/>
              </a:ext>
            </a:extLst>
          </p:cNvPr>
          <p:cNvSpPr txBox="1"/>
          <p:nvPr/>
        </p:nvSpPr>
        <p:spPr>
          <a:xfrm>
            <a:off x="7821664" y="629924"/>
            <a:ext cx="845902" cy="338554"/>
          </a:xfrm>
          <a:prstGeom prst="rect">
            <a:avLst/>
          </a:prstGeom>
          <a:noFill/>
        </p:spPr>
        <p:txBody>
          <a:bodyPr wrap="square" rtlCol="0">
            <a:spAutoFit/>
          </a:bodyPr>
          <a:lstStyle/>
          <a:p>
            <a:pPr algn="ctr"/>
            <a:r>
              <a:rPr lang="fr-FR" sz="1600" b="1" dirty="0">
                <a:solidFill>
                  <a:schemeClr val="bg1"/>
                </a:solidFill>
                <a:highlight>
                  <a:srgbClr val="800000"/>
                </a:highlight>
              </a:rPr>
              <a:t>UCPH</a:t>
            </a:r>
          </a:p>
        </p:txBody>
      </p:sp>
      <p:sp>
        <p:nvSpPr>
          <p:cNvPr id="12" name="Espace réservé du texte 5">
            <a:extLst>
              <a:ext uri="{FF2B5EF4-FFF2-40B4-BE49-F238E27FC236}">
                <a16:creationId xmlns:a16="http://schemas.microsoft.com/office/drawing/2014/main" id="{E36C446F-8A21-91EB-8D0A-C17B755E68DD}"/>
              </a:ext>
            </a:extLst>
          </p:cNvPr>
          <p:cNvSpPr txBox="1">
            <a:spLocks/>
          </p:cNvSpPr>
          <p:nvPr/>
        </p:nvSpPr>
        <p:spPr bwMode="gray">
          <a:xfrm>
            <a:off x="341721" y="991439"/>
            <a:ext cx="7326623" cy="360000"/>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7313" indent="0"/>
            <a:r>
              <a:rPr lang="fr-FR" sz="1600" dirty="0">
                <a:latin typeface="Arial" panose="020B0604020202020204" pitchFamily="34" charset="0"/>
              </a:rPr>
              <a:t>6 filières socles (2/2) </a:t>
            </a:r>
          </a:p>
        </p:txBody>
      </p:sp>
    </p:spTree>
    <p:extLst>
      <p:ext uri="{BB962C8B-B14F-4D97-AF65-F5344CB8AC3E}">
        <p14:creationId xmlns:p14="http://schemas.microsoft.com/office/powerpoint/2010/main" val="81183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6C8D8-8340-1DD4-94E2-9797A48FAF6C}"/>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2E81B04-904B-8172-3956-353138A705AB}"/>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27</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CB6D78C2-7CDD-687C-8E97-A89426180C14}"/>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5" name="ZoneTexte 4">
            <a:extLst>
              <a:ext uri="{FF2B5EF4-FFF2-40B4-BE49-F238E27FC236}">
                <a16:creationId xmlns:a16="http://schemas.microsoft.com/office/drawing/2014/main" id="{7B63935B-EEEF-F36A-AE0F-EDE8E40B582F}"/>
              </a:ext>
            </a:extLst>
          </p:cNvPr>
          <p:cNvSpPr txBox="1"/>
          <p:nvPr/>
        </p:nvSpPr>
        <p:spPr>
          <a:xfrm>
            <a:off x="374156" y="1521404"/>
            <a:ext cx="7992888" cy="2862322"/>
          </a:xfrm>
          <a:prstGeom prst="rect">
            <a:avLst/>
          </a:prstGeom>
          <a:noFill/>
        </p:spPr>
        <p:txBody>
          <a:bodyPr wrap="square" rtlCol="0">
            <a:spAutoFit/>
          </a:bodyPr>
          <a:lstStyle/>
          <a:p>
            <a:pPr algn="just"/>
            <a:r>
              <a:rPr lang="fr-FR" dirty="0"/>
              <a:t>&gt; Développer les consultations d’habituation aux soins </a:t>
            </a:r>
          </a:p>
          <a:p>
            <a:pPr algn="just"/>
            <a:endParaRPr lang="fr-FR" dirty="0"/>
          </a:p>
          <a:p>
            <a:pPr algn="just"/>
            <a:r>
              <a:rPr lang="fr-FR" dirty="0"/>
              <a:t>&gt; Développer la filière obligatoire des bilans somatiques, à l’appui d’un temps médical </a:t>
            </a:r>
          </a:p>
          <a:p>
            <a:pPr algn="just"/>
            <a:endParaRPr lang="fr-FR" dirty="0"/>
          </a:p>
          <a:p>
            <a:pPr algn="just"/>
            <a:r>
              <a:rPr lang="fr-FR" dirty="0"/>
              <a:t>&gt; Solliciter le renouvellement d’autorisation sur la base du nouveau cahier des charges national à paraître </a:t>
            </a:r>
          </a:p>
          <a:p>
            <a:pPr algn="just"/>
            <a:endParaRPr lang="fr-FR" dirty="0"/>
          </a:p>
          <a:p>
            <a:pPr algn="just"/>
            <a:r>
              <a:rPr lang="fr-FR" dirty="0"/>
              <a:t>&gt;  Mettre en place une nouvelle filière dédiée à la prise en charge oncologique des personnes en situation de handicap </a:t>
            </a:r>
          </a:p>
        </p:txBody>
      </p:sp>
      <p:sp>
        <p:nvSpPr>
          <p:cNvPr id="6" name="Espace réservé du texte 5">
            <a:extLst>
              <a:ext uri="{FF2B5EF4-FFF2-40B4-BE49-F238E27FC236}">
                <a16:creationId xmlns:a16="http://schemas.microsoft.com/office/drawing/2014/main" id="{8F62AA1D-43B5-E827-B2B1-19FCF96EF274}"/>
              </a:ext>
            </a:extLst>
          </p:cNvPr>
          <p:cNvSpPr>
            <a:spLocks noGrp="1"/>
          </p:cNvSpPr>
          <p:nvPr>
            <p:ph type="body" sz="quarter" idx="13"/>
          </p:nvPr>
        </p:nvSpPr>
        <p:spPr>
          <a:xfrm>
            <a:off x="323850" y="986951"/>
            <a:ext cx="8424614" cy="288655"/>
          </a:xfrm>
        </p:spPr>
        <p:txBody>
          <a:bodyPr/>
          <a:lstStyle/>
          <a:p>
            <a:r>
              <a:rPr lang="fr-FR" sz="1600" dirty="0"/>
              <a:t>Perspectives 2026-2028 </a:t>
            </a:r>
          </a:p>
        </p:txBody>
      </p:sp>
      <p:sp>
        <p:nvSpPr>
          <p:cNvPr id="7" name="Espace réservé du texte 4">
            <a:extLst>
              <a:ext uri="{FF2B5EF4-FFF2-40B4-BE49-F238E27FC236}">
                <a16:creationId xmlns:a16="http://schemas.microsoft.com/office/drawing/2014/main" id="{D9AA8404-5BE0-F4C5-4282-E857A5BF19A7}"/>
              </a:ext>
            </a:extLst>
          </p:cNvPr>
          <p:cNvSpPr txBox="1">
            <a:spLocks/>
          </p:cNvSpPr>
          <p:nvPr/>
        </p:nvSpPr>
        <p:spPr bwMode="gray">
          <a:xfrm>
            <a:off x="323850" y="629923"/>
            <a:ext cx="7497814"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rgbClr val="0070C0"/>
                </a:solidFill>
                <a:latin typeface="Marianne" panose="02000000000000000000" pitchFamily="2" charset="0"/>
              </a:rPr>
              <a:t>L’unité de consultations dédiées </a:t>
            </a:r>
            <a:r>
              <a:rPr lang="fr-FR" sz="2000" dirty="0" err="1">
                <a:solidFill>
                  <a:srgbClr val="0070C0"/>
                </a:solidFill>
                <a:latin typeface="Marianne" panose="02000000000000000000" pitchFamily="2" charset="0"/>
              </a:rPr>
              <a:t>HandiConsult</a:t>
            </a:r>
            <a:r>
              <a:rPr lang="fr-FR" sz="2000" dirty="0">
                <a:solidFill>
                  <a:srgbClr val="0070C0"/>
                </a:solidFill>
                <a:latin typeface="Marianne" panose="02000000000000000000" pitchFamily="2" charset="0"/>
              </a:rPr>
              <a:t>’ du CHUAP </a:t>
            </a:r>
          </a:p>
        </p:txBody>
      </p:sp>
      <p:sp>
        <p:nvSpPr>
          <p:cNvPr id="9" name="ZoneTexte 8">
            <a:extLst>
              <a:ext uri="{FF2B5EF4-FFF2-40B4-BE49-F238E27FC236}">
                <a16:creationId xmlns:a16="http://schemas.microsoft.com/office/drawing/2014/main" id="{8D649E0F-C21E-A31D-C318-26130D6958A5}"/>
              </a:ext>
            </a:extLst>
          </p:cNvPr>
          <p:cNvSpPr txBox="1"/>
          <p:nvPr/>
        </p:nvSpPr>
        <p:spPr>
          <a:xfrm>
            <a:off x="7821664" y="627534"/>
            <a:ext cx="845902" cy="338554"/>
          </a:xfrm>
          <a:prstGeom prst="rect">
            <a:avLst/>
          </a:prstGeom>
          <a:noFill/>
        </p:spPr>
        <p:txBody>
          <a:bodyPr wrap="square" rtlCol="0">
            <a:spAutoFit/>
          </a:bodyPr>
          <a:lstStyle/>
          <a:p>
            <a:pPr algn="ctr"/>
            <a:r>
              <a:rPr lang="fr-FR" sz="1600" b="1" dirty="0">
                <a:solidFill>
                  <a:schemeClr val="bg1"/>
                </a:solidFill>
                <a:highlight>
                  <a:srgbClr val="800000"/>
                </a:highlight>
              </a:rPr>
              <a:t>UCPH</a:t>
            </a:r>
          </a:p>
        </p:txBody>
      </p:sp>
      <p:sp>
        <p:nvSpPr>
          <p:cNvPr id="10" name="Espace réservé du texte 4">
            <a:extLst>
              <a:ext uri="{FF2B5EF4-FFF2-40B4-BE49-F238E27FC236}">
                <a16:creationId xmlns:a16="http://schemas.microsoft.com/office/drawing/2014/main" id="{E6AFE6E8-70B3-3B82-F8EC-0AC74D8B1CB5}"/>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aux soins </a:t>
            </a:r>
          </a:p>
        </p:txBody>
      </p:sp>
      <p:sp>
        <p:nvSpPr>
          <p:cNvPr id="11" name="ZoneTexte 10">
            <a:extLst>
              <a:ext uri="{FF2B5EF4-FFF2-40B4-BE49-F238E27FC236}">
                <a16:creationId xmlns:a16="http://schemas.microsoft.com/office/drawing/2014/main" id="{B7D8D30D-3B01-F3A8-ECA5-19D1D8A193A6}"/>
              </a:ext>
            </a:extLst>
          </p:cNvPr>
          <p:cNvSpPr txBox="1"/>
          <p:nvPr/>
        </p:nvSpPr>
        <p:spPr>
          <a:xfrm>
            <a:off x="5868144" y="4043164"/>
            <a:ext cx="1872208" cy="276999"/>
          </a:xfrm>
          <a:prstGeom prst="rect">
            <a:avLst/>
          </a:prstGeom>
          <a:noFill/>
        </p:spPr>
        <p:txBody>
          <a:bodyPr wrap="square" rtlCol="0">
            <a:spAutoFit/>
          </a:bodyPr>
          <a:lstStyle/>
          <a:p>
            <a:r>
              <a:rPr lang="fr-FR" sz="1200" b="1" i="1" dirty="0">
                <a:highlight>
                  <a:srgbClr val="FF3399"/>
                </a:highlight>
              </a:rPr>
              <a:t>Action innovante HDF</a:t>
            </a:r>
          </a:p>
        </p:txBody>
      </p:sp>
    </p:spTree>
    <p:extLst>
      <p:ext uri="{BB962C8B-B14F-4D97-AF65-F5344CB8AC3E}">
        <p14:creationId xmlns:p14="http://schemas.microsoft.com/office/powerpoint/2010/main" val="2829394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1D6D7-FFD6-8F92-35E6-F57E8467A299}"/>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7493E9B-E7CF-97FF-41EC-846871C4EA89}"/>
              </a:ext>
            </a:extLst>
          </p:cNvPr>
          <p:cNvSpPr>
            <a:spLocks noGrp="1"/>
          </p:cNvSpPr>
          <p:nvPr>
            <p:ph type="sldNum" sz="quarter" idx="12"/>
          </p:nvPr>
        </p:nvSpPr>
        <p:spPr/>
        <p:txBody>
          <a:bodyPr/>
          <a:lstStyle/>
          <a:p>
            <a:fld id="{733122C9-A0B9-462F-8757-0847AD287B63}" type="slidenum">
              <a:rPr lang="fr-FR" smtClean="0">
                <a:latin typeface="Arial" panose="020B0604020202020204" pitchFamily="34" charset="0"/>
              </a:rPr>
              <a:pPr/>
              <a:t>28</a:t>
            </a:fld>
            <a:endParaRPr lang="fr-FR" dirty="0">
              <a:latin typeface="Arial" panose="020B0604020202020204" pitchFamily="34" charset="0"/>
            </a:endParaRPr>
          </a:p>
        </p:txBody>
      </p:sp>
      <p:sp>
        <p:nvSpPr>
          <p:cNvPr id="2" name="Espace réservé de la date 1">
            <a:extLst>
              <a:ext uri="{FF2B5EF4-FFF2-40B4-BE49-F238E27FC236}">
                <a16:creationId xmlns:a16="http://schemas.microsoft.com/office/drawing/2014/main" id="{775F2F4B-CFFB-5C34-B292-27FFA99C6BC0}"/>
              </a:ext>
            </a:extLst>
          </p:cNvPr>
          <p:cNvSpPr>
            <a:spLocks noGrp="1"/>
          </p:cNvSpPr>
          <p:nvPr>
            <p:ph type="dt" sz="half" idx="2"/>
          </p:nvPr>
        </p:nvSpPr>
        <p:spPr/>
        <p:txBody>
          <a:bodyPr/>
          <a:lstStyle/>
          <a:p>
            <a:fld id="{9E4F9C7A-68E5-0042-9946-4669E134DC3E}" type="datetime1">
              <a:rPr lang="fr-FR" cap="all" smtClean="0">
                <a:latin typeface="Arial" panose="020B0604020202020204" pitchFamily="34" charset="0"/>
              </a:rPr>
              <a:t>24/04/2026</a:t>
            </a:fld>
            <a:endParaRPr lang="fr-FR" cap="all" dirty="0">
              <a:latin typeface="Arial" panose="020B0604020202020204" pitchFamily="34" charset="0"/>
            </a:endParaRPr>
          </a:p>
        </p:txBody>
      </p:sp>
      <p:sp>
        <p:nvSpPr>
          <p:cNvPr id="6" name="Espace réservé du texte 5">
            <a:extLst>
              <a:ext uri="{FF2B5EF4-FFF2-40B4-BE49-F238E27FC236}">
                <a16:creationId xmlns:a16="http://schemas.microsoft.com/office/drawing/2014/main" id="{9E988BEA-7890-E0B5-0E88-2AA9B3346362}"/>
              </a:ext>
            </a:extLst>
          </p:cNvPr>
          <p:cNvSpPr>
            <a:spLocks noGrp="1"/>
          </p:cNvSpPr>
          <p:nvPr>
            <p:ph type="body" sz="quarter" idx="13"/>
          </p:nvPr>
        </p:nvSpPr>
        <p:spPr>
          <a:xfrm>
            <a:off x="352268" y="1419622"/>
            <a:ext cx="8195325" cy="2110207"/>
          </a:xfrm>
        </p:spPr>
        <p:txBody>
          <a:bodyPr/>
          <a:lstStyle/>
          <a:p>
            <a:pPr marL="373063" indent="-285750">
              <a:buClr>
                <a:schemeClr val="bg2"/>
              </a:buClr>
              <a:buFont typeface="Wingdings" panose="05000000000000000000" pitchFamily="2" charset="2"/>
              <a:buChar char="q"/>
            </a:pPr>
            <a:r>
              <a:rPr lang="fr-FR" dirty="0">
                <a:solidFill>
                  <a:schemeClr val="tx1"/>
                </a:solidFill>
                <a:latin typeface="Arial" panose="020B0604020202020204" pitchFamily="34" charset="0"/>
              </a:rPr>
              <a:t>Une moindre participation aux dépistages organisés des cancers </a:t>
            </a:r>
          </a:p>
          <a:p>
            <a:pPr marL="373063" indent="-285750">
              <a:buClr>
                <a:schemeClr val="bg2"/>
              </a:buClr>
              <a:buFont typeface="Wingdings" panose="05000000000000000000" pitchFamily="2" charset="2"/>
              <a:buChar char="q"/>
            </a:pPr>
            <a:r>
              <a:rPr lang="fr-FR" dirty="0">
                <a:solidFill>
                  <a:schemeClr val="tx1"/>
                </a:solidFill>
                <a:latin typeface="Arial" panose="020B0604020202020204" pitchFamily="34" charset="0"/>
              </a:rPr>
              <a:t>Une prévalence équivalente des cancers entre PSH et population générale </a:t>
            </a:r>
          </a:p>
          <a:p>
            <a:pPr marL="373063" indent="-285750">
              <a:buClr>
                <a:schemeClr val="bg2"/>
              </a:buClr>
              <a:buFont typeface="Wingdings" panose="05000000000000000000" pitchFamily="2" charset="2"/>
              <a:buChar char="q"/>
            </a:pPr>
            <a:r>
              <a:rPr lang="fr-FR" dirty="0">
                <a:solidFill>
                  <a:schemeClr val="tx1"/>
                </a:solidFill>
                <a:latin typeface="Arial" panose="020B0604020202020204" pitchFamily="34" charset="0"/>
              </a:rPr>
              <a:t>Un diagnostic plus tardif avec des retards de prise en charge et des pertes de chance </a:t>
            </a:r>
          </a:p>
          <a:p>
            <a:pPr marL="373063" indent="-285750">
              <a:buClr>
                <a:schemeClr val="bg2"/>
              </a:buClr>
              <a:buFont typeface="Wingdings" panose="05000000000000000000" pitchFamily="2" charset="2"/>
              <a:buChar char="q"/>
            </a:pPr>
            <a:r>
              <a:rPr lang="fr-FR" dirty="0">
                <a:solidFill>
                  <a:schemeClr val="tx1"/>
                </a:solidFill>
                <a:latin typeface="Arial" panose="020B0604020202020204" pitchFamily="34" charset="0"/>
              </a:rPr>
              <a:t>Des modalités thérapeutiques différentes : un plus grand recours à des traitements invasifs et à des combinaisons de traitement de moindre intensité </a:t>
            </a:r>
          </a:p>
          <a:p>
            <a:pPr marL="373063" indent="-285750">
              <a:buClr>
                <a:schemeClr val="bg2"/>
              </a:buClr>
              <a:buFont typeface="Wingdings" panose="05000000000000000000" pitchFamily="2" charset="2"/>
              <a:buChar char="q"/>
            </a:pPr>
            <a:r>
              <a:rPr lang="fr-FR" dirty="0">
                <a:solidFill>
                  <a:schemeClr val="tx1"/>
                </a:solidFill>
                <a:latin typeface="Arial" panose="020B0604020202020204" pitchFamily="34" charset="0"/>
              </a:rPr>
              <a:t>Un </a:t>
            </a:r>
            <a:r>
              <a:rPr lang="fr-FR" dirty="0" err="1">
                <a:solidFill>
                  <a:schemeClr val="tx1"/>
                </a:solidFill>
                <a:latin typeface="Arial" panose="020B0604020202020204" pitchFamily="34" charset="0"/>
              </a:rPr>
              <a:t>sur-risque</a:t>
            </a:r>
            <a:r>
              <a:rPr lang="fr-FR" dirty="0">
                <a:solidFill>
                  <a:schemeClr val="tx1"/>
                </a:solidFill>
                <a:latin typeface="Arial" panose="020B0604020202020204" pitchFamily="34" charset="0"/>
              </a:rPr>
              <a:t> de mortalité spécifique associé à ces parcours de soins non optimaux </a:t>
            </a:r>
          </a:p>
        </p:txBody>
      </p:sp>
      <p:pic>
        <p:nvPicPr>
          <p:cNvPr id="8" name="Image 7" descr="Une image contenant dessin humoristique, dessin, clipart, illustration&#10;&#10;Le contenu généré par l’IA peut être incorrect.">
            <a:extLst>
              <a:ext uri="{FF2B5EF4-FFF2-40B4-BE49-F238E27FC236}">
                <a16:creationId xmlns:a16="http://schemas.microsoft.com/office/drawing/2014/main" id="{5DD22085-B043-755D-9032-287940BE436E}"/>
              </a:ext>
            </a:extLst>
          </p:cNvPr>
          <p:cNvPicPr>
            <a:picLocks noChangeAspect="1"/>
          </p:cNvPicPr>
          <p:nvPr/>
        </p:nvPicPr>
        <p:blipFill>
          <a:blip r:embed="rId2"/>
          <a:stretch>
            <a:fillRect/>
          </a:stretch>
        </p:blipFill>
        <p:spPr>
          <a:xfrm>
            <a:off x="8244408" y="3435846"/>
            <a:ext cx="721338" cy="1296348"/>
          </a:xfrm>
          <a:prstGeom prst="rect">
            <a:avLst/>
          </a:prstGeom>
        </p:spPr>
      </p:pic>
      <p:sp>
        <p:nvSpPr>
          <p:cNvPr id="3" name="Espace réservé du texte 4">
            <a:extLst>
              <a:ext uri="{FF2B5EF4-FFF2-40B4-BE49-F238E27FC236}">
                <a16:creationId xmlns:a16="http://schemas.microsoft.com/office/drawing/2014/main" id="{763F62E9-D577-CDF6-B06B-87ED4FA7C7C2}"/>
              </a:ext>
            </a:extLst>
          </p:cNvPr>
          <p:cNvSpPr txBox="1">
            <a:spLocks/>
          </p:cNvSpPr>
          <p:nvPr/>
        </p:nvSpPr>
        <p:spPr bwMode="gray">
          <a:xfrm>
            <a:off x="359693" y="670661"/>
            <a:ext cx="7497814"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rgbClr val="0070C0"/>
                </a:solidFill>
                <a:latin typeface="Marianne" panose="02000000000000000000" pitchFamily="2" charset="0"/>
              </a:rPr>
              <a:t>Focus sur la filière de soins oncologiques </a:t>
            </a:r>
          </a:p>
        </p:txBody>
      </p:sp>
      <p:sp>
        <p:nvSpPr>
          <p:cNvPr id="10" name="Espace réservé du texte 5">
            <a:extLst>
              <a:ext uri="{FF2B5EF4-FFF2-40B4-BE49-F238E27FC236}">
                <a16:creationId xmlns:a16="http://schemas.microsoft.com/office/drawing/2014/main" id="{1CD080B0-5EFB-F448-904C-ACA133017D1E}"/>
              </a:ext>
            </a:extLst>
          </p:cNvPr>
          <p:cNvSpPr txBox="1">
            <a:spLocks/>
          </p:cNvSpPr>
          <p:nvPr/>
        </p:nvSpPr>
        <p:spPr bwMode="gray">
          <a:xfrm>
            <a:off x="359693" y="985143"/>
            <a:ext cx="8424614" cy="242951"/>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Etat des lieux </a:t>
            </a:r>
          </a:p>
        </p:txBody>
      </p:sp>
      <p:sp>
        <p:nvSpPr>
          <p:cNvPr id="11" name="Espace réservé du texte 4">
            <a:extLst>
              <a:ext uri="{FF2B5EF4-FFF2-40B4-BE49-F238E27FC236}">
                <a16:creationId xmlns:a16="http://schemas.microsoft.com/office/drawing/2014/main" id="{EF420336-42D9-0F8E-1178-13F50E8220E3}"/>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aux soins </a:t>
            </a:r>
          </a:p>
        </p:txBody>
      </p:sp>
      <p:pic>
        <p:nvPicPr>
          <p:cNvPr id="12" name="Image 11">
            <a:extLst>
              <a:ext uri="{FF2B5EF4-FFF2-40B4-BE49-F238E27FC236}">
                <a16:creationId xmlns:a16="http://schemas.microsoft.com/office/drawing/2014/main" id="{C56A7517-B632-EF79-3D25-2DE23F513D8F}"/>
              </a:ext>
            </a:extLst>
          </p:cNvPr>
          <p:cNvPicPr>
            <a:picLocks noChangeAspect="1"/>
          </p:cNvPicPr>
          <p:nvPr/>
        </p:nvPicPr>
        <p:blipFill>
          <a:blip r:embed="rId3"/>
          <a:stretch>
            <a:fillRect/>
          </a:stretch>
        </p:blipFill>
        <p:spPr>
          <a:xfrm>
            <a:off x="8165303" y="145469"/>
            <a:ext cx="879548" cy="12439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9085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B7FC1-ED9A-7C99-A416-074326E096E1}"/>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9985B76-2474-6D98-9D3F-2C03319CF5A0}"/>
              </a:ext>
            </a:extLst>
          </p:cNvPr>
          <p:cNvSpPr>
            <a:spLocks noGrp="1"/>
          </p:cNvSpPr>
          <p:nvPr>
            <p:ph type="sldNum" sz="quarter" idx="12"/>
          </p:nvPr>
        </p:nvSpPr>
        <p:spPr/>
        <p:txBody>
          <a:bodyPr/>
          <a:lstStyle/>
          <a:p>
            <a:fld id="{733122C9-A0B9-462F-8757-0847AD287B63}" type="slidenum">
              <a:rPr lang="fr-FR" smtClean="0">
                <a:latin typeface="Arial" panose="020B0604020202020204" pitchFamily="34" charset="0"/>
              </a:rPr>
              <a:pPr/>
              <a:t>29</a:t>
            </a:fld>
            <a:endParaRPr lang="fr-FR" dirty="0">
              <a:latin typeface="Arial" panose="020B0604020202020204" pitchFamily="34" charset="0"/>
            </a:endParaRPr>
          </a:p>
        </p:txBody>
      </p:sp>
      <p:sp>
        <p:nvSpPr>
          <p:cNvPr id="2" name="Espace réservé de la date 1">
            <a:extLst>
              <a:ext uri="{FF2B5EF4-FFF2-40B4-BE49-F238E27FC236}">
                <a16:creationId xmlns:a16="http://schemas.microsoft.com/office/drawing/2014/main" id="{4EAC03E0-69AA-375C-6D57-F0BCC5AABDE1}"/>
              </a:ext>
            </a:extLst>
          </p:cNvPr>
          <p:cNvSpPr>
            <a:spLocks noGrp="1"/>
          </p:cNvSpPr>
          <p:nvPr>
            <p:ph type="dt" sz="half" idx="2"/>
          </p:nvPr>
        </p:nvSpPr>
        <p:spPr/>
        <p:txBody>
          <a:bodyPr/>
          <a:lstStyle/>
          <a:p>
            <a:fld id="{9E4F9C7A-68E5-0042-9946-4669E134DC3E}" type="datetime1">
              <a:rPr lang="fr-FR" cap="all" smtClean="0">
                <a:latin typeface="Arial" panose="020B0604020202020204" pitchFamily="34" charset="0"/>
              </a:rPr>
              <a:t>24/04/2026</a:t>
            </a:fld>
            <a:endParaRPr lang="fr-FR" cap="all" dirty="0">
              <a:latin typeface="Arial" panose="020B0604020202020204" pitchFamily="34" charset="0"/>
            </a:endParaRPr>
          </a:p>
        </p:txBody>
      </p:sp>
      <p:sp>
        <p:nvSpPr>
          <p:cNvPr id="3" name="Espace réservé du texte 12">
            <a:extLst>
              <a:ext uri="{FF2B5EF4-FFF2-40B4-BE49-F238E27FC236}">
                <a16:creationId xmlns:a16="http://schemas.microsoft.com/office/drawing/2014/main" id="{AB7BDEFF-7790-47A3-EA05-EF7317243790}"/>
              </a:ext>
            </a:extLst>
          </p:cNvPr>
          <p:cNvSpPr>
            <a:spLocks noGrp="1"/>
          </p:cNvSpPr>
          <p:nvPr>
            <p:ph type="body" sz="quarter" idx="14"/>
          </p:nvPr>
        </p:nvSpPr>
        <p:spPr>
          <a:xfrm>
            <a:off x="380155" y="1555019"/>
            <a:ext cx="7632246" cy="2543397"/>
          </a:xfrm>
        </p:spPr>
        <p:txBody>
          <a:bodyPr/>
          <a:lstStyle/>
          <a:p>
            <a:pPr lvl="0" algn="just"/>
            <a:r>
              <a:rPr lang="fr-FR" dirty="0"/>
              <a:t>Créer, à l’appui des UCPH en région, une </a:t>
            </a:r>
            <a:r>
              <a:rPr lang="fr-FR" b="1" dirty="0"/>
              <a:t>filière spécifique à l’accompagnement des patients avec cancer </a:t>
            </a:r>
            <a:r>
              <a:rPr lang="fr-FR" dirty="0"/>
              <a:t>– tous types de handicap </a:t>
            </a:r>
          </a:p>
          <a:p>
            <a:pPr lvl="0" algn="just"/>
            <a:endParaRPr lang="fr-FR" dirty="0"/>
          </a:p>
          <a:p>
            <a:pPr lvl="0" algn="just"/>
            <a:r>
              <a:rPr lang="fr-FR" dirty="0"/>
              <a:t>Leviers de mobilisation : </a:t>
            </a:r>
          </a:p>
          <a:p>
            <a:pPr marL="377825" indent="-285750" algn="just">
              <a:buFont typeface="Wingdings" panose="05000000000000000000" pitchFamily="2" charset="2"/>
              <a:buChar char="Ø"/>
            </a:pPr>
            <a:r>
              <a:rPr lang="fr-FR" dirty="0" err="1"/>
              <a:t>un.e</a:t>
            </a:r>
            <a:r>
              <a:rPr lang="fr-FR" dirty="0"/>
              <a:t> IDE </a:t>
            </a:r>
            <a:r>
              <a:rPr lang="fr-FR" dirty="0" err="1"/>
              <a:t>référent.e</a:t>
            </a:r>
            <a:r>
              <a:rPr lang="fr-FR" dirty="0"/>
              <a:t> UCPH en charge de la coordination du parcours oncologique de la PSH entre l’équipe de cancérologie d’une part, et l’équipe de psychiatrie ou l’ESMS accompagnant la personne en situation de handicap d’autre part ; </a:t>
            </a:r>
          </a:p>
          <a:p>
            <a:pPr marL="377825" lvl="0" indent="-285750" algn="just">
              <a:buFont typeface="Wingdings" panose="05000000000000000000" pitchFamily="2" charset="2"/>
              <a:buChar char="Ø"/>
            </a:pPr>
            <a:r>
              <a:rPr lang="fr-FR" dirty="0"/>
              <a:t>une formation spécifique des soignants de l’UCPH ; </a:t>
            </a:r>
          </a:p>
          <a:p>
            <a:pPr marL="377825" lvl="0" indent="-285750" algn="just">
              <a:buFont typeface="Wingdings" panose="05000000000000000000" pitchFamily="2" charset="2"/>
              <a:buChar char="Ø"/>
            </a:pPr>
            <a:r>
              <a:rPr lang="fr-FR" dirty="0"/>
              <a:t>des protocoles formalisés </a:t>
            </a:r>
            <a:r>
              <a:rPr lang="fr-FR" sz="1200" i="1" dirty="0"/>
              <a:t>(en cours de conception par </a:t>
            </a:r>
            <a:r>
              <a:rPr lang="fr-FR" sz="1200" i="1" dirty="0" err="1"/>
              <a:t>l’InCa</a:t>
            </a:r>
            <a:r>
              <a:rPr lang="fr-FR" sz="1200" i="1" dirty="0"/>
              <a:t> : repères pratiques et organisationnels pour guider la prise en soins des patients avec troubles psychiques atteints d’un cancer)</a:t>
            </a:r>
            <a:r>
              <a:rPr lang="fr-FR" sz="1200" dirty="0"/>
              <a:t> </a:t>
            </a:r>
          </a:p>
        </p:txBody>
      </p:sp>
      <p:pic>
        <p:nvPicPr>
          <p:cNvPr id="8" name="Image 7" descr="Une image contenant dessin humoristique, dessin, clipart, illustration&#10;&#10;Le contenu généré par l’IA peut être incorrect.">
            <a:extLst>
              <a:ext uri="{FF2B5EF4-FFF2-40B4-BE49-F238E27FC236}">
                <a16:creationId xmlns:a16="http://schemas.microsoft.com/office/drawing/2014/main" id="{447D85F5-8B79-D968-2965-16ECBF00633D}"/>
              </a:ext>
            </a:extLst>
          </p:cNvPr>
          <p:cNvPicPr>
            <a:picLocks noChangeAspect="1"/>
          </p:cNvPicPr>
          <p:nvPr/>
        </p:nvPicPr>
        <p:blipFill>
          <a:blip r:embed="rId2"/>
          <a:stretch>
            <a:fillRect/>
          </a:stretch>
        </p:blipFill>
        <p:spPr>
          <a:xfrm>
            <a:off x="8156436" y="3651870"/>
            <a:ext cx="591748" cy="1063455"/>
          </a:xfrm>
          <a:prstGeom prst="rect">
            <a:avLst/>
          </a:prstGeom>
        </p:spPr>
      </p:pic>
      <p:sp>
        <p:nvSpPr>
          <p:cNvPr id="7" name="Espace réservé du texte 4">
            <a:extLst>
              <a:ext uri="{FF2B5EF4-FFF2-40B4-BE49-F238E27FC236}">
                <a16:creationId xmlns:a16="http://schemas.microsoft.com/office/drawing/2014/main" id="{153916BC-66B9-D91F-13EF-8008542059B1}"/>
              </a:ext>
            </a:extLst>
          </p:cNvPr>
          <p:cNvSpPr txBox="1">
            <a:spLocks/>
          </p:cNvSpPr>
          <p:nvPr/>
        </p:nvSpPr>
        <p:spPr bwMode="gray">
          <a:xfrm>
            <a:off x="359693" y="670661"/>
            <a:ext cx="7497814"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rgbClr val="0070C0"/>
                </a:solidFill>
                <a:latin typeface="Marianne" panose="02000000000000000000" pitchFamily="2" charset="0"/>
              </a:rPr>
              <a:t>Focus sur la filière de soins oncologiques </a:t>
            </a:r>
          </a:p>
        </p:txBody>
      </p:sp>
      <p:sp>
        <p:nvSpPr>
          <p:cNvPr id="9" name="Espace réservé du texte 5">
            <a:extLst>
              <a:ext uri="{FF2B5EF4-FFF2-40B4-BE49-F238E27FC236}">
                <a16:creationId xmlns:a16="http://schemas.microsoft.com/office/drawing/2014/main" id="{6BA46816-07AB-060A-7030-3961AD0B32F7}"/>
              </a:ext>
            </a:extLst>
          </p:cNvPr>
          <p:cNvSpPr txBox="1">
            <a:spLocks/>
          </p:cNvSpPr>
          <p:nvPr/>
        </p:nvSpPr>
        <p:spPr bwMode="gray">
          <a:xfrm>
            <a:off x="380232" y="1073816"/>
            <a:ext cx="8424614" cy="242951"/>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La contribution des unités de consultations dédiées </a:t>
            </a:r>
          </a:p>
        </p:txBody>
      </p:sp>
      <p:sp>
        <p:nvSpPr>
          <p:cNvPr id="14" name="Espace réservé du texte 4">
            <a:extLst>
              <a:ext uri="{FF2B5EF4-FFF2-40B4-BE49-F238E27FC236}">
                <a16:creationId xmlns:a16="http://schemas.microsoft.com/office/drawing/2014/main" id="{B6234D8E-001B-AC75-D24F-F28FB0B396BD}"/>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aux soins </a:t>
            </a:r>
          </a:p>
        </p:txBody>
      </p:sp>
      <p:pic>
        <p:nvPicPr>
          <p:cNvPr id="15" name="Image 14">
            <a:extLst>
              <a:ext uri="{FF2B5EF4-FFF2-40B4-BE49-F238E27FC236}">
                <a16:creationId xmlns:a16="http://schemas.microsoft.com/office/drawing/2014/main" id="{98A8C20B-A6BC-D591-CD72-AD3187BD61A0}"/>
              </a:ext>
            </a:extLst>
          </p:cNvPr>
          <p:cNvPicPr>
            <a:picLocks noChangeAspect="1"/>
          </p:cNvPicPr>
          <p:nvPr/>
        </p:nvPicPr>
        <p:blipFill>
          <a:blip r:embed="rId3"/>
          <a:stretch>
            <a:fillRect/>
          </a:stretch>
        </p:blipFill>
        <p:spPr>
          <a:xfrm>
            <a:off x="8156436" y="80882"/>
            <a:ext cx="879548" cy="12439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852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74D3B-3372-31F4-C4C9-44B24682588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32A13C1-3013-9058-85AF-9DA233113DA4}"/>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3</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363C4843-E545-EECF-964B-61CA203A2DAA}"/>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pic>
        <p:nvPicPr>
          <p:cNvPr id="11" name="Image 10">
            <a:extLst>
              <a:ext uri="{FF2B5EF4-FFF2-40B4-BE49-F238E27FC236}">
                <a16:creationId xmlns:a16="http://schemas.microsoft.com/office/drawing/2014/main" id="{F4484891-2E09-E7C9-2D9F-6688F2155C3E}"/>
              </a:ext>
            </a:extLst>
          </p:cNvPr>
          <p:cNvPicPr>
            <a:picLocks noChangeAspect="1"/>
          </p:cNvPicPr>
          <p:nvPr/>
        </p:nvPicPr>
        <p:blipFill>
          <a:blip r:embed="rId2"/>
          <a:stretch>
            <a:fillRect/>
          </a:stretch>
        </p:blipFill>
        <p:spPr>
          <a:xfrm>
            <a:off x="2123728" y="383026"/>
            <a:ext cx="6336406" cy="4377447"/>
          </a:xfrm>
          <a:prstGeom prst="rect">
            <a:avLst/>
          </a:prstGeom>
        </p:spPr>
      </p:pic>
      <p:sp>
        <p:nvSpPr>
          <p:cNvPr id="3" name="ZoneTexte 2">
            <a:extLst>
              <a:ext uri="{FF2B5EF4-FFF2-40B4-BE49-F238E27FC236}">
                <a16:creationId xmlns:a16="http://schemas.microsoft.com/office/drawing/2014/main" id="{4D3D6CC7-5948-2DB0-1F56-B45F9411D057}"/>
              </a:ext>
            </a:extLst>
          </p:cNvPr>
          <p:cNvSpPr txBox="1"/>
          <p:nvPr/>
        </p:nvSpPr>
        <p:spPr>
          <a:xfrm>
            <a:off x="644848" y="915566"/>
            <a:ext cx="1464568" cy="461665"/>
          </a:xfrm>
          <a:prstGeom prst="rect">
            <a:avLst/>
          </a:prstGeom>
          <a:noFill/>
        </p:spPr>
        <p:txBody>
          <a:bodyPr wrap="square" rtlCol="0">
            <a:spAutoFit/>
          </a:bodyPr>
          <a:lstStyle/>
          <a:p>
            <a:pPr algn="ctr"/>
            <a:r>
              <a:rPr lang="fr-FR" sz="1200" b="1" dirty="0">
                <a:solidFill>
                  <a:srgbClr val="FF3399"/>
                </a:solidFill>
                <a:latin typeface="Marianne" panose="02000000000000000000" pitchFamily="2" charset="0"/>
              </a:rPr>
              <a:t>62784 dans la Somme</a:t>
            </a:r>
          </a:p>
        </p:txBody>
      </p:sp>
      <p:sp>
        <p:nvSpPr>
          <p:cNvPr id="5" name="ZoneTexte 4">
            <a:extLst>
              <a:ext uri="{FF2B5EF4-FFF2-40B4-BE49-F238E27FC236}">
                <a16:creationId xmlns:a16="http://schemas.microsoft.com/office/drawing/2014/main" id="{156C3DED-B859-2324-B4A2-5A98BE9BF007}"/>
              </a:ext>
            </a:extLst>
          </p:cNvPr>
          <p:cNvSpPr txBox="1"/>
          <p:nvPr/>
        </p:nvSpPr>
        <p:spPr>
          <a:xfrm>
            <a:off x="467544" y="3579862"/>
            <a:ext cx="1656184" cy="1015663"/>
          </a:xfrm>
          <a:prstGeom prst="rect">
            <a:avLst/>
          </a:prstGeom>
          <a:noFill/>
        </p:spPr>
        <p:txBody>
          <a:bodyPr wrap="square" rtlCol="0">
            <a:spAutoFit/>
          </a:bodyPr>
          <a:lstStyle/>
          <a:p>
            <a:pPr algn="ctr"/>
            <a:r>
              <a:rPr lang="fr-FR" sz="1200" b="1" dirty="0">
                <a:solidFill>
                  <a:srgbClr val="FF3399"/>
                </a:solidFill>
                <a:latin typeface="Marianne" panose="02000000000000000000" pitchFamily="2" charset="0"/>
              </a:rPr>
              <a:t>1 968 places en ESMS enfants </a:t>
            </a:r>
          </a:p>
          <a:p>
            <a:pPr algn="ctr"/>
            <a:r>
              <a:rPr lang="fr-FR" sz="1200" b="1" dirty="0">
                <a:solidFill>
                  <a:srgbClr val="FF3399"/>
                </a:solidFill>
                <a:latin typeface="Marianne" panose="02000000000000000000" pitchFamily="2" charset="0"/>
              </a:rPr>
              <a:t>3 860 places en ESMS adultes </a:t>
            </a:r>
          </a:p>
          <a:p>
            <a:pPr algn="ctr"/>
            <a:r>
              <a:rPr lang="fr-FR" sz="1200" b="1" dirty="0">
                <a:solidFill>
                  <a:srgbClr val="FF3399"/>
                </a:solidFill>
                <a:latin typeface="Marianne" panose="02000000000000000000" pitchFamily="2" charset="0"/>
              </a:rPr>
              <a:t>dans la Somme</a:t>
            </a:r>
          </a:p>
        </p:txBody>
      </p:sp>
      <p:pic>
        <p:nvPicPr>
          <p:cNvPr id="6" name="Image 5" descr="Une image contenant Police, typographie, texte, conception&#10;&#10;Le contenu généré par l’IA peut être incorrect.">
            <a:extLst>
              <a:ext uri="{FF2B5EF4-FFF2-40B4-BE49-F238E27FC236}">
                <a16:creationId xmlns:a16="http://schemas.microsoft.com/office/drawing/2014/main" id="{13D68BCF-BC2C-21B8-FD39-E3C2875E7E79}"/>
              </a:ext>
            </a:extLst>
          </p:cNvPr>
          <p:cNvPicPr>
            <a:picLocks noChangeAspect="1"/>
          </p:cNvPicPr>
          <p:nvPr/>
        </p:nvPicPr>
        <p:blipFill>
          <a:blip r:embed="rId3"/>
          <a:stretch>
            <a:fillRect/>
          </a:stretch>
        </p:blipFill>
        <p:spPr>
          <a:xfrm>
            <a:off x="7254754" y="4299942"/>
            <a:ext cx="1529194" cy="442836"/>
          </a:xfrm>
          <a:prstGeom prst="rect">
            <a:avLst/>
          </a:prstGeom>
        </p:spPr>
      </p:pic>
    </p:spTree>
    <p:extLst>
      <p:ext uri="{BB962C8B-B14F-4D97-AF65-F5344CB8AC3E}">
        <p14:creationId xmlns:p14="http://schemas.microsoft.com/office/powerpoint/2010/main" val="4011318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1D1C0-29F2-4435-C3EE-91B48C1C520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3EAA0D0-1BA2-296D-CB7F-F791D73101B1}"/>
              </a:ext>
            </a:extLst>
          </p:cNvPr>
          <p:cNvSpPr>
            <a:spLocks noGrp="1"/>
          </p:cNvSpPr>
          <p:nvPr>
            <p:ph type="sldNum" sz="quarter" idx="12"/>
          </p:nvPr>
        </p:nvSpPr>
        <p:spPr/>
        <p:txBody>
          <a:bodyPr/>
          <a:lstStyle/>
          <a:p>
            <a:fld id="{733122C9-A0B9-462F-8757-0847AD287B63}" type="slidenum">
              <a:rPr lang="fr-FR" smtClean="0">
                <a:latin typeface="Arial" panose="020B0604020202020204" pitchFamily="34" charset="0"/>
              </a:rPr>
              <a:pPr/>
              <a:t>30</a:t>
            </a:fld>
            <a:endParaRPr lang="fr-FR" dirty="0">
              <a:latin typeface="Arial" panose="020B0604020202020204" pitchFamily="34" charset="0"/>
            </a:endParaRPr>
          </a:p>
        </p:txBody>
      </p:sp>
      <p:sp>
        <p:nvSpPr>
          <p:cNvPr id="2" name="Espace réservé de la date 1">
            <a:extLst>
              <a:ext uri="{FF2B5EF4-FFF2-40B4-BE49-F238E27FC236}">
                <a16:creationId xmlns:a16="http://schemas.microsoft.com/office/drawing/2014/main" id="{EA0083E5-EAD7-EE02-6376-136F957B27B4}"/>
              </a:ext>
            </a:extLst>
          </p:cNvPr>
          <p:cNvSpPr>
            <a:spLocks noGrp="1"/>
          </p:cNvSpPr>
          <p:nvPr>
            <p:ph type="dt" sz="half" idx="2"/>
          </p:nvPr>
        </p:nvSpPr>
        <p:spPr/>
        <p:txBody>
          <a:bodyPr/>
          <a:lstStyle/>
          <a:p>
            <a:fld id="{9E4F9C7A-68E5-0042-9946-4669E134DC3E}" type="datetime1">
              <a:rPr lang="fr-FR" cap="all" smtClean="0">
                <a:latin typeface="Arial" panose="020B0604020202020204" pitchFamily="34" charset="0"/>
              </a:rPr>
              <a:t>24/04/2026</a:t>
            </a:fld>
            <a:endParaRPr lang="fr-FR" cap="all" dirty="0">
              <a:latin typeface="Arial" panose="020B0604020202020204" pitchFamily="34" charset="0"/>
            </a:endParaRPr>
          </a:p>
        </p:txBody>
      </p:sp>
      <p:sp>
        <p:nvSpPr>
          <p:cNvPr id="6" name="Espace réservé du texte 5">
            <a:extLst>
              <a:ext uri="{FF2B5EF4-FFF2-40B4-BE49-F238E27FC236}">
                <a16:creationId xmlns:a16="http://schemas.microsoft.com/office/drawing/2014/main" id="{789AC4DF-E5F0-E0E3-5613-0C2BC8220CFE}"/>
              </a:ext>
            </a:extLst>
          </p:cNvPr>
          <p:cNvSpPr>
            <a:spLocks noGrp="1"/>
          </p:cNvSpPr>
          <p:nvPr>
            <p:ph type="body" sz="quarter" idx="13"/>
          </p:nvPr>
        </p:nvSpPr>
        <p:spPr>
          <a:xfrm>
            <a:off x="323850" y="1068679"/>
            <a:ext cx="7776542" cy="1063455"/>
          </a:xfrm>
        </p:spPr>
        <p:txBody>
          <a:bodyPr/>
          <a:lstStyle/>
          <a:p>
            <a:pPr marL="87313" indent="0" algn="just"/>
            <a:r>
              <a:rPr lang="fr-FR" dirty="0"/>
              <a:t>L’ensemble des actions sera déployé dans un environnement capacitant, notamment en mobilisant des ressources en termes d’appui à l’autodétermination : intervenants-pairs, médiateurs-pairs, </a:t>
            </a:r>
            <a:r>
              <a:rPr lang="fr-FR" dirty="0" err="1"/>
              <a:t>faciliteurs</a:t>
            </a:r>
            <a:r>
              <a:rPr lang="fr-FR" dirty="0"/>
              <a:t> de choix de vie mais aussi les gestionnaires et coordonnateurs de parcours au sein des ESMS. </a:t>
            </a:r>
          </a:p>
        </p:txBody>
      </p:sp>
      <p:sp>
        <p:nvSpPr>
          <p:cNvPr id="5" name="Titre 4">
            <a:extLst>
              <a:ext uri="{FF2B5EF4-FFF2-40B4-BE49-F238E27FC236}">
                <a16:creationId xmlns:a16="http://schemas.microsoft.com/office/drawing/2014/main" id="{618C9E95-37CB-BDB3-7706-73C97A6D72F5}"/>
              </a:ext>
            </a:extLst>
          </p:cNvPr>
          <p:cNvSpPr>
            <a:spLocks noGrp="1"/>
          </p:cNvSpPr>
          <p:nvPr>
            <p:ph type="title"/>
          </p:nvPr>
        </p:nvSpPr>
        <p:spPr>
          <a:xfrm>
            <a:off x="323850" y="640515"/>
            <a:ext cx="8424863" cy="360000"/>
          </a:xfrm>
        </p:spPr>
        <p:txBody>
          <a:bodyPr>
            <a:normAutofit fontScale="90000"/>
          </a:bodyPr>
          <a:lstStyle/>
          <a:p>
            <a:r>
              <a:rPr lang="fr-FR" dirty="0">
                <a:latin typeface="Arial" panose="020B0604020202020204" pitchFamily="34" charset="0"/>
                <a:ea typeface="Times New Roman" panose="02020603050405020304" pitchFamily="18" charset="0"/>
              </a:rPr>
              <a:t>Inscription dans un cadre d’actions plus large (1/2)  </a:t>
            </a:r>
            <a:endParaRPr lang="fr-FR" sz="1800" dirty="0">
              <a:solidFill>
                <a:schemeClr val="bg1"/>
              </a:solidFill>
              <a:highlight>
                <a:srgbClr val="800000"/>
              </a:highlight>
              <a:latin typeface="+mn-lt"/>
              <a:ea typeface="+mn-ea"/>
              <a:cs typeface="+mn-cs"/>
            </a:endParaRPr>
          </a:p>
        </p:txBody>
      </p:sp>
      <p:sp>
        <p:nvSpPr>
          <p:cNvPr id="3" name="Espace réservé du texte 12">
            <a:extLst>
              <a:ext uri="{FF2B5EF4-FFF2-40B4-BE49-F238E27FC236}">
                <a16:creationId xmlns:a16="http://schemas.microsoft.com/office/drawing/2014/main" id="{E10D683F-F421-8234-D1F7-C73427B0D442}"/>
              </a:ext>
            </a:extLst>
          </p:cNvPr>
          <p:cNvSpPr>
            <a:spLocks noGrp="1"/>
          </p:cNvSpPr>
          <p:nvPr>
            <p:ph type="body" sz="quarter" idx="14"/>
          </p:nvPr>
        </p:nvSpPr>
        <p:spPr>
          <a:xfrm>
            <a:off x="323850" y="2132134"/>
            <a:ext cx="7776542" cy="2543397"/>
          </a:xfrm>
        </p:spPr>
        <p:txBody>
          <a:bodyPr/>
          <a:lstStyle/>
          <a:p>
            <a:pPr marL="377825" lvl="0" indent="-285750" algn="just">
              <a:buClr>
                <a:schemeClr val="bg2"/>
              </a:buClr>
              <a:buFont typeface="Wingdings" panose="05000000000000000000" pitchFamily="2" charset="2"/>
              <a:buChar char="q"/>
            </a:pPr>
            <a:r>
              <a:rPr lang="fr-FR" dirty="0"/>
              <a:t>A toutes les étapes du parcours (annonce, phase des traitements actifs, fin de traitement, suivi post-cancer) : adapter et rendre accessibles les protocoles de soins en vigueur aux personnes vivant avec un handicap en tenant compte de la pluralité de leurs vulnérabilités cumulatives ; </a:t>
            </a:r>
          </a:p>
          <a:p>
            <a:pPr marL="377825" indent="-285750" algn="just">
              <a:buClr>
                <a:schemeClr val="bg2"/>
              </a:buClr>
              <a:buFont typeface="Wingdings" panose="05000000000000000000" pitchFamily="2" charset="2"/>
              <a:buChar char="q"/>
            </a:pPr>
            <a:endParaRPr lang="fr-FR" dirty="0"/>
          </a:p>
          <a:p>
            <a:pPr marL="377825" lvl="0" indent="-285750" algn="just">
              <a:buClr>
                <a:schemeClr val="bg2"/>
              </a:buClr>
              <a:buFont typeface="Wingdings" panose="05000000000000000000" pitchFamily="2" charset="2"/>
              <a:buChar char="q"/>
            </a:pPr>
            <a:r>
              <a:rPr lang="fr-FR" dirty="0"/>
              <a:t>Envisager une adaptation des réunions de concertation pluridisciplinaires afin de prendre en compte les spécificités de la prise en charge des PSH : association de professionnels tels que le psychiatre traitant pour les patients avec handicap psychique), adaptation du parcours au handicap … </a:t>
            </a:r>
          </a:p>
          <a:p>
            <a:pPr algn="just">
              <a:buClr>
                <a:schemeClr val="bg2"/>
              </a:buClr>
            </a:pPr>
            <a:endParaRPr lang="fr-FR" dirty="0"/>
          </a:p>
          <a:p>
            <a:pPr marL="377825" lvl="0" indent="-285750" algn="just">
              <a:buClr>
                <a:schemeClr val="bg2"/>
              </a:buClr>
              <a:buFont typeface="Wingdings" panose="05000000000000000000" pitchFamily="2" charset="2"/>
              <a:buChar char="q"/>
            </a:pPr>
            <a:r>
              <a:rPr lang="fr-FR" dirty="0"/>
              <a:t>Faciliter l’accessibilité aux soins de support à tous les types de handicap ; </a:t>
            </a:r>
          </a:p>
        </p:txBody>
      </p:sp>
      <p:pic>
        <p:nvPicPr>
          <p:cNvPr id="8" name="Image 7" descr="Une image contenant dessin humoristique, dessin, clipart, illustration&#10;&#10;Le contenu généré par l’IA peut être incorrect.">
            <a:extLst>
              <a:ext uri="{FF2B5EF4-FFF2-40B4-BE49-F238E27FC236}">
                <a16:creationId xmlns:a16="http://schemas.microsoft.com/office/drawing/2014/main" id="{0D243C12-EB02-4C09-C474-2F87A63184E3}"/>
              </a:ext>
            </a:extLst>
          </p:cNvPr>
          <p:cNvPicPr>
            <a:picLocks noChangeAspect="1"/>
          </p:cNvPicPr>
          <p:nvPr/>
        </p:nvPicPr>
        <p:blipFill>
          <a:blip r:embed="rId2"/>
          <a:stretch>
            <a:fillRect/>
          </a:stretch>
        </p:blipFill>
        <p:spPr>
          <a:xfrm>
            <a:off x="8147681" y="3651881"/>
            <a:ext cx="591748" cy="1063455"/>
          </a:xfrm>
          <a:prstGeom prst="rect">
            <a:avLst/>
          </a:prstGeom>
        </p:spPr>
      </p:pic>
      <p:sp>
        <p:nvSpPr>
          <p:cNvPr id="7" name="Espace réservé du texte 4">
            <a:extLst>
              <a:ext uri="{FF2B5EF4-FFF2-40B4-BE49-F238E27FC236}">
                <a16:creationId xmlns:a16="http://schemas.microsoft.com/office/drawing/2014/main" id="{216A377C-D7C4-B533-0F65-F9ABC2CF1D22}"/>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aux soins </a:t>
            </a:r>
          </a:p>
        </p:txBody>
      </p:sp>
      <p:pic>
        <p:nvPicPr>
          <p:cNvPr id="9" name="Image 8">
            <a:extLst>
              <a:ext uri="{FF2B5EF4-FFF2-40B4-BE49-F238E27FC236}">
                <a16:creationId xmlns:a16="http://schemas.microsoft.com/office/drawing/2014/main" id="{3C65B9F7-5666-7FC6-82F7-E1F6BBC43C3F}"/>
              </a:ext>
            </a:extLst>
          </p:cNvPr>
          <p:cNvPicPr>
            <a:picLocks noChangeAspect="1"/>
          </p:cNvPicPr>
          <p:nvPr/>
        </p:nvPicPr>
        <p:blipFill>
          <a:blip r:embed="rId3"/>
          <a:stretch>
            <a:fillRect/>
          </a:stretch>
        </p:blipFill>
        <p:spPr>
          <a:xfrm>
            <a:off x="8147681" y="123478"/>
            <a:ext cx="879548" cy="12439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8626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CD627-BC6F-EC30-9C57-E1A5D24710F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7FF5045-25EA-4763-81F6-30B5FC8DCF26}"/>
              </a:ext>
            </a:extLst>
          </p:cNvPr>
          <p:cNvSpPr>
            <a:spLocks noGrp="1"/>
          </p:cNvSpPr>
          <p:nvPr>
            <p:ph type="sldNum" sz="quarter" idx="12"/>
          </p:nvPr>
        </p:nvSpPr>
        <p:spPr/>
        <p:txBody>
          <a:bodyPr/>
          <a:lstStyle/>
          <a:p>
            <a:fld id="{733122C9-A0B9-462F-8757-0847AD287B63}" type="slidenum">
              <a:rPr lang="fr-FR" smtClean="0">
                <a:latin typeface="Arial" panose="020B0604020202020204" pitchFamily="34" charset="0"/>
              </a:rPr>
              <a:pPr/>
              <a:t>31</a:t>
            </a:fld>
            <a:endParaRPr lang="fr-FR" dirty="0">
              <a:latin typeface="Arial" panose="020B0604020202020204" pitchFamily="34" charset="0"/>
            </a:endParaRPr>
          </a:p>
        </p:txBody>
      </p:sp>
      <p:sp>
        <p:nvSpPr>
          <p:cNvPr id="2" name="Espace réservé de la date 1">
            <a:extLst>
              <a:ext uri="{FF2B5EF4-FFF2-40B4-BE49-F238E27FC236}">
                <a16:creationId xmlns:a16="http://schemas.microsoft.com/office/drawing/2014/main" id="{A780D55B-C019-B33B-8094-B989DB4ACCB0}"/>
              </a:ext>
            </a:extLst>
          </p:cNvPr>
          <p:cNvSpPr>
            <a:spLocks noGrp="1"/>
          </p:cNvSpPr>
          <p:nvPr>
            <p:ph type="dt" sz="half" idx="2"/>
          </p:nvPr>
        </p:nvSpPr>
        <p:spPr/>
        <p:txBody>
          <a:bodyPr/>
          <a:lstStyle/>
          <a:p>
            <a:fld id="{9E4F9C7A-68E5-0042-9946-4669E134DC3E}" type="datetime1">
              <a:rPr lang="fr-FR" cap="all" smtClean="0">
                <a:latin typeface="Arial" panose="020B0604020202020204" pitchFamily="34" charset="0"/>
              </a:rPr>
              <a:t>24/04/2026</a:t>
            </a:fld>
            <a:endParaRPr lang="fr-FR" cap="all" dirty="0">
              <a:latin typeface="Arial" panose="020B0604020202020204" pitchFamily="34" charset="0"/>
            </a:endParaRPr>
          </a:p>
        </p:txBody>
      </p:sp>
      <p:sp>
        <p:nvSpPr>
          <p:cNvPr id="6" name="Espace réservé du texte 5">
            <a:extLst>
              <a:ext uri="{FF2B5EF4-FFF2-40B4-BE49-F238E27FC236}">
                <a16:creationId xmlns:a16="http://schemas.microsoft.com/office/drawing/2014/main" id="{FE1C8247-DFEC-AC32-F54C-25D33DFFC7FF}"/>
              </a:ext>
            </a:extLst>
          </p:cNvPr>
          <p:cNvSpPr>
            <a:spLocks noGrp="1"/>
          </p:cNvSpPr>
          <p:nvPr>
            <p:ph type="body" sz="quarter" idx="13"/>
          </p:nvPr>
        </p:nvSpPr>
        <p:spPr>
          <a:xfrm>
            <a:off x="323850" y="1068679"/>
            <a:ext cx="7832586" cy="1063455"/>
          </a:xfrm>
        </p:spPr>
        <p:txBody>
          <a:bodyPr/>
          <a:lstStyle/>
          <a:p>
            <a:pPr marL="87313" indent="0" algn="just"/>
            <a:r>
              <a:rPr lang="fr-FR" dirty="0"/>
              <a:t>L’ensemble des actions sera déployé dans un environnement capacitant, notamment en mobilisant des ressources en termes d’appui à l’autodétermination : intervenants-pairs, médiateurs-pairs, </a:t>
            </a:r>
            <a:r>
              <a:rPr lang="fr-FR" dirty="0" err="1"/>
              <a:t>faciliteurs</a:t>
            </a:r>
            <a:r>
              <a:rPr lang="fr-FR" dirty="0"/>
              <a:t> de choix de vie mais aussi les gestionnaires et coordonnateurs de parcours au sein des ESMS. </a:t>
            </a:r>
          </a:p>
        </p:txBody>
      </p:sp>
      <p:sp>
        <p:nvSpPr>
          <p:cNvPr id="5" name="Titre 4">
            <a:extLst>
              <a:ext uri="{FF2B5EF4-FFF2-40B4-BE49-F238E27FC236}">
                <a16:creationId xmlns:a16="http://schemas.microsoft.com/office/drawing/2014/main" id="{25C6F87B-A42B-BBEB-CA52-403C5FA39C67}"/>
              </a:ext>
            </a:extLst>
          </p:cNvPr>
          <p:cNvSpPr>
            <a:spLocks noGrp="1"/>
          </p:cNvSpPr>
          <p:nvPr>
            <p:ph type="title"/>
          </p:nvPr>
        </p:nvSpPr>
        <p:spPr>
          <a:xfrm>
            <a:off x="323850" y="640515"/>
            <a:ext cx="8424863" cy="360000"/>
          </a:xfrm>
        </p:spPr>
        <p:txBody>
          <a:bodyPr>
            <a:normAutofit fontScale="90000"/>
          </a:bodyPr>
          <a:lstStyle/>
          <a:p>
            <a:r>
              <a:rPr lang="fr-FR" dirty="0">
                <a:latin typeface="Arial" panose="020B0604020202020204" pitchFamily="34" charset="0"/>
                <a:ea typeface="Times New Roman" panose="02020603050405020304" pitchFamily="18" charset="0"/>
              </a:rPr>
              <a:t>Inscription dans un cadre d’actions plus large (2/2)  </a:t>
            </a:r>
            <a:endParaRPr lang="fr-FR" sz="1800" dirty="0">
              <a:solidFill>
                <a:schemeClr val="bg1"/>
              </a:solidFill>
              <a:highlight>
                <a:srgbClr val="800000"/>
              </a:highlight>
              <a:latin typeface="+mn-lt"/>
              <a:ea typeface="+mn-ea"/>
              <a:cs typeface="+mn-cs"/>
            </a:endParaRPr>
          </a:p>
        </p:txBody>
      </p:sp>
      <p:sp>
        <p:nvSpPr>
          <p:cNvPr id="3" name="Espace réservé du texte 12">
            <a:extLst>
              <a:ext uri="{FF2B5EF4-FFF2-40B4-BE49-F238E27FC236}">
                <a16:creationId xmlns:a16="http://schemas.microsoft.com/office/drawing/2014/main" id="{24C95E8F-8C58-6279-AF7B-391ED2BF50D3}"/>
              </a:ext>
            </a:extLst>
          </p:cNvPr>
          <p:cNvSpPr>
            <a:spLocks noGrp="1"/>
          </p:cNvSpPr>
          <p:nvPr>
            <p:ph type="body" sz="quarter" idx="14"/>
          </p:nvPr>
        </p:nvSpPr>
        <p:spPr>
          <a:xfrm>
            <a:off x="323850" y="2132134"/>
            <a:ext cx="7776542" cy="2543397"/>
          </a:xfrm>
        </p:spPr>
        <p:txBody>
          <a:bodyPr/>
          <a:lstStyle/>
          <a:p>
            <a:pPr marL="377825" lvl="0" indent="-285750" algn="just">
              <a:buClr>
                <a:schemeClr val="bg2"/>
              </a:buClr>
              <a:buFont typeface="Wingdings" panose="05000000000000000000" pitchFamily="2" charset="2"/>
              <a:buChar char="q"/>
            </a:pPr>
            <a:r>
              <a:rPr lang="fr-FR" sz="1200" dirty="0"/>
              <a:t>Accompagner la montée en compétences, à l’appui du DSRC </a:t>
            </a:r>
            <a:r>
              <a:rPr lang="fr-FR" sz="1200" dirty="0" err="1"/>
              <a:t>Onco</a:t>
            </a:r>
            <a:r>
              <a:rPr lang="fr-FR" sz="1200" dirty="0"/>
              <a:t> HDF, des professionnels du handicap et de cancérologie par une formation croisée (2025 : préparation par </a:t>
            </a:r>
            <a:r>
              <a:rPr lang="fr-FR" sz="1200" dirty="0" err="1"/>
              <a:t>l’InCa</a:t>
            </a:r>
            <a:r>
              <a:rPr lang="fr-FR" sz="1200" dirty="0"/>
              <a:t> d’un module visant à mieux répondre aux besoins spécifiques des personnes vivant avec un trouble mental), en adaptant en fonction du type de handicap ; </a:t>
            </a:r>
          </a:p>
          <a:p>
            <a:pPr marL="377825" lvl="0" indent="-285750" algn="just">
              <a:buClr>
                <a:schemeClr val="bg2"/>
              </a:buClr>
              <a:buFont typeface="Wingdings" panose="05000000000000000000" pitchFamily="2" charset="2"/>
              <a:buChar char="q"/>
            </a:pPr>
            <a:r>
              <a:rPr lang="fr-FR" sz="1200" dirty="0"/>
              <a:t>Identifier et mobiliser des personnes ressources pour l’accompagnement des PSH dans le parcours de soins oncologiques : référent handicap, psychiatre et/ou IPA santé mentale (pour le handicap psychique), aidant professionnel de l’ESMS ou familial avec une sensibilisation / formation spécifique au parcours de soins oncologiques ; </a:t>
            </a:r>
          </a:p>
          <a:p>
            <a:pPr marL="377825" lvl="0" indent="-285750" algn="just">
              <a:buClr>
                <a:schemeClr val="bg2"/>
              </a:buClr>
              <a:buFont typeface="Wingdings" panose="05000000000000000000" pitchFamily="2" charset="2"/>
              <a:buChar char="q"/>
            </a:pPr>
            <a:r>
              <a:rPr lang="fr-FR" sz="1200" dirty="0"/>
              <a:t>Formaliser la place de l’aidant familial ou professionnel pour l’accompagnement et la coordination des soins : prise de rendez-vous, rappel des rendez-vous, accompagnement aux rendez-vous … </a:t>
            </a:r>
          </a:p>
          <a:p>
            <a:pPr marL="377825" lvl="0" indent="-285750" algn="just">
              <a:buClr>
                <a:schemeClr val="bg2"/>
              </a:buClr>
              <a:buFont typeface="Wingdings" panose="05000000000000000000" pitchFamily="2" charset="2"/>
              <a:buChar char="q"/>
            </a:pPr>
            <a:r>
              <a:rPr lang="fr-FR" sz="1200" dirty="0"/>
              <a:t>Mieux prendre en compte les besoins des proches aidants afin de reconnaître leur rôle essentiel tout en leur apportant un soutien structuré, notamment psychologique </a:t>
            </a:r>
          </a:p>
        </p:txBody>
      </p:sp>
      <p:pic>
        <p:nvPicPr>
          <p:cNvPr id="8" name="Image 7" descr="Une image contenant dessin humoristique, dessin, clipart, illustration&#10;&#10;Le contenu généré par l’IA peut être incorrect.">
            <a:extLst>
              <a:ext uri="{FF2B5EF4-FFF2-40B4-BE49-F238E27FC236}">
                <a16:creationId xmlns:a16="http://schemas.microsoft.com/office/drawing/2014/main" id="{22977823-26D4-4A01-74D7-0D937B85846D}"/>
              </a:ext>
            </a:extLst>
          </p:cNvPr>
          <p:cNvPicPr>
            <a:picLocks noChangeAspect="1"/>
          </p:cNvPicPr>
          <p:nvPr/>
        </p:nvPicPr>
        <p:blipFill>
          <a:blip r:embed="rId2"/>
          <a:stretch>
            <a:fillRect/>
          </a:stretch>
        </p:blipFill>
        <p:spPr>
          <a:xfrm>
            <a:off x="8156436" y="3651870"/>
            <a:ext cx="591748" cy="1063455"/>
          </a:xfrm>
          <a:prstGeom prst="rect">
            <a:avLst/>
          </a:prstGeom>
        </p:spPr>
      </p:pic>
      <p:sp>
        <p:nvSpPr>
          <p:cNvPr id="7" name="Espace réservé du texte 4">
            <a:extLst>
              <a:ext uri="{FF2B5EF4-FFF2-40B4-BE49-F238E27FC236}">
                <a16:creationId xmlns:a16="http://schemas.microsoft.com/office/drawing/2014/main" id="{90E3CE28-0324-7D38-D7E6-383D912C9474}"/>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aux soins </a:t>
            </a:r>
          </a:p>
        </p:txBody>
      </p:sp>
      <p:pic>
        <p:nvPicPr>
          <p:cNvPr id="9" name="Image 8">
            <a:extLst>
              <a:ext uri="{FF2B5EF4-FFF2-40B4-BE49-F238E27FC236}">
                <a16:creationId xmlns:a16="http://schemas.microsoft.com/office/drawing/2014/main" id="{19AE1D11-5552-B9D0-9775-7C9C5108542A}"/>
              </a:ext>
            </a:extLst>
          </p:cNvPr>
          <p:cNvPicPr>
            <a:picLocks noChangeAspect="1"/>
          </p:cNvPicPr>
          <p:nvPr/>
        </p:nvPicPr>
        <p:blipFill>
          <a:blip r:embed="rId3"/>
          <a:stretch>
            <a:fillRect/>
          </a:stretch>
        </p:blipFill>
        <p:spPr>
          <a:xfrm>
            <a:off x="8156436" y="51470"/>
            <a:ext cx="879548" cy="12439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73025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6CB49-D7D3-859E-F71D-03E4E137C390}"/>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87FC1FA-3C9D-252A-3CB7-6C6963908643}"/>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32</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A2DFD6B9-3E86-6BA7-24CC-BF8772471EA7}"/>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8" name="Espace réservé du texte 4">
            <a:extLst>
              <a:ext uri="{FF2B5EF4-FFF2-40B4-BE49-F238E27FC236}">
                <a16:creationId xmlns:a16="http://schemas.microsoft.com/office/drawing/2014/main" id="{F0F15555-FC73-C16A-82B7-D7BEF8E7626D}"/>
              </a:ext>
            </a:extLst>
          </p:cNvPr>
          <p:cNvSpPr>
            <a:spLocks noGrp="1"/>
          </p:cNvSpPr>
          <p:nvPr>
            <p:ph type="body" sz="quarter" idx="13"/>
          </p:nvPr>
        </p:nvSpPr>
        <p:spPr>
          <a:xfrm>
            <a:off x="323850" y="845175"/>
            <a:ext cx="7497814" cy="376667"/>
          </a:xfrm>
        </p:spPr>
        <p:txBody>
          <a:bodyPr/>
          <a:lstStyle/>
          <a:p>
            <a:r>
              <a:rPr lang="fr-FR" sz="2000" dirty="0">
                <a:solidFill>
                  <a:srgbClr val="0070C0"/>
                </a:solidFill>
                <a:latin typeface="Marianne" panose="02000000000000000000" pitchFamily="2" charset="0"/>
              </a:rPr>
              <a:t>L’unité d’accès aux soins de santé pour personnes sourdes </a:t>
            </a:r>
          </a:p>
        </p:txBody>
      </p:sp>
      <p:sp>
        <p:nvSpPr>
          <p:cNvPr id="9" name="ZoneTexte 8">
            <a:extLst>
              <a:ext uri="{FF2B5EF4-FFF2-40B4-BE49-F238E27FC236}">
                <a16:creationId xmlns:a16="http://schemas.microsoft.com/office/drawing/2014/main" id="{F78A5BC1-46CD-B08C-4835-ABA20EE14E10}"/>
              </a:ext>
            </a:extLst>
          </p:cNvPr>
          <p:cNvSpPr txBox="1"/>
          <p:nvPr/>
        </p:nvSpPr>
        <p:spPr>
          <a:xfrm>
            <a:off x="7821664" y="842786"/>
            <a:ext cx="845902" cy="338554"/>
          </a:xfrm>
          <a:prstGeom prst="rect">
            <a:avLst/>
          </a:prstGeom>
          <a:noFill/>
        </p:spPr>
        <p:txBody>
          <a:bodyPr wrap="square" rtlCol="0">
            <a:spAutoFit/>
          </a:bodyPr>
          <a:lstStyle/>
          <a:p>
            <a:pPr algn="ctr"/>
            <a:r>
              <a:rPr lang="fr-FR" sz="1600" b="1" dirty="0">
                <a:solidFill>
                  <a:schemeClr val="bg1"/>
                </a:solidFill>
                <a:highlight>
                  <a:srgbClr val="800000"/>
                </a:highlight>
              </a:rPr>
              <a:t>UASS</a:t>
            </a:r>
          </a:p>
        </p:txBody>
      </p:sp>
      <p:sp>
        <p:nvSpPr>
          <p:cNvPr id="10" name="ZoneTexte 9">
            <a:extLst>
              <a:ext uri="{FF2B5EF4-FFF2-40B4-BE49-F238E27FC236}">
                <a16:creationId xmlns:a16="http://schemas.microsoft.com/office/drawing/2014/main" id="{5A9A05F1-E1F2-E2FC-0376-91B23B4DF363}"/>
              </a:ext>
            </a:extLst>
          </p:cNvPr>
          <p:cNvSpPr txBox="1"/>
          <p:nvPr/>
        </p:nvSpPr>
        <p:spPr>
          <a:xfrm>
            <a:off x="5647955" y="1203169"/>
            <a:ext cx="2682724" cy="369332"/>
          </a:xfrm>
          <a:prstGeom prst="rect">
            <a:avLst/>
          </a:prstGeom>
          <a:noFill/>
        </p:spPr>
        <p:txBody>
          <a:bodyPr wrap="square" rtlCol="0">
            <a:spAutoFit/>
          </a:bodyPr>
          <a:lstStyle/>
          <a:p>
            <a:pPr algn="ctr"/>
            <a:r>
              <a:rPr lang="fr-FR" b="1" dirty="0">
                <a:highlight>
                  <a:srgbClr val="FFFF00"/>
                </a:highlight>
              </a:rPr>
              <a:t>183,3 k€ / an </a:t>
            </a:r>
          </a:p>
        </p:txBody>
      </p:sp>
      <p:sp>
        <p:nvSpPr>
          <p:cNvPr id="3" name="Espace réservé du texte 4">
            <a:extLst>
              <a:ext uri="{FF2B5EF4-FFF2-40B4-BE49-F238E27FC236}">
                <a16:creationId xmlns:a16="http://schemas.microsoft.com/office/drawing/2014/main" id="{48B08E76-ACF8-9B6B-1D8D-122F74D7F69C}"/>
              </a:ext>
            </a:extLst>
          </p:cNvPr>
          <p:cNvSpPr txBox="1">
            <a:spLocks/>
          </p:cNvSpPr>
          <p:nvPr/>
        </p:nvSpPr>
        <p:spPr bwMode="gray">
          <a:xfrm>
            <a:off x="1979712" y="195486"/>
            <a:ext cx="5904656" cy="376667"/>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fr-FR" sz="2000" dirty="0">
                <a:solidFill>
                  <a:srgbClr val="FF3399"/>
                </a:solidFill>
                <a:latin typeface="Marianne" panose="02000000000000000000" pitchFamily="2" charset="0"/>
              </a:rPr>
              <a:t>Accès aux soins </a:t>
            </a:r>
          </a:p>
        </p:txBody>
      </p:sp>
      <p:sp>
        <p:nvSpPr>
          <p:cNvPr id="5" name="Espace réservé du texte 5">
            <a:extLst>
              <a:ext uri="{FF2B5EF4-FFF2-40B4-BE49-F238E27FC236}">
                <a16:creationId xmlns:a16="http://schemas.microsoft.com/office/drawing/2014/main" id="{65BFDE8C-362E-6770-1CC8-3632111C20BD}"/>
              </a:ext>
            </a:extLst>
          </p:cNvPr>
          <p:cNvSpPr txBox="1">
            <a:spLocks/>
          </p:cNvSpPr>
          <p:nvPr/>
        </p:nvSpPr>
        <p:spPr bwMode="gray">
          <a:xfrm>
            <a:off x="323850" y="1833231"/>
            <a:ext cx="8195325" cy="2465094"/>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3063" indent="-285750">
              <a:buClr>
                <a:schemeClr val="bg2"/>
              </a:buClr>
              <a:buFont typeface="Wingdings" panose="05000000000000000000" pitchFamily="2" charset="2"/>
              <a:buChar char="q"/>
            </a:pPr>
            <a:r>
              <a:rPr lang="fr-FR" sz="1600" b="0" dirty="0">
                <a:solidFill>
                  <a:schemeClr val="tx1"/>
                </a:solidFill>
                <a:latin typeface="Arial" panose="020B0604020202020204" pitchFamily="34" charset="0"/>
              </a:rPr>
              <a:t>Dispositif encore trop méconnu dans le département </a:t>
            </a:r>
          </a:p>
          <a:p>
            <a:pPr marL="373063" indent="-285750">
              <a:buClr>
                <a:schemeClr val="bg2"/>
              </a:buClr>
              <a:buFont typeface="Wingdings" panose="05000000000000000000" pitchFamily="2" charset="2"/>
              <a:buChar char="q"/>
            </a:pPr>
            <a:r>
              <a:rPr lang="fr-FR" sz="1600" b="0" dirty="0">
                <a:solidFill>
                  <a:schemeClr val="tx1"/>
                </a:solidFill>
                <a:latin typeface="Arial" panose="020B0604020202020204" pitchFamily="34" charset="0"/>
              </a:rPr>
              <a:t>Equipe non stabilisée en raison de difficultés de recrutement d’un médecin et d’un IDE bilingue en LSF </a:t>
            </a:r>
          </a:p>
          <a:p>
            <a:pPr marL="373063" indent="-285750">
              <a:buClr>
                <a:schemeClr val="bg2"/>
              </a:buClr>
              <a:buFont typeface="Wingdings" panose="05000000000000000000" pitchFamily="2" charset="2"/>
              <a:buChar char="q"/>
            </a:pPr>
            <a:r>
              <a:rPr lang="fr-FR" sz="1600" b="0" dirty="0">
                <a:solidFill>
                  <a:schemeClr val="tx1"/>
                </a:solidFill>
                <a:latin typeface="Arial" panose="020B0604020202020204" pitchFamily="34" charset="0"/>
              </a:rPr>
              <a:t>318 accompagnements par l’interprète en LSF en 2023  </a:t>
            </a:r>
          </a:p>
          <a:p>
            <a:pPr marL="373063" indent="-285750">
              <a:buClr>
                <a:schemeClr val="bg2"/>
              </a:buClr>
              <a:buFont typeface="Wingdings" panose="05000000000000000000" pitchFamily="2" charset="2"/>
              <a:buChar char="q"/>
            </a:pPr>
            <a:r>
              <a:rPr lang="fr-FR" sz="1600" b="0" dirty="0">
                <a:solidFill>
                  <a:schemeClr val="tx1"/>
                </a:solidFill>
                <a:latin typeface="Arial" panose="020B0604020202020204" pitchFamily="34" charset="0"/>
              </a:rPr>
              <a:t>Perspectives : constitution d’une équipe de soins pérenne puis plan de communication auprès des PS en ville et en milieu hospitalier ; mobilisation pour améliorer les dépistages des cancers et la coordination des parcours pour les personnes avec un handicap auditif </a:t>
            </a:r>
          </a:p>
          <a:p>
            <a:pPr marL="373063" indent="-285750">
              <a:buClr>
                <a:schemeClr val="bg2"/>
              </a:buClr>
              <a:buFont typeface="Wingdings" panose="05000000000000000000" pitchFamily="2" charset="2"/>
              <a:buChar char="q"/>
            </a:pPr>
            <a:endParaRPr lang="fr-FR" sz="16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3251597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7D56A-46A9-0C42-24CB-299B81D4C60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789C5C3-61E5-49BA-6434-8DFAE4A9D99E}"/>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33</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6849C4E6-44D5-B5B3-4C57-29E225DE1212}"/>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8" name="Espace réservé du texte 4">
            <a:extLst>
              <a:ext uri="{FF2B5EF4-FFF2-40B4-BE49-F238E27FC236}">
                <a16:creationId xmlns:a16="http://schemas.microsoft.com/office/drawing/2014/main" id="{A7AD383F-6337-A540-AF8A-D098667E4B2A}"/>
              </a:ext>
            </a:extLst>
          </p:cNvPr>
          <p:cNvSpPr>
            <a:spLocks noGrp="1"/>
          </p:cNvSpPr>
          <p:nvPr>
            <p:ph type="body" sz="quarter" idx="13"/>
          </p:nvPr>
        </p:nvSpPr>
        <p:spPr>
          <a:xfrm>
            <a:off x="323850" y="632313"/>
            <a:ext cx="8352606" cy="345869"/>
          </a:xfrm>
        </p:spPr>
        <p:txBody>
          <a:bodyPr/>
          <a:lstStyle/>
          <a:p>
            <a:pPr indent="-9525"/>
            <a:r>
              <a:rPr lang="fr-FR" sz="2000" dirty="0" err="1">
                <a:solidFill>
                  <a:srgbClr val="0070C0"/>
                </a:solidFill>
                <a:latin typeface="Marianne" panose="02000000000000000000" pitchFamily="2" charset="0"/>
              </a:rPr>
              <a:t>Handibloc</a:t>
            </a:r>
            <a:endParaRPr lang="fr-FR" sz="2000" dirty="0">
              <a:solidFill>
                <a:srgbClr val="0070C0"/>
              </a:solidFill>
              <a:latin typeface="Marianne" panose="02000000000000000000" pitchFamily="2" charset="0"/>
            </a:endParaRPr>
          </a:p>
        </p:txBody>
      </p:sp>
      <p:pic>
        <p:nvPicPr>
          <p:cNvPr id="6" name="Image 5">
            <a:extLst>
              <a:ext uri="{FF2B5EF4-FFF2-40B4-BE49-F238E27FC236}">
                <a16:creationId xmlns:a16="http://schemas.microsoft.com/office/drawing/2014/main" id="{97192900-BEEE-5BB7-DDC7-A86B89A92D08}"/>
              </a:ext>
            </a:extLst>
          </p:cNvPr>
          <p:cNvPicPr>
            <a:picLocks noChangeAspect="1"/>
          </p:cNvPicPr>
          <p:nvPr/>
        </p:nvPicPr>
        <p:blipFill>
          <a:blip r:embed="rId3"/>
          <a:stretch>
            <a:fillRect/>
          </a:stretch>
        </p:blipFill>
        <p:spPr>
          <a:xfrm>
            <a:off x="1477454" y="1253978"/>
            <a:ext cx="6139081" cy="3235867"/>
          </a:xfrm>
          <a:prstGeom prst="rect">
            <a:avLst/>
          </a:prstGeom>
        </p:spPr>
      </p:pic>
      <p:sp>
        <p:nvSpPr>
          <p:cNvPr id="3" name="ZoneTexte 2">
            <a:extLst>
              <a:ext uri="{FF2B5EF4-FFF2-40B4-BE49-F238E27FC236}">
                <a16:creationId xmlns:a16="http://schemas.microsoft.com/office/drawing/2014/main" id="{C086E776-F49B-6C16-15CC-A295F9F76F0A}"/>
              </a:ext>
            </a:extLst>
          </p:cNvPr>
          <p:cNvSpPr txBox="1"/>
          <p:nvPr/>
        </p:nvSpPr>
        <p:spPr>
          <a:xfrm>
            <a:off x="1477454" y="608850"/>
            <a:ext cx="3166554" cy="369332"/>
          </a:xfrm>
          <a:prstGeom prst="rect">
            <a:avLst/>
          </a:prstGeom>
          <a:noFill/>
        </p:spPr>
        <p:txBody>
          <a:bodyPr wrap="square" rtlCol="0">
            <a:spAutoFit/>
          </a:bodyPr>
          <a:lstStyle/>
          <a:p>
            <a:pPr algn="ctr"/>
            <a:r>
              <a:rPr lang="fr-FR" b="1" dirty="0">
                <a:highlight>
                  <a:srgbClr val="FFFF00"/>
                </a:highlight>
              </a:rPr>
              <a:t>150 k€ / an / dispositif  </a:t>
            </a:r>
          </a:p>
        </p:txBody>
      </p:sp>
    </p:spTree>
    <p:extLst>
      <p:ext uri="{BB962C8B-B14F-4D97-AF65-F5344CB8AC3E}">
        <p14:creationId xmlns:p14="http://schemas.microsoft.com/office/powerpoint/2010/main" val="2296635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EE6CA-38B9-3AF0-AB8F-789541DB4D2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68FC8D5-2C4F-037A-5614-F4BB7804EB69}"/>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34</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10FCBD19-136C-AFC7-0543-976AE459F77C}"/>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pic>
        <p:nvPicPr>
          <p:cNvPr id="20" name="Image 19">
            <a:extLst>
              <a:ext uri="{FF2B5EF4-FFF2-40B4-BE49-F238E27FC236}">
                <a16:creationId xmlns:a16="http://schemas.microsoft.com/office/drawing/2014/main" id="{D1B9FA87-6568-FAE4-6C8F-74A7CF3F96E9}"/>
              </a:ext>
            </a:extLst>
          </p:cNvPr>
          <p:cNvPicPr>
            <a:picLocks noChangeAspect="1"/>
          </p:cNvPicPr>
          <p:nvPr/>
        </p:nvPicPr>
        <p:blipFill>
          <a:blip r:embed="rId3"/>
          <a:stretch>
            <a:fillRect/>
          </a:stretch>
        </p:blipFill>
        <p:spPr>
          <a:xfrm>
            <a:off x="323850" y="987574"/>
            <a:ext cx="5940357" cy="3754192"/>
          </a:xfrm>
          <a:prstGeom prst="rect">
            <a:avLst/>
          </a:prstGeom>
        </p:spPr>
      </p:pic>
      <p:sp>
        <p:nvSpPr>
          <p:cNvPr id="21" name="Espace réservé du texte 4">
            <a:extLst>
              <a:ext uri="{FF2B5EF4-FFF2-40B4-BE49-F238E27FC236}">
                <a16:creationId xmlns:a16="http://schemas.microsoft.com/office/drawing/2014/main" id="{656C6C37-6CBB-6626-970C-8D5AF15F971F}"/>
              </a:ext>
            </a:extLst>
          </p:cNvPr>
          <p:cNvSpPr>
            <a:spLocks noGrp="1"/>
          </p:cNvSpPr>
          <p:nvPr>
            <p:ph type="body" sz="quarter" idx="13"/>
          </p:nvPr>
        </p:nvSpPr>
        <p:spPr>
          <a:xfrm>
            <a:off x="341928" y="641705"/>
            <a:ext cx="7398423" cy="345869"/>
          </a:xfrm>
        </p:spPr>
        <p:txBody>
          <a:bodyPr/>
          <a:lstStyle/>
          <a:p>
            <a:pPr indent="-9525"/>
            <a:r>
              <a:rPr lang="fr-FR" sz="2000" dirty="0">
                <a:solidFill>
                  <a:srgbClr val="0070C0"/>
                </a:solidFill>
                <a:latin typeface="Marianne" panose="02000000000000000000" pitchFamily="2" charset="0"/>
              </a:rPr>
              <a:t>Renforcer la coordination entre sanitaire et médico-social </a:t>
            </a:r>
          </a:p>
        </p:txBody>
      </p:sp>
    </p:spTree>
    <p:extLst>
      <p:ext uri="{BB962C8B-B14F-4D97-AF65-F5344CB8AC3E}">
        <p14:creationId xmlns:p14="http://schemas.microsoft.com/office/powerpoint/2010/main" val="244681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œur, Lilas, Graphique, conception&#10;&#10;Le contenu généré par l’IA peut être incorrect.">
            <a:extLst>
              <a:ext uri="{FF2B5EF4-FFF2-40B4-BE49-F238E27FC236}">
                <a16:creationId xmlns:a16="http://schemas.microsoft.com/office/drawing/2014/main" id="{63670EFC-E5D8-E9C9-325C-C90DF9E218DF}"/>
              </a:ext>
            </a:extLst>
          </p:cNvPr>
          <p:cNvPicPr>
            <a:picLocks noChangeAspect="1"/>
          </p:cNvPicPr>
          <p:nvPr/>
        </p:nvPicPr>
        <p:blipFill>
          <a:blip r:embed="rId2"/>
          <a:stretch>
            <a:fillRect/>
          </a:stretch>
        </p:blipFill>
        <p:spPr>
          <a:xfrm>
            <a:off x="1493850" y="578973"/>
            <a:ext cx="6305596" cy="4218658"/>
          </a:xfrm>
          <a:prstGeom prst="rect">
            <a:avLst/>
          </a:prstGeom>
        </p:spPr>
      </p:pic>
      <p:sp>
        <p:nvSpPr>
          <p:cNvPr id="2" name="Espace réservé de la date 1"/>
          <p:cNvSpPr>
            <a:spLocks noGrp="1"/>
          </p:cNvSpPr>
          <p:nvPr>
            <p:ph type="dt" sz="half" idx="2"/>
          </p:nvPr>
        </p:nvSpPr>
        <p:spPr/>
        <p:txBody>
          <a:bodyPr/>
          <a:lstStyle/>
          <a:p>
            <a:fld id="{9E4F9C7A-68E5-0042-9946-4669E134DC3E}" type="datetime1">
              <a:rPr lang="fr-FR" cap="all" smtClean="0">
                <a:latin typeface="Arial" panose="020B0604020202020204" pitchFamily="34" charset="0"/>
              </a:rPr>
              <a:t>24/04/2026</a:t>
            </a:fld>
            <a:endParaRPr lang="fr-FR" cap="all" dirty="0">
              <a:latin typeface="Arial" panose="020B0604020202020204" pitchFamily="34" charset="0"/>
            </a:endParaRPr>
          </a:p>
        </p:txBody>
      </p:sp>
      <p:sp>
        <p:nvSpPr>
          <p:cNvPr id="5" name="Titre 4">
            <a:extLst>
              <a:ext uri="{FF2B5EF4-FFF2-40B4-BE49-F238E27FC236}">
                <a16:creationId xmlns:a16="http://schemas.microsoft.com/office/drawing/2014/main" id="{7FECE53A-9267-D842-B87E-F184AF518E9F}"/>
              </a:ext>
            </a:extLst>
          </p:cNvPr>
          <p:cNvSpPr>
            <a:spLocks noGrp="1"/>
          </p:cNvSpPr>
          <p:nvPr>
            <p:ph type="title"/>
          </p:nvPr>
        </p:nvSpPr>
        <p:spPr>
          <a:xfrm>
            <a:off x="455548" y="2571750"/>
            <a:ext cx="8424863" cy="539991"/>
          </a:xfrm>
        </p:spPr>
        <p:txBody>
          <a:bodyPr>
            <a:normAutofit/>
          </a:bodyPr>
          <a:lstStyle/>
          <a:p>
            <a:pPr algn="ctr"/>
            <a:r>
              <a:rPr lang="fr-FR" sz="3200" b="0" dirty="0">
                <a:latin typeface="Arial" panose="020B0604020202020204" pitchFamily="34" charset="0"/>
                <a:ea typeface="Times New Roman" panose="02020603050405020304" pitchFamily="18" charset="0"/>
              </a:rPr>
              <a:t>Merci </a:t>
            </a:r>
            <a:endParaRPr lang="fr-FR" sz="3200" b="0" dirty="0">
              <a:latin typeface="Arial" panose="020B0604020202020204" pitchFamily="34" charset="0"/>
            </a:endParaRPr>
          </a:p>
        </p:txBody>
      </p:sp>
      <p:sp>
        <p:nvSpPr>
          <p:cNvPr id="6" name="ZoneTexte 5">
            <a:extLst>
              <a:ext uri="{FF2B5EF4-FFF2-40B4-BE49-F238E27FC236}">
                <a16:creationId xmlns:a16="http://schemas.microsoft.com/office/drawing/2014/main" id="{FEE43E0A-8362-456D-B391-2F6F805CB38E}"/>
              </a:ext>
            </a:extLst>
          </p:cNvPr>
          <p:cNvSpPr txBox="1"/>
          <p:nvPr/>
        </p:nvSpPr>
        <p:spPr>
          <a:xfrm>
            <a:off x="6742856" y="3939902"/>
            <a:ext cx="2411760" cy="769441"/>
          </a:xfrm>
          <a:prstGeom prst="rect">
            <a:avLst/>
          </a:prstGeom>
          <a:noFill/>
        </p:spPr>
        <p:txBody>
          <a:bodyPr wrap="square" rtlCol="0">
            <a:spAutoFit/>
          </a:bodyPr>
          <a:lstStyle/>
          <a:p>
            <a:r>
              <a:rPr lang="fr-FR" sz="1100" b="1" dirty="0"/>
              <a:t>Contact</a:t>
            </a:r>
          </a:p>
          <a:p>
            <a:r>
              <a:rPr lang="fr-FR" sz="1100" dirty="0"/>
              <a:t>Elisabeth LEHU </a:t>
            </a:r>
          </a:p>
          <a:p>
            <a:r>
              <a:rPr lang="fr-FR" sz="1100" dirty="0"/>
              <a:t>Tél : 07 63 12 49 26 </a:t>
            </a:r>
          </a:p>
          <a:p>
            <a:r>
              <a:rPr lang="fr-FR" sz="1100" dirty="0"/>
              <a:t>Mél : </a:t>
            </a:r>
            <a:r>
              <a:rPr lang="fr-FR" sz="1100" dirty="0">
                <a:hlinkClick r:id="rId3"/>
              </a:rPr>
              <a:t>elisabeth.lehu@ars.sante.fr</a:t>
            </a:r>
            <a:r>
              <a:rPr lang="fr-FR" sz="1100" dirty="0"/>
              <a:t> </a:t>
            </a:r>
          </a:p>
        </p:txBody>
      </p:sp>
      <p:sp>
        <p:nvSpPr>
          <p:cNvPr id="8" name="Espace réservé du texte 4">
            <a:extLst>
              <a:ext uri="{FF2B5EF4-FFF2-40B4-BE49-F238E27FC236}">
                <a16:creationId xmlns:a16="http://schemas.microsoft.com/office/drawing/2014/main" id="{B0308D6B-856F-2BA6-E84D-A3FEAAAAC5A1}"/>
              </a:ext>
            </a:extLst>
          </p:cNvPr>
          <p:cNvSpPr txBox="1">
            <a:spLocks/>
          </p:cNvSpPr>
          <p:nvPr/>
        </p:nvSpPr>
        <p:spPr bwMode="gray">
          <a:xfrm>
            <a:off x="323850" y="885860"/>
            <a:ext cx="3491920" cy="1059706"/>
          </a:xfrm>
          <a:prstGeom prst="rect">
            <a:avLst/>
          </a:prstGeom>
        </p:spPr>
        <p:txBody>
          <a:bodyPr vert="horz" lIns="0" tIns="0" rIns="0" bIns="0" rtlCol="0" anchor="t" anchorCtr="0">
            <a:noAutofit/>
          </a:bodyPr>
          <a:lstStyle>
            <a:lvl1pPr marL="9525" indent="85725" algn="l" defTabSz="914400" rtl="0" eaLnBrk="1" latinLnBrk="0" hangingPunct="1">
              <a:lnSpc>
                <a:spcPct val="100000"/>
              </a:lnSpc>
              <a:spcBef>
                <a:spcPts val="400"/>
              </a:spcBef>
              <a:spcAft>
                <a:spcPts val="800"/>
              </a:spcAft>
              <a:buFont typeface="+mj-lt"/>
              <a:buNone/>
              <a:tabLst/>
              <a:defRPr sz="1500" b="1" kern="1200">
                <a:solidFill>
                  <a:schemeClr val="tx1">
                    <a:lumMod val="50000"/>
                    <a:lumOff val="50000"/>
                  </a:schemeClr>
                </a:solidFill>
                <a:latin typeface="+mn-lt"/>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9525"/>
            <a:r>
              <a:rPr lang="fr-FR" sz="1400" i="1" dirty="0">
                <a:solidFill>
                  <a:srgbClr val="FF3399"/>
                </a:solidFill>
                <a:latin typeface="Marianne" panose="02000000000000000000" pitchFamily="2" charset="0"/>
              </a:rPr>
              <a:t>En savoir plus : </a:t>
            </a:r>
            <a:br>
              <a:rPr lang="fr-FR" sz="1400" i="1" dirty="0">
                <a:solidFill>
                  <a:srgbClr val="FF3399"/>
                </a:solidFill>
                <a:latin typeface="Marianne" panose="02000000000000000000" pitchFamily="2" charset="0"/>
              </a:rPr>
            </a:br>
            <a:r>
              <a:rPr lang="fr-FR" sz="1400" b="0" i="1" dirty="0">
                <a:solidFill>
                  <a:schemeClr val="tx1"/>
                </a:solidFill>
                <a:latin typeface="Marianne" panose="02000000000000000000" pitchFamily="2" charset="0"/>
                <a:hlinkClick r:id="rId4">
                  <a:extLst>
                    <a:ext uri="{A12FA001-AC4F-418D-AE19-62706E023703}">
                      <ahyp:hlinkClr xmlns:ahyp="http://schemas.microsoft.com/office/drawing/2018/hyperlinkcolor" val="tx"/>
                    </a:ext>
                  </a:extLst>
                </a:hlinkClick>
              </a:rPr>
              <a:t>Feuilles de route thématiques | Agence régionale de santé Hauts-de-France</a:t>
            </a:r>
            <a:r>
              <a:rPr lang="fr-FR" sz="1400" b="0" i="1" dirty="0">
                <a:solidFill>
                  <a:schemeClr val="tx1"/>
                </a:solidFill>
                <a:latin typeface="Marianne" panose="02000000000000000000" pitchFamily="2" charset="0"/>
              </a:rPr>
              <a:t> </a:t>
            </a:r>
          </a:p>
          <a:p>
            <a:pPr indent="-9525"/>
            <a:r>
              <a:rPr lang="fr-FR" sz="1400" b="0" i="1" dirty="0">
                <a:solidFill>
                  <a:schemeClr val="tx1"/>
                </a:solidFill>
                <a:latin typeface="Marianne" panose="02000000000000000000" pitchFamily="2" charset="0"/>
              </a:rPr>
              <a:t>Dont une version en FALC </a:t>
            </a:r>
          </a:p>
        </p:txBody>
      </p:sp>
      <p:pic>
        <p:nvPicPr>
          <p:cNvPr id="9" name="Image 8">
            <a:extLst>
              <a:ext uri="{FF2B5EF4-FFF2-40B4-BE49-F238E27FC236}">
                <a16:creationId xmlns:a16="http://schemas.microsoft.com/office/drawing/2014/main" id="{7A525C7D-B676-0FB7-54CC-EC46F5E29856}"/>
              </a:ext>
            </a:extLst>
          </p:cNvPr>
          <p:cNvPicPr>
            <a:picLocks noChangeAspect="1"/>
          </p:cNvPicPr>
          <p:nvPr/>
        </p:nvPicPr>
        <p:blipFill>
          <a:blip r:embed="rId5"/>
          <a:stretch>
            <a:fillRect/>
          </a:stretch>
        </p:blipFill>
        <p:spPr>
          <a:xfrm>
            <a:off x="323850" y="2047468"/>
            <a:ext cx="1504387" cy="2128546"/>
          </a:xfrm>
          <a:prstGeom prst="rect">
            <a:avLst/>
          </a:prstGeom>
        </p:spPr>
      </p:pic>
    </p:spTree>
    <p:extLst>
      <p:ext uri="{BB962C8B-B14F-4D97-AF65-F5344CB8AC3E}">
        <p14:creationId xmlns:p14="http://schemas.microsoft.com/office/powerpoint/2010/main" val="368874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5657E-C948-26DE-0B1B-A3B1284FC9B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396C02F-55E3-C2ED-061F-6776893E54ED}"/>
              </a:ext>
            </a:extLst>
          </p:cNvPr>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4</a:t>
            </a:fld>
            <a:endParaRPr lang="fr-FR" dirty="0">
              <a:latin typeface="Marianne" panose="02000000000000000000" pitchFamily="2" charset="0"/>
            </a:endParaRPr>
          </a:p>
        </p:txBody>
      </p:sp>
      <p:sp>
        <p:nvSpPr>
          <p:cNvPr id="2" name="Espace réservé de la date 1">
            <a:extLst>
              <a:ext uri="{FF2B5EF4-FFF2-40B4-BE49-F238E27FC236}">
                <a16:creationId xmlns:a16="http://schemas.microsoft.com/office/drawing/2014/main" id="{D35760E5-3B99-87D3-8FA8-EA04B65F11D5}"/>
              </a:ext>
            </a:extLst>
          </p:cNvPr>
          <p:cNvSpPr>
            <a:spLocks noGrp="1"/>
          </p:cNvSpPr>
          <p:nvPr>
            <p:ph type="dt" sz="half" idx="2"/>
          </p:nvPr>
        </p:nvSpPr>
        <p:spPr/>
        <p:txBody>
          <a:bodyPr/>
          <a:lstStyle/>
          <a:p>
            <a:fld id="{9E4F9C7A-68E5-0042-9946-4669E134DC3E}" type="datetime1">
              <a:rPr lang="fr-FR" cap="all" smtClean="0">
                <a:latin typeface="Marianne" panose="02000000000000000000" pitchFamily="2" charset="0"/>
              </a:rPr>
              <a:t>24/04/2026</a:t>
            </a:fld>
            <a:endParaRPr lang="fr-FR" cap="all" dirty="0">
              <a:latin typeface="Marianne" panose="02000000000000000000" pitchFamily="2" charset="0"/>
            </a:endParaRPr>
          </a:p>
        </p:txBody>
      </p:sp>
      <p:pic>
        <p:nvPicPr>
          <p:cNvPr id="5" name="Image 4">
            <a:extLst>
              <a:ext uri="{FF2B5EF4-FFF2-40B4-BE49-F238E27FC236}">
                <a16:creationId xmlns:a16="http://schemas.microsoft.com/office/drawing/2014/main" id="{5EBCE47D-F17B-779B-48B9-F365EE28EEF8}"/>
              </a:ext>
            </a:extLst>
          </p:cNvPr>
          <p:cNvPicPr>
            <a:picLocks noChangeAspect="1"/>
          </p:cNvPicPr>
          <p:nvPr/>
        </p:nvPicPr>
        <p:blipFill>
          <a:blip r:embed="rId2"/>
          <a:stretch>
            <a:fillRect/>
          </a:stretch>
        </p:blipFill>
        <p:spPr>
          <a:xfrm>
            <a:off x="1442434" y="1294184"/>
            <a:ext cx="6259132" cy="2555132"/>
          </a:xfrm>
          <a:prstGeom prst="rect">
            <a:avLst/>
          </a:prstGeom>
        </p:spPr>
      </p:pic>
      <p:pic>
        <p:nvPicPr>
          <p:cNvPr id="7" name="Image 6">
            <a:extLst>
              <a:ext uri="{FF2B5EF4-FFF2-40B4-BE49-F238E27FC236}">
                <a16:creationId xmlns:a16="http://schemas.microsoft.com/office/drawing/2014/main" id="{56293E17-823D-2271-05DB-091BE669D444}"/>
              </a:ext>
            </a:extLst>
          </p:cNvPr>
          <p:cNvPicPr>
            <a:picLocks noChangeAspect="1"/>
          </p:cNvPicPr>
          <p:nvPr/>
        </p:nvPicPr>
        <p:blipFill>
          <a:blip r:embed="rId2"/>
          <a:stretch>
            <a:fillRect/>
          </a:stretch>
        </p:blipFill>
        <p:spPr>
          <a:xfrm>
            <a:off x="1442434" y="1294184"/>
            <a:ext cx="6259132" cy="2555132"/>
          </a:xfrm>
          <a:prstGeom prst="rect">
            <a:avLst/>
          </a:prstGeom>
        </p:spPr>
      </p:pic>
      <p:pic>
        <p:nvPicPr>
          <p:cNvPr id="9" name="Image 8">
            <a:extLst>
              <a:ext uri="{FF2B5EF4-FFF2-40B4-BE49-F238E27FC236}">
                <a16:creationId xmlns:a16="http://schemas.microsoft.com/office/drawing/2014/main" id="{4554BCEE-1291-78AE-F388-364F1A3765E1}"/>
              </a:ext>
            </a:extLst>
          </p:cNvPr>
          <p:cNvPicPr>
            <a:picLocks noChangeAspect="1"/>
          </p:cNvPicPr>
          <p:nvPr/>
        </p:nvPicPr>
        <p:blipFill>
          <a:blip r:embed="rId2"/>
          <a:stretch>
            <a:fillRect/>
          </a:stretch>
        </p:blipFill>
        <p:spPr>
          <a:xfrm>
            <a:off x="1155090" y="1176883"/>
            <a:ext cx="6833820" cy="2789734"/>
          </a:xfrm>
          <a:prstGeom prst="rect">
            <a:avLst/>
          </a:prstGeom>
        </p:spPr>
      </p:pic>
      <p:pic>
        <p:nvPicPr>
          <p:cNvPr id="3" name="Image 2" descr="Une image contenant dessin humoristique, clipart&#10;&#10;Le contenu généré par l’IA peut être incorrect.">
            <a:extLst>
              <a:ext uri="{FF2B5EF4-FFF2-40B4-BE49-F238E27FC236}">
                <a16:creationId xmlns:a16="http://schemas.microsoft.com/office/drawing/2014/main" id="{FC17B0AD-7E89-8CFD-D26E-75951FB041C7}"/>
              </a:ext>
            </a:extLst>
          </p:cNvPr>
          <p:cNvPicPr>
            <a:picLocks noChangeAspect="1"/>
          </p:cNvPicPr>
          <p:nvPr/>
        </p:nvPicPr>
        <p:blipFill>
          <a:blip r:embed="rId3"/>
          <a:srcRect l="11427" t="2884" r="4637"/>
          <a:stretch>
            <a:fillRect/>
          </a:stretch>
        </p:blipFill>
        <p:spPr>
          <a:xfrm>
            <a:off x="8101243" y="3531314"/>
            <a:ext cx="622270" cy="1148944"/>
          </a:xfrm>
          <a:prstGeom prst="rect">
            <a:avLst/>
          </a:prstGeom>
        </p:spPr>
      </p:pic>
    </p:spTree>
    <p:extLst>
      <p:ext uri="{BB962C8B-B14F-4D97-AF65-F5344CB8AC3E}">
        <p14:creationId xmlns:p14="http://schemas.microsoft.com/office/powerpoint/2010/main" val="185437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1341ABE-A267-9B2A-6708-9DB74660FCFE}"/>
              </a:ext>
            </a:extLst>
          </p:cNvPr>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Espace réservé de la date 5">
            <a:extLst>
              <a:ext uri="{FF2B5EF4-FFF2-40B4-BE49-F238E27FC236}">
                <a16:creationId xmlns:a16="http://schemas.microsoft.com/office/drawing/2014/main" id="{D671C4F1-5B9E-69C4-9FD7-7DA1F38479B2}"/>
              </a:ext>
            </a:extLst>
          </p:cNvPr>
          <p:cNvSpPr>
            <a:spLocks noGrp="1"/>
          </p:cNvSpPr>
          <p:nvPr>
            <p:ph type="dt" sz="half" idx="2"/>
          </p:nvPr>
        </p:nvSpPr>
        <p:spPr/>
        <p:txBody>
          <a:bodyPr/>
          <a:lstStyle/>
          <a:p>
            <a:fld id="{251C71F6-E0A6-1740-B64F-38F332886BAF}" type="datetime1">
              <a:rPr lang="fr-FR" cap="all" smtClean="0"/>
              <a:pPr/>
              <a:t>24/04/2026</a:t>
            </a:fld>
            <a:endParaRPr lang="fr-FR" cap="all" dirty="0"/>
          </a:p>
        </p:txBody>
      </p:sp>
      <p:pic>
        <p:nvPicPr>
          <p:cNvPr id="14" name="Image 13">
            <a:extLst>
              <a:ext uri="{FF2B5EF4-FFF2-40B4-BE49-F238E27FC236}">
                <a16:creationId xmlns:a16="http://schemas.microsoft.com/office/drawing/2014/main" id="{1F806521-58E8-679F-E5D0-7DA94353D271}"/>
              </a:ext>
            </a:extLst>
          </p:cNvPr>
          <p:cNvPicPr>
            <a:picLocks noChangeAspect="1"/>
          </p:cNvPicPr>
          <p:nvPr/>
        </p:nvPicPr>
        <p:blipFill>
          <a:blip r:embed="rId2"/>
          <a:stretch>
            <a:fillRect/>
          </a:stretch>
        </p:blipFill>
        <p:spPr>
          <a:xfrm>
            <a:off x="899592" y="820581"/>
            <a:ext cx="6661459" cy="3502338"/>
          </a:xfrm>
          <a:prstGeom prst="rect">
            <a:avLst/>
          </a:prstGeom>
        </p:spPr>
      </p:pic>
    </p:spTree>
    <p:extLst>
      <p:ext uri="{BB962C8B-B14F-4D97-AF65-F5344CB8AC3E}">
        <p14:creationId xmlns:p14="http://schemas.microsoft.com/office/powerpoint/2010/main" val="394241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57716BD-8EC3-D1AE-EA68-69EFE8EF3F18}"/>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Espace réservé de la date 5">
            <a:extLst>
              <a:ext uri="{FF2B5EF4-FFF2-40B4-BE49-F238E27FC236}">
                <a16:creationId xmlns:a16="http://schemas.microsoft.com/office/drawing/2014/main" id="{8680C41D-3D0D-F94A-A586-A38DF36C43B2}"/>
              </a:ext>
            </a:extLst>
          </p:cNvPr>
          <p:cNvSpPr>
            <a:spLocks noGrp="1"/>
          </p:cNvSpPr>
          <p:nvPr>
            <p:ph type="dt" sz="half" idx="2"/>
          </p:nvPr>
        </p:nvSpPr>
        <p:spPr/>
        <p:txBody>
          <a:bodyPr/>
          <a:lstStyle/>
          <a:p>
            <a:fld id="{251C71F6-E0A6-1740-B64F-38F332886BAF}" type="datetime1">
              <a:rPr lang="fr-FR" cap="all" smtClean="0"/>
              <a:pPr/>
              <a:t>24/04/2026</a:t>
            </a:fld>
            <a:endParaRPr lang="fr-FR" cap="all" dirty="0"/>
          </a:p>
        </p:txBody>
      </p:sp>
      <p:pic>
        <p:nvPicPr>
          <p:cNvPr id="12" name="Image 11">
            <a:extLst>
              <a:ext uri="{FF2B5EF4-FFF2-40B4-BE49-F238E27FC236}">
                <a16:creationId xmlns:a16="http://schemas.microsoft.com/office/drawing/2014/main" id="{136E291B-72CD-8483-B9DB-A419625C8745}"/>
              </a:ext>
            </a:extLst>
          </p:cNvPr>
          <p:cNvPicPr>
            <a:picLocks noChangeAspect="1"/>
          </p:cNvPicPr>
          <p:nvPr/>
        </p:nvPicPr>
        <p:blipFill>
          <a:blip r:embed="rId2"/>
          <a:stretch>
            <a:fillRect/>
          </a:stretch>
        </p:blipFill>
        <p:spPr>
          <a:xfrm>
            <a:off x="5743487" y="528132"/>
            <a:ext cx="3310451" cy="4227934"/>
          </a:xfrm>
          <a:prstGeom prst="rect">
            <a:avLst/>
          </a:prstGeom>
        </p:spPr>
      </p:pic>
      <p:pic>
        <p:nvPicPr>
          <p:cNvPr id="14" name="Image 13">
            <a:extLst>
              <a:ext uri="{FF2B5EF4-FFF2-40B4-BE49-F238E27FC236}">
                <a16:creationId xmlns:a16="http://schemas.microsoft.com/office/drawing/2014/main" id="{8D970DA2-7C63-9556-26DC-28408ADA9D45}"/>
              </a:ext>
            </a:extLst>
          </p:cNvPr>
          <p:cNvPicPr>
            <a:picLocks noChangeAspect="1"/>
          </p:cNvPicPr>
          <p:nvPr/>
        </p:nvPicPr>
        <p:blipFill>
          <a:blip r:embed="rId3"/>
          <a:stretch>
            <a:fillRect/>
          </a:stretch>
        </p:blipFill>
        <p:spPr>
          <a:xfrm>
            <a:off x="2628039" y="541849"/>
            <a:ext cx="3121178" cy="4227934"/>
          </a:xfrm>
          <a:prstGeom prst="rect">
            <a:avLst/>
          </a:prstGeom>
        </p:spPr>
      </p:pic>
      <p:pic>
        <p:nvPicPr>
          <p:cNvPr id="18" name="Image 17">
            <a:extLst>
              <a:ext uri="{FF2B5EF4-FFF2-40B4-BE49-F238E27FC236}">
                <a16:creationId xmlns:a16="http://schemas.microsoft.com/office/drawing/2014/main" id="{D607B2AF-35EA-7C1A-59D9-5E6AE4FCDB94}"/>
              </a:ext>
            </a:extLst>
          </p:cNvPr>
          <p:cNvPicPr>
            <a:picLocks noChangeAspect="1"/>
          </p:cNvPicPr>
          <p:nvPr/>
        </p:nvPicPr>
        <p:blipFill>
          <a:blip r:embed="rId4"/>
          <a:stretch>
            <a:fillRect/>
          </a:stretch>
        </p:blipFill>
        <p:spPr>
          <a:xfrm>
            <a:off x="98756" y="1203599"/>
            <a:ext cx="2518455" cy="2736304"/>
          </a:xfrm>
          <a:prstGeom prst="rect">
            <a:avLst/>
          </a:prstGeom>
        </p:spPr>
      </p:pic>
      <p:sp>
        <p:nvSpPr>
          <p:cNvPr id="19" name="Espace réservé du texte 4">
            <a:extLst>
              <a:ext uri="{FF2B5EF4-FFF2-40B4-BE49-F238E27FC236}">
                <a16:creationId xmlns:a16="http://schemas.microsoft.com/office/drawing/2014/main" id="{ECAE23AD-F21A-3C6C-CECA-55ECB03BA2B3}"/>
              </a:ext>
            </a:extLst>
          </p:cNvPr>
          <p:cNvSpPr>
            <a:spLocks noGrp="1"/>
          </p:cNvSpPr>
          <p:nvPr>
            <p:ph type="body" sz="quarter" idx="13"/>
          </p:nvPr>
        </p:nvSpPr>
        <p:spPr>
          <a:xfrm>
            <a:off x="2195735" y="144606"/>
            <a:ext cx="6768753" cy="376667"/>
          </a:xfrm>
        </p:spPr>
        <p:txBody>
          <a:bodyPr/>
          <a:lstStyle/>
          <a:p>
            <a:pPr marL="0" indent="0">
              <a:buNone/>
            </a:pPr>
            <a:r>
              <a:rPr lang="fr-FR" sz="2000" dirty="0">
                <a:solidFill>
                  <a:srgbClr val="0070C0"/>
                </a:solidFill>
                <a:latin typeface="Marianne" panose="02000000000000000000" pitchFamily="2" charset="0"/>
              </a:rPr>
              <a:t>Non-accès aux soins, baromètre </a:t>
            </a:r>
            <a:r>
              <a:rPr lang="fr-FR" sz="2000" dirty="0" err="1">
                <a:solidFill>
                  <a:srgbClr val="0070C0"/>
                </a:solidFill>
                <a:latin typeface="Marianne" panose="02000000000000000000" pitchFamily="2" charset="0"/>
              </a:rPr>
              <a:t>Handifaction</a:t>
            </a:r>
            <a:r>
              <a:rPr lang="fr-FR" sz="2000" dirty="0">
                <a:solidFill>
                  <a:srgbClr val="0070C0"/>
                </a:solidFill>
                <a:latin typeface="Marianne" panose="02000000000000000000" pitchFamily="2" charset="0"/>
              </a:rPr>
              <a:t> 2025  </a:t>
            </a:r>
          </a:p>
        </p:txBody>
      </p:sp>
      <p:pic>
        <p:nvPicPr>
          <p:cNvPr id="20" name="Image 19">
            <a:extLst>
              <a:ext uri="{FF2B5EF4-FFF2-40B4-BE49-F238E27FC236}">
                <a16:creationId xmlns:a16="http://schemas.microsoft.com/office/drawing/2014/main" id="{EA842933-83D9-2AD4-0182-FDE15F459D8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975" y="81474"/>
            <a:ext cx="1796785" cy="1050116"/>
          </a:xfrm>
          <a:prstGeom prst="rect">
            <a:avLst/>
          </a:prstGeom>
          <a:noFill/>
          <a:ln>
            <a:noFill/>
          </a:ln>
        </p:spPr>
      </p:pic>
    </p:spTree>
    <p:extLst>
      <p:ext uri="{BB962C8B-B14F-4D97-AF65-F5344CB8AC3E}">
        <p14:creationId xmlns:p14="http://schemas.microsoft.com/office/powerpoint/2010/main" val="236486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3"/>
          </p:nvPr>
        </p:nvSpPr>
        <p:spPr/>
        <p:txBody>
          <a:bodyPr/>
          <a:lstStyle/>
          <a:p>
            <a:endParaRPr lang="fr-FR" dirty="0"/>
          </a:p>
        </p:txBody>
      </p:sp>
      <p:sp>
        <p:nvSpPr>
          <p:cNvPr id="4" name="Espace réservé de la date 3"/>
          <p:cNvSpPr>
            <a:spLocks noGrp="1"/>
          </p:cNvSpPr>
          <p:nvPr>
            <p:ph type="dt" sz="half" idx="2"/>
          </p:nvPr>
        </p:nvSpPr>
        <p:spPr/>
        <p:txBody>
          <a:bodyPr/>
          <a:lstStyle/>
          <a:p>
            <a:fld id="{EA8FAAC2-ECC7-674E-BA6D-9C8C798446C6}" type="datetime1">
              <a:rPr lang="fr-FR" cap="all" smtClean="0">
                <a:latin typeface="Marianne" panose="02000000000000000000" pitchFamily="2" charset="0"/>
              </a:rPr>
              <a:t>24/04/2026</a:t>
            </a:fld>
            <a:endParaRPr lang="fr-FR" cap="all" dirty="0">
              <a:latin typeface="Marianne" panose="02000000000000000000" pitchFamily="2" charset="0"/>
            </a:endParaRPr>
          </a:p>
        </p:txBody>
      </p:sp>
      <p:sp>
        <p:nvSpPr>
          <p:cNvPr id="6" name="Titre 5"/>
          <p:cNvSpPr>
            <a:spLocks noGrp="1"/>
          </p:cNvSpPr>
          <p:nvPr>
            <p:ph type="title"/>
          </p:nvPr>
        </p:nvSpPr>
        <p:spPr/>
        <p:txBody>
          <a:bodyPr/>
          <a:lstStyle/>
          <a:p>
            <a:pPr marL="0" indent="0">
              <a:buNone/>
            </a:pPr>
            <a:r>
              <a:rPr lang="fr-FR" dirty="0">
                <a:latin typeface="Marianne" panose="02000000000000000000" pitchFamily="2" charset="0"/>
              </a:rPr>
              <a:t>2. Une feuille de route ambitieuse pour relever le défi de l’inclusion en santé </a:t>
            </a:r>
          </a:p>
        </p:txBody>
      </p:sp>
      <p:sp>
        <p:nvSpPr>
          <p:cNvPr id="11" name="Espace réservé du numéro de diapositive 10"/>
          <p:cNvSpPr>
            <a:spLocks noGrp="1"/>
          </p:cNvSpPr>
          <p:nvPr>
            <p:ph type="sldNum" sz="quarter" idx="4"/>
          </p:nvPr>
        </p:nvSpPr>
        <p:spPr/>
        <p:txBody>
          <a:bodyPr/>
          <a:lstStyle/>
          <a:p>
            <a:fld id="{733122C9-A0B9-462F-8757-0847AD287B63}" type="slidenum">
              <a:rPr lang="fr-FR" smtClean="0">
                <a:latin typeface="Marianne" panose="02000000000000000000" pitchFamily="2" charset="0"/>
              </a:rPr>
              <a:pPr/>
              <a:t>7</a:t>
            </a:fld>
            <a:endParaRPr lang="fr-FR" dirty="0">
              <a:latin typeface="Marianne" panose="02000000000000000000" pitchFamily="2" charset="0"/>
            </a:endParaRPr>
          </a:p>
        </p:txBody>
      </p:sp>
      <p:pic>
        <p:nvPicPr>
          <p:cNvPr id="2" name="Image 1">
            <a:extLst>
              <a:ext uri="{FF2B5EF4-FFF2-40B4-BE49-F238E27FC236}">
                <a16:creationId xmlns:a16="http://schemas.microsoft.com/office/drawing/2014/main" id="{1BEC595B-B9EB-6E87-8657-DF077BF5A1DD}"/>
              </a:ext>
            </a:extLst>
          </p:cNvPr>
          <p:cNvPicPr>
            <a:picLocks noChangeAspect="1"/>
          </p:cNvPicPr>
          <p:nvPr/>
        </p:nvPicPr>
        <p:blipFill>
          <a:blip r:embed="rId2"/>
          <a:stretch>
            <a:fillRect/>
          </a:stretch>
        </p:blipFill>
        <p:spPr>
          <a:xfrm>
            <a:off x="7956376" y="3497525"/>
            <a:ext cx="827623" cy="1170998"/>
          </a:xfrm>
          <a:prstGeom prst="rect">
            <a:avLst/>
          </a:prstGeom>
        </p:spPr>
      </p:pic>
    </p:spTree>
    <p:extLst>
      <p:ext uri="{BB962C8B-B14F-4D97-AF65-F5344CB8AC3E}">
        <p14:creationId xmlns:p14="http://schemas.microsoft.com/office/powerpoint/2010/main" val="21065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latin typeface="Arial" panose="020B0604020202020204" pitchFamily="34" charset="0"/>
              </a:rPr>
              <a:pPr/>
              <a:t>8</a:t>
            </a:fld>
            <a:endParaRPr lang="fr-FR" dirty="0">
              <a:latin typeface="Arial" panose="020B0604020202020204" pitchFamily="34" charset="0"/>
            </a:endParaRPr>
          </a:p>
        </p:txBody>
      </p:sp>
      <p:sp>
        <p:nvSpPr>
          <p:cNvPr id="2" name="Espace réservé de la date 1"/>
          <p:cNvSpPr>
            <a:spLocks noGrp="1"/>
          </p:cNvSpPr>
          <p:nvPr>
            <p:ph type="dt" sz="half" idx="2"/>
          </p:nvPr>
        </p:nvSpPr>
        <p:spPr/>
        <p:txBody>
          <a:bodyPr/>
          <a:lstStyle/>
          <a:p>
            <a:fld id="{9E4F9C7A-68E5-0042-9946-4669E134DC3E}" type="datetime1">
              <a:rPr lang="fr-FR" cap="all" smtClean="0">
                <a:latin typeface="Arial" panose="020B0604020202020204" pitchFamily="34" charset="0"/>
              </a:rPr>
              <a:t>24/04/2026</a:t>
            </a:fld>
            <a:endParaRPr lang="fr-FR" cap="all" dirty="0">
              <a:latin typeface="Arial" panose="020B0604020202020204" pitchFamily="34" charset="0"/>
            </a:endParaRPr>
          </a:p>
        </p:txBody>
      </p:sp>
      <p:sp>
        <p:nvSpPr>
          <p:cNvPr id="6" name="Espace réservé du texte 5">
            <a:extLst>
              <a:ext uri="{FF2B5EF4-FFF2-40B4-BE49-F238E27FC236}">
                <a16:creationId xmlns:a16="http://schemas.microsoft.com/office/drawing/2014/main" id="{0AB48ED5-418C-F640-8AB7-E75C104C25CB}"/>
              </a:ext>
            </a:extLst>
          </p:cNvPr>
          <p:cNvSpPr>
            <a:spLocks noGrp="1"/>
          </p:cNvSpPr>
          <p:nvPr>
            <p:ph type="body" sz="quarter" idx="13"/>
          </p:nvPr>
        </p:nvSpPr>
        <p:spPr>
          <a:xfrm>
            <a:off x="323851" y="1248680"/>
            <a:ext cx="8424614" cy="360000"/>
          </a:xfrm>
        </p:spPr>
        <p:txBody>
          <a:bodyPr/>
          <a:lstStyle/>
          <a:p>
            <a:pPr marL="87313" indent="0"/>
            <a:r>
              <a:rPr lang="fr-FR" sz="1800" dirty="0">
                <a:latin typeface="Arial" panose="020B0604020202020204" pitchFamily="34" charset="0"/>
              </a:rPr>
              <a:t>2 grandes orientations : </a:t>
            </a:r>
          </a:p>
        </p:txBody>
      </p:sp>
      <p:sp>
        <p:nvSpPr>
          <p:cNvPr id="5" name="Titre 4">
            <a:extLst>
              <a:ext uri="{FF2B5EF4-FFF2-40B4-BE49-F238E27FC236}">
                <a16:creationId xmlns:a16="http://schemas.microsoft.com/office/drawing/2014/main" id="{7FECE53A-9267-D842-B87E-F184AF518E9F}"/>
              </a:ext>
            </a:extLst>
          </p:cNvPr>
          <p:cNvSpPr>
            <a:spLocks noGrp="1"/>
          </p:cNvSpPr>
          <p:nvPr>
            <p:ph type="title"/>
          </p:nvPr>
        </p:nvSpPr>
        <p:spPr/>
        <p:txBody>
          <a:bodyPr>
            <a:normAutofit/>
          </a:bodyPr>
          <a:lstStyle/>
          <a:p>
            <a:r>
              <a:rPr lang="fr-FR" dirty="0">
                <a:latin typeface="Arial" panose="020B0604020202020204" pitchFamily="34" charset="0"/>
                <a:ea typeface="Times New Roman" panose="02020603050405020304" pitchFamily="18" charset="0"/>
              </a:rPr>
              <a:t>Feuille de route 2025 – 2028 : </a:t>
            </a:r>
            <a:endParaRPr lang="fr-FR" dirty="0">
              <a:latin typeface="Arial" panose="020B0604020202020204" pitchFamily="34" charset="0"/>
            </a:endParaRPr>
          </a:p>
        </p:txBody>
      </p:sp>
      <p:sp>
        <p:nvSpPr>
          <p:cNvPr id="9" name="Espace réservé du texte 8">
            <a:extLst>
              <a:ext uri="{FF2B5EF4-FFF2-40B4-BE49-F238E27FC236}">
                <a16:creationId xmlns:a16="http://schemas.microsoft.com/office/drawing/2014/main" id="{27883A4E-11C3-A343-86BD-29780D88B23F}"/>
              </a:ext>
            </a:extLst>
          </p:cNvPr>
          <p:cNvSpPr>
            <a:spLocks noGrp="1"/>
          </p:cNvSpPr>
          <p:nvPr>
            <p:ph type="body" sz="quarter" idx="14"/>
          </p:nvPr>
        </p:nvSpPr>
        <p:spPr>
          <a:xfrm>
            <a:off x="323850" y="1923678"/>
            <a:ext cx="8424334" cy="2192516"/>
          </a:xfrm>
        </p:spPr>
        <p:txBody>
          <a:bodyPr/>
          <a:lstStyle/>
          <a:p>
            <a:pPr marL="434975" indent="-342900" algn="just">
              <a:lnSpc>
                <a:spcPct val="107000"/>
              </a:lnSpc>
              <a:spcAft>
                <a:spcPts val="800"/>
              </a:spcAft>
              <a:buAutoNum type="arabicPeriod"/>
            </a:pPr>
            <a:r>
              <a:rPr lang="fr-FR" dirty="0">
                <a:effectLst/>
                <a:latin typeface="Arial" panose="020B0604020202020204" pitchFamily="34" charset="0"/>
                <a:ea typeface="Times New Roman" panose="02020603050405020304" pitchFamily="18" charset="0"/>
              </a:rPr>
              <a:t>Développer une communication plus accessible, adaptée aux personnes vivant avec un handicap et à leurs aidants pour faciliter le plein exercice de leurs droits et l’accès à l’information en santé, prérequis indispensables pour les accompagner dans l’adoption de comportements favorables à leur santé ; </a:t>
            </a:r>
          </a:p>
          <a:p>
            <a:pPr marL="434975" indent="-342900" algn="just">
              <a:lnSpc>
                <a:spcPct val="107000"/>
              </a:lnSpc>
              <a:spcAft>
                <a:spcPts val="800"/>
              </a:spcAft>
              <a:buAutoNum type="arabicPeriod"/>
            </a:pPr>
            <a:r>
              <a:rPr lang="fr-FR" kern="100" dirty="0">
                <a:latin typeface="Arial" panose="020B0604020202020204" pitchFamily="34" charset="0"/>
                <a:ea typeface="Times New Roman" panose="02020603050405020304" pitchFamily="18" charset="0"/>
                <a:cs typeface="Arial" panose="020B0604020202020204" pitchFamily="34" charset="0"/>
              </a:rPr>
              <a:t>Structurer une offre de santé accessible à toutes les personnes vivant avec un handicap en veillant à faciliter l’accès aux dispositifs de droit commun et, en cas de complexité des situations de handicap, à proposer des offres complémentaires adaptées pour éviter toute rupture de prise en charge ; </a:t>
            </a:r>
            <a:endParaRPr lang="fr-FR" kern="1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12220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31A559B-1B73-F328-8F70-D49AFA5B7AA9}"/>
              </a:ext>
            </a:extLst>
          </p:cNvPr>
          <p:cNvSpPr>
            <a:spLocks noGrp="1"/>
          </p:cNvSpPr>
          <p:nvPr>
            <p:ph type="sldNum" sz="quarter" idx="12"/>
          </p:nvPr>
        </p:nvSpPr>
        <p:spPr>
          <a:xfrm>
            <a:off x="8460431" y="4783500"/>
            <a:ext cx="288281" cy="360000"/>
          </a:xfrm>
        </p:spPr>
        <p:txBody>
          <a:bodyPr/>
          <a:lstStyle/>
          <a:p>
            <a:fld id="{733122C9-A0B9-462F-8757-0847AD287B63}" type="slidenum">
              <a:rPr lang="fr-FR" smtClean="0"/>
              <a:pPr/>
              <a:t>9</a:t>
            </a:fld>
            <a:endParaRPr lang="fr-FR" dirty="0"/>
          </a:p>
        </p:txBody>
      </p:sp>
      <p:pic>
        <p:nvPicPr>
          <p:cNvPr id="9" name="Image 8">
            <a:extLst>
              <a:ext uri="{FF2B5EF4-FFF2-40B4-BE49-F238E27FC236}">
                <a16:creationId xmlns:a16="http://schemas.microsoft.com/office/drawing/2014/main" id="{332A3C83-B494-8E3E-AF6E-79312D38B018}"/>
              </a:ext>
            </a:extLst>
          </p:cNvPr>
          <p:cNvPicPr>
            <a:picLocks noChangeAspect="1"/>
          </p:cNvPicPr>
          <p:nvPr/>
        </p:nvPicPr>
        <p:blipFill>
          <a:blip r:embed="rId2"/>
          <a:stretch>
            <a:fillRect/>
          </a:stretch>
        </p:blipFill>
        <p:spPr>
          <a:xfrm>
            <a:off x="251520" y="0"/>
            <a:ext cx="7249762" cy="5143500"/>
          </a:xfrm>
          <a:prstGeom prst="rect">
            <a:avLst/>
          </a:prstGeom>
        </p:spPr>
      </p:pic>
    </p:spTree>
    <p:extLst>
      <p:ext uri="{BB962C8B-B14F-4D97-AF65-F5344CB8AC3E}">
        <p14:creationId xmlns:p14="http://schemas.microsoft.com/office/powerpoint/2010/main" val="3771956280"/>
      </p:ext>
    </p:extLst>
  </p:cSld>
  <p:clrMapOvr>
    <a:masterClrMapping/>
  </p:clrMapOvr>
</p:sld>
</file>

<file path=ppt/theme/theme1.xml><?xml version="1.0" encoding="utf-8"?>
<a:theme xmlns:a="http://schemas.openxmlformats.org/drawingml/2006/main" name="TEMPLATE_ARS_HAUTS DE FRANC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de Présentation (2).potx" id="{31CD6880-7037-42B8-8961-1AE1A142FA5B}" vid="{CBB186EA-1733-4A06-AE25-15692D8ED56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de Présentation</Template>
  <TotalTime>2289</TotalTime>
  <Words>2258</Words>
  <Application>Microsoft Office PowerPoint</Application>
  <PresentationFormat>Affichage à l'écran (16:9)</PresentationFormat>
  <Paragraphs>371</Paragraphs>
  <Slides>35</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Aptos Narrow</vt:lpstr>
      <vt:lpstr>Arial</vt:lpstr>
      <vt:lpstr>Calibri</vt:lpstr>
      <vt:lpstr>Marianne</vt:lpstr>
      <vt:lpstr>Segoe UI</vt:lpstr>
      <vt:lpstr>Wingdings</vt:lpstr>
      <vt:lpstr>TEMPLATE_ARS_HAUTS DE FRANCE 16-9</vt:lpstr>
      <vt:lpstr>Présentation PowerPoint</vt:lpstr>
      <vt:lpstr>1. Points saillants du diagnostic </vt:lpstr>
      <vt:lpstr>Présentation PowerPoint</vt:lpstr>
      <vt:lpstr>Présentation PowerPoint</vt:lpstr>
      <vt:lpstr>Présentation PowerPoint</vt:lpstr>
      <vt:lpstr>Présentation PowerPoint</vt:lpstr>
      <vt:lpstr>2. Une feuille de route ambitieuse pour relever le défi de l’inclusion en santé </vt:lpstr>
      <vt:lpstr>Feuille de route 2025 – 2028 : </vt:lpstr>
      <vt:lpstr>Présentation PowerPoint</vt:lpstr>
      <vt:lpstr>Présentation PowerPoint</vt:lpstr>
      <vt:lpstr>Présentation PowerPoint</vt:lpstr>
      <vt:lpstr>3. Des illustrations concrètes dans la Somme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Inscription dans un cadre d’actions plus large (1/2)  </vt:lpstr>
      <vt:lpstr>Inscription dans un cadre d’actions plus large (2/2)  </vt:lpstr>
      <vt:lpstr>Présentation PowerPoint</vt:lpstr>
      <vt:lpstr>Présentation PowerPoint</vt:lpstr>
      <vt:lpstr>Présentation PowerPoint</vt:lpstr>
      <vt:lpstr>Merci </vt:lpstr>
    </vt:vector>
  </TitlesOfParts>
  <Manager>Client</Manager>
  <Company>Ministère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NOWICKI, Corinne (ARS-HDF)</dc:creator>
  <cp:lastModifiedBy>TAILLANDIER, Hélène (ARS-HDF/DD80)</cp:lastModifiedBy>
  <cp:revision>66</cp:revision>
  <dcterms:created xsi:type="dcterms:W3CDTF">2024-03-12T10:40:43Z</dcterms:created>
  <dcterms:modified xsi:type="dcterms:W3CDTF">2026-04-24T13:58:45Z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094c1fb-3db8-4cce-b079-9b022302847f_Enabled">
    <vt:lpwstr>true</vt:lpwstr>
  </property>
  <property fmtid="{D5CDD505-2E9C-101B-9397-08002B2CF9AE}" pid="3" name="MSIP_Label_3094c1fb-3db8-4cce-b079-9b022302847f_SetDate">
    <vt:lpwstr>2025-09-11T04:54:01Z</vt:lpwstr>
  </property>
  <property fmtid="{D5CDD505-2E9C-101B-9397-08002B2CF9AE}" pid="4" name="MSIP_Label_3094c1fb-3db8-4cce-b079-9b022302847f_Method">
    <vt:lpwstr>Standard</vt:lpwstr>
  </property>
  <property fmtid="{D5CDD505-2E9C-101B-9397-08002B2CF9AE}" pid="5" name="MSIP_Label_3094c1fb-3db8-4cce-b079-9b022302847f_Name">
    <vt:lpwstr>[Prod v5] C1 - Standard</vt:lpwstr>
  </property>
  <property fmtid="{D5CDD505-2E9C-101B-9397-08002B2CF9AE}" pid="6" name="MSIP_Label_3094c1fb-3db8-4cce-b079-9b022302847f_SiteId">
    <vt:lpwstr>035e5292-5a25-4509-bb08-a555f7d31a8b</vt:lpwstr>
  </property>
  <property fmtid="{D5CDD505-2E9C-101B-9397-08002B2CF9AE}" pid="7" name="MSIP_Label_3094c1fb-3db8-4cce-b079-9b022302847f_ActionId">
    <vt:lpwstr>5b8c0dea-1c92-4a79-babf-6bbca2bf622d</vt:lpwstr>
  </property>
  <property fmtid="{D5CDD505-2E9C-101B-9397-08002B2CF9AE}" pid="8" name="MSIP_Label_3094c1fb-3db8-4cce-b079-9b022302847f_ContentBits">
    <vt:lpwstr>0</vt:lpwstr>
  </property>
  <property fmtid="{D5CDD505-2E9C-101B-9397-08002B2CF9AE}" pid="9" name="MSIP_Label_3094c1fb-3db8-4cce-b079-9b022302847f_Tag">
    <vt:lpwstr>10, 3, 0, 1</vt:lpwstr>
  </property>
</Properties>
</file>