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5.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823" r:id="rId2"/>
    <p:sldMasterId id="2147483833" r:id="rId3"/>
    <p:sldMasterId id="2147483877" r:id="rId4"/>
    <p:sldMasterId id="2147483935" r:id="rId5"/>
    <p:sldMasterId id="2147483945" r:id="rId6"/>
  </p:sldMasterIdLst>
  <p:notesMasterIdLst>
    <p:notesMasterId r:id="rId78"/>
  </p:notesMasterIdLst>
  <p:handoutMasterIdLst>
    <p:handoutMasterId r:id="rId79"/>
  </p:handoutMasterIdLst>
  <p:sldIdLst>
    <p:sldId id="326" r:id="rId7"/>
    <p:sldId id="2145707700" r:id="rId8"/>
    <p:sldId id="2145707701" r:id="rId9"/>
    <p:sldId id="2145707702" r:id="rId10"/>
    <p:sldId id="259" r:id="rId11"/>
    <p:sldId id="339" r:id="rId12"/>
    <p:sldId id="321" r:id="rId13"/>
    <p:sldId id="2145707668" r:id="rId14"/>
    <p:sldId id="322" r:id="rId15"/>
    <p:sldId id="272" r:id="rId16"/>
    <p:sldId id="2145707669" r:id="rId17"/>
    <p:sldId id="2145707670" r:id="rId18"/>
    <p:sldId id="2145707671" r:id="rId19"/>
    <p:sldId id="2145707664" r:id="rId20"/>
    <p:sldId id="2145707674" r:id="rId21"/>
    <p:sldId id="269" r:id="rId22"/>
    <p:sldId id="359" r:id="rId23"/>
    <p:sldId id="2145707665" r:id="rId24"/>
    <p:sldId id="335" r:id="rId25"/>
    <p:sldId id="271" r:id="rId26"/>
    <p:sldId id="2145707682" r:id="rId27"/>
    <p:sldId id="2145707675" r:id="rId28"/>
    <p:sldId id="2145707676" r:id="rId29"/>
    <p:sldId id="2145707694" r:id="rId30"/>
    <p:sldId id="2145707695" r:id="rId31"/>
    <p:sldId id="2145707698" r:id="rId32"/>
    <p:sldId id="2145707696" r:id="rId33"/>
    <p:sldId id="2145707699" r:id="rId34"/>
    <p:sldId id="2145707697" r:id="rId35"/>
    <p:sldId id="381" r:id="rId36"/>
    <p:sldId id="2145707677" r:id="rId37"/>
    <p:sldId id="2145707672" r:id="rId38"/>
    <p:sldId id="2145707683" r:id="rId39"/>
    <p:sldId id="2145707709" r:id="rId40"/>
    <p:sldId id="2145707710" r:id="rId41"/>
    <p:sldId id="2145707685" r:id="rId42"/>
    <p:sldId id="2145707678" r:id="rId43"/>
    <p:sldId id="2145707711" r:id="rId44"/>
    <p:sldId id="2145707712" r:id="rId45"/>
    <p:sldId id="2145707713" r:id="rId46"/>
    <p:sldId id="2145707715" r:id="rId47"/>
    <p:sldId id="2145707716" r:id="rId48"/>
    <p:sldId id="2145707717" r:id="rId49"/>
    <p:sldId id="2145707718" r:id="rId50"/>
    <p:sldId id="2145707719" r:id="rId51"/>
    <p:sldId id="2145707720" r:id="rId52"/>
    <p:sldId id="2145707721" r:id="rId53"/>
    <p:sldId id="2145707722" r:id="rId54"/>
    <p:sldId id="2145707723" r:id="rId55"/>
    <p:sldId id="2145707704" r:id="rId56"/>
    <p:sldId id="2145707705" r:id="rId57"/>
    <p:sldId id="457" r:id="rId58"/>
    <p:sldId id="458" r:id="rId59"/>
    <p:sldId id="459" r:id="rId60"/>
    <p:sldId id="2145707679" r:id="rId61"/>
    <p:sldId id="2145707680" r:id="rId62"/>
    <p:sldId id="256" r:id="rId63"/>
    <p:sldId id="431" r:id="rId64"/>
    <p:sldId id="430" r:id="rId65"/>
    <p:sldId id="439" r:id="rId66"/>
    <p:sldId id="442" r:id="rId67"/>
    <p:sldId id="445" r:id="rId68"/>
    <p:sldId id="447" r:id="rId69"/>
    <p:sldId id="456" r:id="rId70"/>
    <p:sldId id="455" r:id="rId71"/>
    <p:sldId id="276" r:id="rId72"/>
    <p:sldId id="2145707706" r:id="rId73"/>
    <p:sldId id="319" r:id="rId74"/>
    <p:sldId id="318" r:id="rId75"/>
    <p:sldId id="2145707707" r:id="rId76"/>
    <p:sldId id="2145707708" r:id="rId7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2786C7"/>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3" autoAdjust="0"/>
    <p:restoredTop sz="95706" autoAdjust="0"/>
  </p:normalViewPr>
  <p:slideViewPr>
    <p:cSldViewPr showGuides="1">
      <p:cViewPr varScale="1">
        <p:scale>
          <a:sx n="141" d="100"/>
          <a:sy n="141" d="100"/>
        </p:scale>
        <p:origin x="138" y="1170"/>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1958"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D37A4B-A15C-40F2-A559-56F081274E2D}" type="datetimeFigureOut">
              <a:rPr lang="fr-FR" smtClean="0"/>
              <a:t>03/12/2025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A018E6-D3E9-4D40-BD28-B995F41E18E0}" type="slidenum">
              <a:rPr lang="fr-FR" smtClean="0"/>
              <a:t>‹N°›</a:t>
            </a:fld>
            <a:endParaRPr lang="fr-FR"/>
          </a:p>
        </p:txBody>
      </p:sp>
    </p:spTree>
    <p:extLst>
      <p:ext uri="{BB962C8B-B14F-4D97-AF65-F5344CB8AC3E}">
        <p14:creationId xmlns:p14="http://schemas.microsoft.com/office/powerpoint/2010/main" val="587511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03/12/2025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177633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5565D739-6F12-4C19-B999-96E274094B2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9pPr>
          </a:lstStyle>
          <a:p>
            <a:pPr>
              <a:spcBef>
                <a:spcPct val="0"/>
              </a:spcBef>
            </a:pPr>
            <a:fld id="{ECABD932-FE80-4A01-877A-5355DC3E4015}" type="slidenum">
              <a:rPr lang="fr-FR" altLang="fr-FR" sz="1300"/>
              <a:pPr>
                <a:spcBef>
                  <a:spcPct val="0"/>
                </a:spcBef>
              </a:pPr>
              <a:t>57</a:t>
            </a:fld>
            <a:endParaRPr lang="fr-FR" altLang="fr-FR" sz="1300"/>
          </a:p>
        </p:txBody>
      </p:sp>
      <p:sp>
        <p:nvSpPr>
          <p:cNvPr id="5123" name="Rectangle 1">
            <a:extLst>
              <a:ext uri="{FF2B5EF4-FFF2-40B4-BE49-F238E27FC236}">
                <a16:creationId xmlns:a16="http://schemas.microsoft.com/office/drawing/2014/main" id="{DD8AAD2B-73A3-4414-BD72-86A07F3F6100}"/>
              </a:ext>
            </a:extLst>
          </p:cNvPr>
          <p:cNvSpPr>
            <a:spLocks noGrp="1" noRot="1" noChangeAspect="1" noChangeArrowheads="1" noTextEdit="1"/>
          </p:cNvSpPr>
          <p:nvPr>
            <p:ph type="sldImg"/>
          </p:nvPr>
        </p:nvSpPr>
        <p:spPr>
          <a:xfrm>
            <a:off x="88900" y="754063"/>
            <a:ext cx="6618288"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a:extLst>
              <a:ext uri="{FF2B5EF4-FFF2-40B4-BE49-F238E27FC236}">
                <a16:creationId xmlns:a16="http://schemas.microsoft.com/office/drawing/2014/main" id="{B9D18807-5045-4211-BC10-59D0EBA5BADA}"/>
              </a:ext>
            </a:extLst>
          </p:cNvPr>
          <p:cNvSpPr>
            <a:spLocks noGrp="1" noChangeArrowheads="1"/>
          </p:cNvSpPr>
          <p:nvPr>
            <p:ph type="body" idx="1"/>
          </p:nvPr>
        </p:nvSpPr>
        <p:spPr>
          <a:xfrm>
            <a:off x="679450" y="4716463"/>
            <a:ext cx="5440363" cy="446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FCA4A2C6-0B9B-44D3-AA53-B2FEF8AAAB12}"/>
              </a:ext>
            </a:extLst>
          </p:cNvPr>
          <p:cNvSpPr>
            <a:spLocks noGrp="1" noRot="1" noChangeAspect="1" noChangeArrowheads="1" noTextEdit="1"/>
          </p:cNvSpPr>
          <p:nvPr>
            <p:ph type="sldImg"/>
          </p:nvPr>
        </p:nvSpPr>
        <p:spPr/>
      </p:sp>
      <p:sp>
        <p:nvSpPr>
          <p:cNvPr id="3" name="Espace réservé des notes 2">
            <a:extLst>
              <a:ext uri="{FF2B5EF4-FFF2-40B4-BE49-F238E27FC236}">
                <a16:creationId xmlns:a16="http://schemas.microsoft.com/office/drawing/2014/main" id="{D7B1F5C6-05E6-4524-8817-3D66E33A4B8A}"/>
              </a:ext>
            </a:extLst>
          </p:cNvPr>
          <p:cNvSpPr>
            <a:spLocks noGrp="1"/>
          </p:cNvSpPr>
          <p:nvPr>
            <p:ph type="body" idx="1"/>
          </p:nvPr>
        </p:nvSpPr>
        <p:spPr>
          <a:xfrm>
            <a:off x="685800" y="4400550"/>
            <a:ext cx="5486400" cy="5286375"/>
          </a:xfrm>
        </p:spPr>
        <p:txBody>
          <a:bodyPr/>
          <a:lstStyle/>
          <a:p>
            <a:pPr>
              <a:defRPr/>
            </a:pPr>
            <a:r>
              <a:rPr lang="fr-FR" sz="1400" b="1" dirty="0">
                <a:solidFill>
                  <a:srgbClr val="3DA580"/>
                </a:solidFill>
              </a:rPr>
              <a:t>Convention initiale : 1/12/2012 _ Avenant 1 : 1/12/2015</a:t>
            </a:r>
          </a:p>
          <a:p>
            <a:pPr marL="171450" indent="-171450">
              <a:buFont typeface="Symbol" panose="05050102010706020507" pitchFamily="18" charset="2"/>
              <a:buChar char="Þ"/>
              <a:defRPr/>
            </a:pPr>
            <a:r>
              <a:rPr lang="fr-FR" dirty="0"/>
              <a:t>Projet actualisation / révision courant 2025</a:t>
            </a:r>
          </a:p>
          <a:p>
            <a:pPr>
              <a:defRPr/>
            </a:pPr>
            <a:endParaRPr lang="fr-FR" dirty="0"/>
          </a:p>
          <a:p>
            <a:pPr>
              <a:defRPr/>
            </a:pPr>
            <a:r>
              <a:rPr lang="fr-FR" b="1" dirty="0"/>
              <a:t>Objectifs </a:t>
            </a:r>
          </a:p>
          <a:p>
            <a:pPr>
              <a:defRPr/>
            </a:pPr>
            <a:r>
              <a:rPr lang="fr-FR" sz="1100" b="1" dirty="0">
                <a:solidFill>
                  <a:srgbClr val="3DA580"/>
                </a:solidFill>
              </a:rPr>
              <a:t>Favoriser l’accès et les conditions de prise en soin (urgences/hospitalisation</a:t>
            </a:r>
            <a:r>
              <a:rPr lang="fr-FR" b="1" dirty="0">
                <a:solidFill>
                  <a:srgbClr val="3DA580"/>
                </a:solidFill>
              </a:rPr>
              <a:t>) </a:t>
            </a:r>
            <a:r>
              <a:rPr lang="fr-FR" sz="1000" dirty="0"/>
              <a:t>(IAO, visite hospitalière, organisation hospitalisation programmée, </a:t>
            </a:r>
            <a:r>
              <a:rPr lang="fr-FR" sz="1000" dirty="0" err="1"/>
              <a:t>cs</a:t>
            </a:r>
            <a:r>
              <a:rPr lang="fr-FR" sz="1000" dirty="0"/>
              <a:t> accompagnée…) </a:t>
            </a:r>
          </a:p>
          <a:p>
            <a:pPr>
              <a:defRPr/>
            </a:pPr>
            <a:r>
              <a:rPr lang="fr-FR" sz="1100" b="1" dirty="0">
                <a:solidFill>
                  <a:srgbClr val="3DA580"/>
                </a:solidFill>
              </a:rPr>
              <a:t>Faciliter la continuité du parcours de soin </a:t>
            </a:r>
            <a:r>
              <a:rPr lang="fr-FR" sz="1000" dirty="0"/>
              <a:t>(DLI vers DLU, outil CAA(Kit com non verbale(2015) révision e en cours)…)</a:t>
            </a:r>
          </a:p>
          <a:p>
            <a:pPr>
              <a:defRPr/>
            </a:pPr>
            <a:r>
              <a:rPr lang="fr-FR" sz="1100" b="1" dirty="0">
                <a:solidFill>
                  <a:srgbClr val="3DA580"/>
                </a:solidFill>
              </a:rPr>
              <a:t>Promouvoir la prise en charge du patient porteur de </a:t>
            </a:r>
            <a:r>
              <a:rPr lang="fr-FR" sz="1000" dirty="0"/>
              <a:t>Handicap (« Vis ma vie » = stage croisé, Formation FALC, Forum…)</a:t>
            </a:r>
          </a:p>
          <a:p>
            <a:pPr>
              <a:defRPr/>
            </a:pPr>
            <a:r>
              <a:rPr lang="fr-FR" sz="1100" b="1" dirty="0">
                <a:solidFill>
                  <a:srgbClr val="3DA580"/>
                </a:solidFill>
              </a:rPr>
              <a:t>Amélioration continue </a:t>
            </a:r>
            <a:r>
              <a:rPr lang="fr-FR" sz="1000" dirty="0"/>
              <a:t>(</a:t>
            </a:r>
            <a:r>
              <a:rPr lang="fr-FR" sz="1000" dirty="0" err="1"/>
              <a:t>C.Référent</a:t>
            </a:r>
            <a:r>
              <a:rPr lang="fr-FR" sz="1000" dirty="0"/>
              <a:t> </a:t>
            </a:r>
            <a:r>
              <a:rPr lang="fr-FR" sz="1000" dirty="0" err="1"/>
              <a:t>hdcp</a:t>
            </a:r>
            <a:r>
              <a:rPr lang="fr-FR" sz="1000" dirty="0"/>
              <a:t>, </a:t>
            </a:r>
            <a:r>
              <a:rPr lang="fr-FR" sz="1000" dirty="0" err="1"/>
              <a:t>C.Coordination</a:t>
            </a:r>
            <a:r>
              <a:rPr lang="fr-FR" sz="1000" dirty="0"/>
              <a:t> </a:t>
            </a:r>
            <a:r>
              <a:rPr lang="fr-FR" sz="1000" dirty="0" err="1"/>
              <a:t>Hdcp</a:t>
            </a:r>
            <a:r>
              <a:rPr lang="fr-FR" sz="1000" dirty="0"/>
              <a:t>…) </a:t>
            </a:r>
            <a:endParaRPr lang="fr-FR" sz="1100" dirty="0"/>
          </a:p>
          <a:p>
            <a:pPr marL="171450" indent="-171450">
              <a:buFont typeface="Symbol" panose="05050102010706020507" pitchFamily="18" charset="2"/>
              <a:buChar char="Þ"/>
              <a:defRPr/>
            </a:pPr>
            <a:endParaRPr lang="fr-FR" dirty="0"/>
          </a:p>
          <a:p>
            <a:pPr>
              <a:defRPr/>
            </a:pPr>
            <a:r>
              <a:rPr lang="fr-FR" sz="1100" b="1" dirty="0"/>
              <a:t>Commission coordination handicap </a:t>
            </a:r>
          </a:p>
          <a:p>
            <a:pPr marL="171450" indent="-171450">
              <a:buFontTx/>
              <a:buChar char="-"/>
              <a:defRPr/>
            </a:pPr>
            <a:r>
              <a:rPr lang="fr-FR" sz="1100" dirty="0"/>
              <a:t>Comité de pilotage (cadres CH DRON-PBRXTG) </a:t>
            </a:r>
          </a:p>
          <a:p>
            <a:pPr marL="628650" lvl="1" indent="-171450">
              <a:buFontTx/>
              <a:buChar char="-"/>
              <a:defRPr/>
            </a:pPr>
            <a:r>
              <a:rPr lang="fr-FR" sz="1100" dirty="0"/>
              <a:t>Matinée transversalité / Forum …</a:t>
            </a:r>
          </a:p>
          <a:p>
            <a:pPr marL="171450" indent="-171450">
              <a:buFontTx/>
              <a:buChar char="-"/>
              <a:defRPr/>
            </a:pPr>
            <a:r>
              <a:rPr lang="fr-FR" sz="1100" dirty="0"/>
              <a:t>Rencontre 4x/an</a:t>
            </a:r>
          </a:p>
          <a:p>
            <a:pPr marL="171450" indent="-171450">
              <a:buFontTx/>
              <a:buChar char="-"/>
              <a:defRPr/>
            </a:pPr>
            <a:r>
              <a:rPr lang="fr-FR" sz="1100" dirty="0"/>
              <a:t>Veille à amélioration continue</a:t>
            </a:r>
          </a:p>
          <a:p>
            <a:pPr marL="171450" indent="-171450">
              <a:buFontTx/>
              <a:buChar char="-"/>
              <a:defRPr/>
            </a:pPr>
            <a:r>
              <a:rPr lang="fr-FR" sz="1100" dirty="0"/>
              <a:t>Diffusion auprès des services des soins et d’accompagnement</a:t>
            </a:r>
          </a:p>
          <a:p>
            <a:pPr marL="171450" indent="-171450">
              <a:buFontTx/>
              <a:buChar char="-"/>
              <a:defRPr/>
            </a:pPr>
            <a:endParaRPr lang="fr-FR" sz="1100" dirty="0"/>
          </a:p>
          <a:p>
            <a:pPr>
              <a:defRPr/>
            </a:pPr>
            <a:r>
              <a:rPr lang="fr-FR" sz="1100" b="1" dirty="0"/>
              <a:t>Espace de concertation </a:t>
            </a:r>
          </a:p>
          <a:p>
            <a:pPr marL="171450" indent="-171450">
              <a:buFontTx/>
              <a:buChar char="-"/>
              <a:defRPr/>
            </a:pPr>
            <a:r>
              <a:rPr lang="fr-FR" sz="1100" dirty="0"/>
              <a:t>Commission référent handicap</a:t>
            </a:r>
          </a:p>
          <a:p>
            <a:pPr marL="171450" indent="-171450">
              <a:buFontTx/>
              <a:buChar char="-"/>
              <a:defRPr/>
            </a:pPr>
            <a:r>
              <a:rPr lang="fr-FR" sz="1100" dirty="0"/>
              <a:t>« Vis ma vie »  </a:t>
            </a:r>
          </a:p>
          <a:p>
            <a:pPr marL="171450" indent="-171450">
              <a:buFontTx/>
              <a:buChar char="-"/>
              <a:defRPr/>
            </a:pPr>
            <a:r>
              <a:rPr lang="fr-FR" sz="1100" dirty="0"/>
              <a:t>Commission douleur (arrêt / reprise ?)</a:t>
            </a:r>
          </a:p>
          <a:p>
            <a:pPr marL="171450" indent="-171450">
              <a:buFontTx/>
              <a:buChar char="-"/>
              <a:defRPr/>
            </a:pPr>
            <a:r>
              <a:rPr lang="fr-FR" sz="1100" dirty="0"/>
              <a:t>Formation communes (FALC, FORUM…) </a:t>
            </a:r>
          </a:p>
          <a:p>
            <a:pPr>
              <a:defRPr/>
            </a:pPr>
            <a:endParaRPr lang="fr-FR" sz="1100" b="1" dirty="0"/>
          </a:p>
          <a:p>
            <a:pPr>
              <a:defRPr/>
            </a:pPr>
            <a:r>
              <a:rPr lang="fr-FR" sz="1100" b="1" dirty="0"/>
              <a:t>Procédures collectives</a:t>
            </a:r>
          </a:p>
          <a:p>
            <a:pPr marL="171450" indent="-171450">
              <a:buFontTx/>
              <a:buChar char="-"/>
              <a:defRPr/>
            </a:pPr>
            <a:r>
              <a:rPr lang="fr-FR" sz="1100" dirty="0"/>
              <a:t>Admission / Sortie</a:t>
            </a:r>
          </a:p>
          <a:p>
            <a:pPr marL="171450" indent="-171450">
              <a:buFontTx/>
              <a:buChar char="-"/>
              <a:defRPr/>
            </a:pPr>
            <a:r>
              <a:rPr lang="fr-FR" sz="1100" dirty="0"/>
              <a:t>Continuité de soins (pair </a:t>
            </a:r>
            <a:r>
              <a:rPr lang="fr-FR" sz="1100" dirty="0" err="1"/>
              <a:t>aidance</a:t>
            </a:r>
            <a:r>
              <a:rPr lang="fr-FR" sz="1100" dirty="0"/>
              <a:t> professionnel – </a:t>
            </a:r>
            <a:r>
              <a:rPr lang="fr-FR" sz="1100" i="1" dirty="0"/>
              <a:t>Habitude de vie, soutien à la prise en soin) </a:t>
            </a:r>
          </a:p>
          <a:p>
            <a:pPr marL="171450" indent="-171450">
              <a:buFontTx/>
              <a:buChar char="-"/>
              <a:defRPr/>
            </a:pPr>
            <a:endParaRPr lang="fr-FR" sz="1100" i="1" dirty="0"/>
          </a:p>
          <a:p>
            <a:pPr>
              <a:defRPr/>
            </a:pPr>
            <a:endParaRPr lang="fr-FR" dirty="0"/>
          </a:p>
        </p:txBody>
      </p:sp>
      <p:sp>
        <p:nvSpPr>
          <p:cNvPr id="7172" name="Espace réservé du numéro de diapositive 3">
            <a:extLst>
              <a:ext uri="{FF2B5EF4-FFF2-40B4-BE49-F238E27FC236}">
                <a16:creationId xmlns:a16="http://schemas.microsoft.com/office/drawing/2014/main" id="{E86C5853-5AD2-4FB6-8BCC-66871BD25DDD}"/>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9pPr>
          </a:lstStyle>
          <a:p>
            <a:pPr>
              <a:spcBef>
                <a:spcPct val="0"/>
              </a:spcBef>
            </a:pPr>
            <a:fld id="{653377EC-81C7-4DBC-AA92-E3B19BAB3C05}" type="slidenum">
              <a:rPr lang="fr-FR" altLang="fr-FR" sz="1300"/>
              <a:pPr>
                <a:spcBef>
                  <a:spcPct val="0"/>
                </a:spcBef>
              </a:pPr>
              <a:t>58</a:t>
            </a:fld>
            <a:endParaRPr lang="fr-FR" altLang="fr-FR"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9291B448-E0D7-474C-AD85-F0CC3D2EA110}"/>
              </a:ext>
            </a:extLst>
          </p:cNvPr>
          <p:cNvSpPr>
            <a:spLocks noGrp="1" noRot="1" noChangeAspect="1" noChangeArrowheads="1" noTextEdit="1"/>
          </p:cNvSpPr>
          <p:nvPr>
            <p:ph type="sldImg"/>
          </p:nvPr>
        </p:nvSpPr>
        <p:spPr/>
      </p:sp>
      <p:sp>
        <p:nvSpPr>
          <p:cNvPr id="3" name="Espace réservé des notes 2">
            <a:extLst>
              <a:ext uri="{FF2B5EF4-FFF2-40B4-BE49-F238E27FC236}">
                <a16:creationId xmlns:a16="http://schemas.microsoft.com/office/drawing/2014/main" id="{007CF110-41EC-414F-8C29-F92C9BE673BA}"/>
              </a:ext>
            </a:extLst>
          </p:cNvPr>
          <p:cNvSpPr>
            <a:spLocks noGrp="1"/>
          </p:cNvSpPr>
          <p:nvPr>
            <p:ph type="body" idx="1"/>
          </p:nvPr>
        </p:nvSpPr>
        <p:spPr>
          <a:xfrm>
            <a:off x="685800" y="4400550"/>
            <a:ext cx="5486400" cy="5286375"/>
          </a:xfrm>
        </p:spPr>
        <p:txBody>
          <a:bodyPr/>
          <a:lstStyle/>
          <a:p>
            <a:pPr>
              <a:defRPr/>
            </a:pPr>
            <a:r>
              <a:rPr lang="fr-FR" sz="1400" b="1" dirty="0">
                <a:solidFill>
                  <a:srgbClr val="3DA580"/>
                </a:solidFill>
              </a:rPr>
              <a:t>Convention initiale : 1/12/2012 _ Avenant 1 : 1/12/2015</a:t>
            </a:r>
          </a:p>
          <a:p>
            <a:pPr marL="171450" indent="-171450">
              <a:buFont typeface="Symbol" panose="05050102010706020507" pitchFamily="18" charset="2"/>
              <a:buChar char="Þ"/>
              <a:defRPr/>
            </a:pPr>
            <a:r>
              <a:rPr lang="fr-FR" dirty="0"/>
              <a:t>Projet actualisation / révision courant 2025</a:t>
            </a:r>
          </a:p>
          <a:p>
            <a:pPr>
              <a:defRPr/>
            </a:pPr>
            <a:endParaRPr lang="fr-FR" dirty="0"/>
          </a:p>
          <a:p>
            <a:pPr>
              <a:defRPr/>
            </a:pPr>
            <a:r>
              <a:rPr lang="fr-FR" b="1" dirty="0"/>
              <a:t>Objectifs </a:t>
            </a:r>
          </a:p>
          <a:p>
            <a:pPr>
              <a:defRPr/>
            </a:pPr>
            <a:r>
              <a:rPr lang="fr-FR" sz="1100" b="1" dirty="0">
                <a:solidFill>
                  <a:srgbClr val="3DA580"/>
                </a:solidFill>
              </a:rPr>
              <a:t>Favoriser l’accès et les conditions de prise en soin (urgences/hospitalisation</a:t>
            </a:r>
            <a:r>
              <a:rPr lang="fr-FR" b="1" dirty="0">
                <a:solidFill>
                  <a:srgbClr val="3DA580"/>
                </a:solidFill>
              </a:rPr>
              <a:t>) </a:t>
            </a:r>
            <a:r>
              <a:rPr lang="fr-FR" sz="1000" dirty="0"/>
              <a:t>(IAO, visite hospitalière, organisation hospitalisation programmée, </a:t>
            </a:r>
            <a:r>
              <a:rPr lang="fr-FR" sz="1000" dirty="0" err="1"/>
              <a:t>cs</a:t>
            </a:r>
            <a:r>
              <a:rPr lang="fr-FR" sz="1000" dirty="0"/>
              <a:t> accompagnée…) </a:t>
            </a:r>
          </a:p>
          <a:p>
            <a:pPr>
              <a:defRPr/>
            </a:pPr>
            <a:r>
              <a:rPr lang="fr-FR" sz="1100" b="1" dirty="0">
                <a:solidFill>
                  <a:srgbClr val="3DA580"/>
                </a:solidFill>
              </a:rPr>
              <a:t>Faciliter la continuité du parcours de soin </a:t>
            </a:r>
            <a:r>
              <a:rPr lang="fr-FR" sz="1000" dirty="0"/>
              <a:t>(DLI vers DLU, outil CAA(Kit com non verbale(2015) révision e en cours)…)</a:t>
            </a:r>
          </a:p>
          <a:p>
            <a:pPr>
              <a:defRPr/>
            </a:pPr>
            <a:r>
              <a:rPr lang="fr-FR" sz="1100" b="1" dirty="0">
                <a:solidFill>
                  <a:srgbClr val="3DA580"/>
                </a:solidFill>
              </a:rPr>
              <a:t>Promouvoir la prise en charge du patient porteur de </a:t>
            </a:r>
            <a:r>
              <a:rPr lang="fr-FR" sz="1000" dirty="0"/>
              <a:t>Handicap (« Vis ma vie » = stage croisé, Formation FALC, Forum…)</a:t>
            </a:r>
          </a:p>
          <a:p>
            <a:pPr>
              <a:defRPr/>
            </a:pPr>
            <a:r>
              <a:rPr lang="fr-FR" sz="1100" b="1" dirty="0">
                <a:solidFill>
                  <a:srgbClr val="3DA580"/>
                </a:solidFill>
              </a:rPr>
              <a:t>Amélioration continue </a:t>
            </a:r>
            <a:r>
              <a:rPr lang="fr-FR" sz="1000" dirty="0"/>
              <a:t>(</a:t>
            </a:r>
            <a:r>
              <a:rPr lang="fr-FR" sz="1000" dirty="0" err="1"/>
              <a:t>C.Référent</a:t>
            </a:r>
            <a:r>
              <a:rPr lang="fr-FR" sz="1000" dirty="0"/>
              <a:t> </a:t>
            </a:r>
            <a:r>
              <a:rPr lang="fr-FR" sz="1000" dirty="0" err="1"/>
              <a:t>hdcp</a:t>
            </a:r>
            <a:r>
              <a:rPr lang="fr-FR" sz="1000" dirty="0"/>
              <a:t>, </a:t>
            </a:r>
            <a:r>
              <a:rPr lang="fr-FR" sz="1000" dirty="0" err="1"/>
              <a:t>C.Coordination</a:t>
            </a:r>
            <a:r>
              <a:rPr lang="fr-FR" sz="1000" dirty="0"/>
              <a:t> </a:t>
            </a:r>
            <a:r>
              <a:rPr lang="fr-FR" sz="1000" dirty="0" err="1"/>
              <a:t>Hdcp</a:t>
            </a:r>
            <a:r>
              <a:rPr lang="fr-FR" sz="1000" dirty="0"/>
              <a:t>…) </a:t>
            </a:r>
            <a:endParaRPr lang="fr-FR" sz="1100" dirty="0"/>
          </a:p>
          <a:p>
            <a:pPr marL="171450" indent="-171450">
              <a:buFont typeface="Symbol" panose="05050102010706020507" pitchFamily="18" charset="2"/>
              <a:buChar char="Þ"/>
              <a:defRPr/>
            </a:pPr>
            <a:endParaRPr lang="fr-FR" dirty="0"/>
          </a:p>
          <a:p>
            <a:pPr>
              <a:defRPr/>
            </a:pPr>
            <a:r>
              <a:rPr lang="fr-FR" sz="1100" b="1" dirty="0"/>
              <a:t>Commission coordination handicap </a:t>
            </a:r>
          </a:p>
          <a:p>
            <a:pPr marL="171450" indent="-171450">
              <a:buFontTx/>
              <a:buChar char="-"/>
              <a:defRPr/>
            </a:pPr>
            <a:r>
              <a:rPr lang="fr-FR" sz="1100" dirty="0"/>
              <a:t>Comité de pilotage (cadres CH DRON-PBRXTG) </a:t>
            </a:r>
          </a:p>
          <a:p>
            <a:pPr marL="628650" lvl="1" indent="-171450">
              <a:buFontTx/>
              <a:buChar char="-"/>
              <a:defRPr/>
            </a:pPr>
            <a:r>
              <a:rPr lang="fr-FR" sz="1100" dirty="0"/>
              <a:t>Matinée transversalité / Forum …</a:t>
            </a:r>
          </a:p>
          <a:p>
            <a:pPr marL="171450" indent="-171450">
              <a:buFontTx/>
              <a:buChar char="-"/>
              <a:defRPr/>
            </a:pPr>
            <a:r>
              <a:rPr lang="fr-FR" sz="1100" dirty="0"/>
              <a:t>Rencontre 4x/an</a:t>
            </a:r>
          </a:p>
          <a:p>
            <a:pPr marL="171450" indent="-171450">
              <a:buFontTx/>
              <a:buChar char="-"/>
              <a:defRPr/>
            </a:pPr>
            <a:r>
              <a:rPr lang="fr-FR" sz="1100" dirty="0"/>
              <a:t>Veille à amélioration continue</a:t>
            </a:r>
          </a:p>
          <a:p>
            <a:pPr marL="171450" indent="-171450">
              <a:buFontTx/>
              <a:buChar char="-"/>
              <a:defRPr/>
            </a:pPr>
            <a:r>
              <a:rPr lang="fr-FR" sz="1100" dirty="0"/>
              <a:t>Diffusion auprès des services des soins et d’accompagnement</a:t>
            </a:r>
          </a:p>
          <a:p>
            <a:pPr marL="171450" indent="-171450">
              <a:buFontTx/>
              <a:buChar char="-"/>
              <a:defRPr/>
            </a:pPr>
            <a:endParaRPr lang="fr-FR" sz="1100" dirty="0"/>
          </a:p>
          <a:p>
            <a:pPr>
              <a:defRPr/>
            </a:pPr>
            <a:r>
              <a:rPr lang="fr-FR" sz="1100" b="1" dirty="0"/>
              <a:t>Espace de concertation </a:t>
            </a:r>
          </a:p>
          <a:p>
            <a:pPr marL="171450" indent="-171450">
              <a:buFontTx/>
              <a:buChar char="-"/>
              <a:defRPr/>
            </a:pPr>
            <a:r>
              <a:rPr lang="fr-FR" sz="1100" dirty="0"/>
              <a:t>Commission référent handicap</a:t>
            </a:r>
          </a:p>
          <a:p>
            <a:pPr marL="171450" indent="-171450">
              <a:buFontTx/>
              <a:buChar char="-"/>
              <a:defRPr/>
            </a:pPr>
            <a:r>
              <a:rPr lang="fr-FR" sz="1100" dirty="0"/>
              <a:t>« Vis ma vie »  </a:t>
            </a:r>
          </a:p>
          <a:p>
            <a:pPr marL="171450" indent="-171450">
              <a:buFontTx/>
              <a:buChar char="-"/>
              <a:defRPr/>
            </a:pPr>
            <a:r>
              <a:rPr lang="fr-FR" sz="1100" dirty="0"/>
              <a:t>Commission douleur (arrêt / reprise ?)</a:t>
            </a:r>
          </a:p>
          <a:p>
            <a:pPr marL="171450" indent="-171450">
              <a:buFontTx/>
              <a:buChar char="-"/>
              <a:defRPr/>
            </a:pPr>
            <a:r>
              <a:rPr lang="fr-FR" sz="1100" dirty="0"/>
              <a:t>Formation communes (FALC, FORUM…) </a:t>
            </a:r>
          </a:p>
          <a:p>
            <a:pPr>
              <a:defRPr/>
            </a:pPr>
            <a:endParaRPr lang="fr-FR" sz="1100" b="1" dirty="0"/>
          </a:p>
          <a:p>
            <a:pPr>
              <a:defRPr/>
            </a:pPr>
            <a:r>
              <a:rPr lang="fr-FR" sz="1100" b="1" dirty="0"/>
              <a:t>Procédures collectives</a:t>
            </a:r>
          </a:p>
          <a:p>
            <a:pPr marL="171450" indent="-171450">
              <a:buFontTx/>
              <a:buChar char="-"/>
              <a:defRPr/>
            </a:pPr>
            <a:r>
              <a:rPr lang="fr-FR" sz="1100" dirty="0"/>
              <a:t>Admission / Sortie</a:t>
            </a:r>
          </a:p>
          <a:p>
            <a:pPr marL="171450" indent="-171450">
              <a:buFontTx/>
              <a:buChar char="-"/>
              <a:defRPr/>
            </a:pPr>
            <a:r>
              <a:rPr lang="fr-FR" sz="1100" dirty="0"/>
              <a:t>Continuité de soins (pair </a:t>
            </a:r>
            <a:r>
              <a:rPr lang="fr-FR" sz="1100" dirty="0" err="1"/>
              <a:t>aidance</a:t>
            </a:r>
            <a:r>
              <a:rPr lang="fr-FR" sz="1100" dirty="0"/>
              <a:t> professionnel – </a:t>
            </a:r>
            <a:r>
              <a:rPr lang="fr-FR" sz="1100" i="1" dirty="0"/>
              <a:t>Habitude de vie, soutien à la prise en soin) </a:t>
            </a:r>
          </a:p>
          <a:p>
            <a:pPr marL="171450" indent="-171450">
              <a:buFontTx/>
              <a:buChar char="-"/>
              <a:defRPr/>
            </a:pPr>
            <a:endParaRPr lang="fr-FR" sz="1100" i="1" dirty="0"/>
          </a:p>
          <a:p>
            <a:pPr>
              <a:defRPr/>
            </a:pPr>
            <a:endParaRPr lang="fr-FR" dirty="0"/>
          </a:p>
        </p:txBody>
      </p:sp>
      <p:sp>
        <p:nvSpPr>
          <p:cNvPr id="9220" name="Espace réservé du numéro de diapositive 3">
            <a:extLst>
              <a:ext uri="{FF2B5EF4-FFF2-40B4-BE49-F238E27FC236}">
                <a16:creationId xmlns:a16="http://schemas.microsoft.com/office/drawing/2014/main" id="{F1F69636-EE04-43E9-9C75-B369AD347EEF}"/>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9pPr>
          </a:lstStyle>
          <a:p>
            <a:pPr>
              <a:spcBef>
                <a:spcPct val="0"/>
              </a:spcBef>
            </a:pPr>
            <a:fld id="{DA593F29-A4C2-4CE6-B4B6-EDD3B5F41EC8}" type="slidenum">
              <a:rPr lang="fr-FR" altLang="fr-FR" sz="1300"/>
              <a:pPr>
                <a:spcBef>
                  <a:spcPct val="0"/>
                </a:spcBef>
              </a:pPr>
              <a:t>59</a:t>
            </a:fld>
            <a:endParaRPr lang="fr-FR" altLang="fr-F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4BECCD0D-2529-4EC2-8392-DFA30430470E}"/>
              </a:ext>
            </a:extLst>
          </p:cNvPr>
          <p:cNvSpPr>
            <a:spLocks noGrp="1" noRot="1" noChangeAspect="1" noChangeArrowheads="1" noTextEdit="1"/>
          </p:cNvSpPr>
          <p:nvPr>
            <p:ph type="sldImg"/>
          </p:nvPr>
        </p:nvSpPr>
        <p:spPr/>
      </p:sp>
      <p:sp>
        <p:nvSpPr>
          <p:cNvPr id="3" name="Espace réservé des notes 2">
            <a:extLst>
              <a:ext uri="{FF2B5EF4-FFF2-40B4-BE49-F238E27FC236}">
                <a16:creationId xmlns:a16="http://schemas.microsoft.com/office/drawing/2014/main" id="{FD32700B-1D14-49DE-ADAE-AA2AE71E1B53}"/>
              </a:ext>
            </a:extLst>
          </p:cNvPr>
          <p:cNvSpPr>
            <a:spLocks noGrp="1"/>
          </p:cNvSpPr>
          <p:nvPr>
            <p:ph type="body" idx="1"/>
          </p:nvPr>
        </p:nvSpPr>
        <p:spPr>
          <a:xfrm>
            <a:off x="685800" y="4400550"/>
            <a:ext cx="5486400" cy="5286375"/>
          </a:xfrm>
        </p:spPr>
        <p:txBody>
          <a:bodyPr/>
          <a:lstStyle/>
          <a:p>
            <a:pPr>
              <a:defRPr/>
            </a:pPr>
            <a:r>
              <a:rPr lang="fr-FR" sz="1400" b="1" dirty="0">
                <a:solidFill>
                  <a:srgbClr val="3DA580"/>
                </a:solidFill>
              </a:rPr>
              <a:t>Convention initiale : 1/12/2012 _ Avenant 1 : 1/12/2015</a:t>
            </a:r>
          </a:p>
          <a:p>
            <a:pPr marL="171450" indent="-171450">
              <a:buFont typeface="Symbol" panose="05050102010706020507" pitchFamily="18" charset="2"/>
              <a:buChar char="Þ"/>
              <a:defRPr/>
            </a:pPr>
            <a:r>
              <a:rPr lang="fr-FR" dirty="0"/>
              <a:t>Projet actualisation / révision courant 2025</a:t>
            </a:r>
          </a:p>
          <a:p>
            <a:pPr>
              <a:defRPr/>
            </a:pPr>
            <a:endParaRPr lang="fr-FR" dirty="0"/>
          </a:p>
          <a:p>
            <a:pPr>
              <a:defRPr/>
            </a:pPr>
            <a:r>
              <a:rPr lang="fr-FR" b="1" dirty="0"/>
              <a:t>Objectifs </a:t>
            </a:r>
          </a:p>
          <a:p>
            <a:pPr>
              <a:defRPr/>
            </a:pPr>
            <a:r>
              <a:rPr lang="fr-FR" sz="1100" b="1" dirty="0">
                <a:solidFill>
                  <a:srgbClr val="3DA580"/>
                </a:solidFill>
              </a:rPr>
              <a:t>Favoriser l’accès et les conditions de prise en soin (urgences/hospitalisation</a:t>
            </a:r>
            <a:r>
              <a:rPr lang="fr-FR" b="1" dirty="0">
                <a:solidFill>
                  <a:srgbClr val="3DA580"/>
                </a:solidFill>
              </a:rPr>
              <a:t>) </a:t>
            </a:r>
            <a:r>
              <a:rPr lang="fr-FR" sz="1000" dirty="0"/>
              <a:t>(IAO, visite hospitalière, organisation hospitalisation programmée, </a:t>
            </a:r>
            <a:r>
              <a:rPr lang="fr-FR" sz="1000" dirty="0" err="1"/>
              <a:t>cs</a:t>
            </a:r>
            <a:r>
              <a:rPr lang="fr-FR" sz="1000" dirty="0"/>
              <a:t> accompagnée…) </a:t>
            </a:r>
          </a:p>
          <a:p>
            <a:pPr>
              <a:defRPr/>
            </a:pPr>
            <a:r>
              <a:rPr lang="fr-FR" sz="1100" b="1" dirty="0">
                <a:solidFill>
                  <a:srgbClr val="3DA580"/>
                </a:solidFill>
              </a:rPr>
              <a:t>Faciliter la continuité du parcours de soin </a:t>
            </a:r>
            <a:r>
              <a:rPr lang="fr-FR" sz="1000" dirty="0"/>
              <a:t>(DLI vers DLU, outil CAA(Kit com non verbale(2015) révision e en cours)…)</a:t>
            </a:r>
          </a:p>
          <a:p>
            <a:pPr>
              <a:defRPr/>
            </a:pPr>
            <a:r>
              <a:rPr lang="fr-FR" sz="1100" b="1" dirty="0">
                <a:solidFill>
                  <a:srgbClr val="3DA580"/>
                </a:solidFill>
              </a:rPr>
              <a:t>Promouvoir la prise en charge du patient porteur de </a:t>
            </a:r>
            <a:r>
              <a:rPr lang="fr-FR" sz="1000" dirty="0"/>
              <a:t>Handicap (« Vis ma vie » = stage croisé, Formation FALC, Forum…)</a:t>
            </a:r>
          </a:p>
          <a:p>
            <a:pPr>
              <a:defRPr/>
            </a:pPr>
            <a:r>
              <a:rPr lang="fr-FR" sz="1100" b="1" dirty="0">
                <a:solidFill>
                  <a:srgbClr val="3DA580"/>
                </a:solidFill>
              </a:rPr>
              <a:t>Amélioration continue </a:t>
            </a:r>
            <a:r>
              <a:rPr lang="fr-FR" sz="1000" dirty="0"/>
              <a:t>(</a:t>
            </a:r>
            <a:r>
              <a:rPr lang="fr-FR" sz="1000" dirty="0" err="1"/>
              <a:t>C.Référent</a:t>
            </a:r>
            <a:r>
              <a:rPr lang="fr-FR" sz="1000" dirty="0"/>
              <a:t> </a:t>
            </a:r>
            <a:r>
              <a:rPr lang="fr-FR" sz="1000" dirty="0" err="1"/>
              <a:t>hdcp</a:t>
            </a:r>
            <a:r>
              <a:rPr lang="fr-FR" sz="1000" dirty="0"/>
              <a:t>, </a:t>
            </a:r>
            <a:r>
              <a:rPr lang="fr-FR" sz="1000" dirty="0" err="1"/>
              <a:t>C.Coordination</a:t>
            </a:r>
            <a:r>
              <a:rPr lang="fr-FR" sz="1000" dirty="0"/>
              <a:t> </a:t>
            </a:r>
            <a:r>
              <a:rPr lang="fr-FR" sz="1000" dirty="0" err="1"/>
              <a:t>Hdcp</a:t>
            </a:r>
            <a:r>
              <a:rPr lang="fr-FR" sz="1000" dirty="0"/>
              <a:t>…) </a:t>
            </a:r>
            <a:endParaRPr lang="fr-FR" sz="1100" dirty="0"/>
          </a:p>
          <a:p>
            <a:pPr marL="171450" indent="-171450">
              <a:buFont typeface="Symbol" panose="05050102010706020507" pitchFamily="18" charset="2"/>
              <a:buChar char="Þ"/>
              <a:defRPr/>
            </a:pPr>
            <a:endParaRPr lang="fr-FR" dirty="0"/>
          </a:p>
          <a:p>
            <a:pPr>
              <a:defRPr/>
            </a:pPr>
            <a:r>
              <a:rPr lang="fr-FR" sz="1100" b="1" dirty="0"/>
              <a:t>Commission coordination handicap </a:t>
            </a:r>
          </a:p>
          <a:p>
            <a:pPr marL="171450" indent="-171450">
              <a:buFontTx/>
              <a:buChar char="-"/>
              <a:defRPr/>
            </a:pPr>
            <a:r>
              <a:rPr lang="fr-FR" sz="1100" dirty="0"/>
              <a:t>Comité de pilotage (cadres CH DRON-PBRXTG) </a:t>
            </a:r>
          </a:p>
          <a:p>
            <a:pPr marL="628650" lvl="1" indent="-171450">
              <a:buFontTx/>
              <a:buChar char="-"/>
              <a:defRPr/>
            </a:pPr>
            <a:r>
              <a:rPr lang="fr-FR" sz="1100" dirty="0"/>
              <a:t>Matinée transversalité / Forum …</a:t>
            </a:r>
          </a:p>
          <a:p>
            <a:pPr marL="171450" indent="-171450">
              <a:buFontTx/>
              <a:buChar char="-"/>
              <a:defRPr/>
            </a:pPr>
            <a:r>
              <a:rPr lang="fr-FR" sz="1100" dirty="0"/>
              <a:t>Rencontre 4x/an</a:t>
            </a:r>
          </a:p>
          <a:p>
            <a:pPr marL="171450" indent="-171450">
              <a:buFontTx/>
              <a:buChar char="-"/>
              <a:defRPr/>
            </a:pPr>
            <a:r>
              <a:rPr lang="fr-FR" sz="1100" dirty="0"/>
              <a:t>Veille à amélioration continue</a:t>
            </a:r>
          </a:p>
          <a:p>
            <a:pPr marL="171450" indent="-171450">
              <a:buFontTx/>
              <a:buChar char="-"/>
              <a:defRPr/>
            </a:pPr>
            <a:r>
              <a:rPr lang="fr-FR" sz="1100" dirty="0"/>
              <a:t>Diffusion auprès des services des soins et d’accompagnement</a:t>
            </a:r>
          </a:p>
          <a:p>
            <a:pPr marL="171450" indent="-171450">
              <a:buFontTx/>
              <a:buChar char="-"/>
              <a:defRPr/>
            </a:pPr>
            <a:endParaRPr lang="fr-FR" sz="1100" dirty="0"/>
          </a:p>
          <a:p>
            <a:pPr>
              <a:defRPr/>
            </a:pPr>
            <a:r>
              <a:rPr lang="fr-FR" sz="1100" b="1" dirty="0"/>
              <a:t>Espace de concertation </a:t>
            </a:r>
          </a:p>
          <a:p>
            <a:pPr marL="171450" indent="-171450">
              <a:buFontTx/>
              <a:buChar char="-"/>
              <a:defRPr/>
            </a:pPr>
            <a:r>
              <a:rPr lang="fr-FR" sz="1100" dirty="0"/>
              <a:t>Commission référent handicap</a:t>
            </a:r>
          </a:p>
          <a:p>
            <a:pPr marL="171450" indent="-171450">
              <a:buFontTx/>
              <a:buChar char="-"/>
              <a:defRPr/>
            </a:pPr>
            <a:r>
              <a:rPr lang="fr-FR" sz="1100" dirty="0"/>
              <a:t>« Vis ma vie »  </a:t>
            </a:r>
          </a:p>
          <a:p>
            <a:pPr marL="171450" indent="-171450">
              <a:buFontTx/>
              <a:buChar char="-"/>
              <a:defRPr/>
            </a:pPr>
            <a:r>
              <a:rPr lang="fr-FR" sz="1100" dirty="0"/>
              <a:t>Commission douleur (arrêt / reprise ?)</a:t>
            </a:r>
          </a:p>
          <a:p>
            <a:pPr marL="171450" indent="-171450">
              <a:buFontTx/>
              <a:buChar char="-"/>
              <a:defRPr/>
            </a:pPr>
            <a:r>
              <a:rPr lang="fr-FR" sz="1100" dirty="0"/>
              <a:t>Formation communes (FALC, FORUM…) </a:t>
            </a:r>
          </a:p>
          <a:p>
            <a:pPr>
              <a:defRPr/>
            </a:pPr>
            <a:endParaRPr lang="fr-FR" sz="1100" b="1" dirty="0"/>
          </a:p>
          <a:p>
            <a:pPr>
              <a:defRPr/>
            </a:pPr>
            <a:r>
              <a:rPr lang="fr-FR" sz="1100" b="1" dirty="0"/>
              <a:t>Procédures collectives</a:t>
            </a:r>
          </a:p>
          <a:p>
            <a:pPr marL="171450" indent="-171450">
              <a:buFontTx/>
              <a:buChar char="-"/>
              <a:defRPr/>
            </a:pPr>
            <a:r>
              <a:rPr lang="fr-FR" sz="1100" dirty="0"/>
              <a:t>Admission / Sortie</a:t>
            </a:r>
          </a:p>
          <a:p>
            <a:pPr marL="171450" indent="-171450">
              <a:buFontTx/>
              <a:buChar char="-"/>
              <a:defRPr/>
            </a:pPr>
            <a:r>
              <a:rPr lang="fr-FR" sz="1100" dirty="0"/>
              <a:t>Continuité de soins (pair </a:t>
            </a:r>
            <a:r>
              <a:rPr lang="fr-FR" sz="1100" dirty="0" err="1"/>
              <a:t>aidance</a:t>
            </a:r>
            <a:r>
              <a:rPr lang="fr-FR" sz="1100" dirty="0"/>
              <a:t> professionnel – </a:t>
            </a:r>
            <a:r>
              <a:rPr lang="fr-FR" sz="1100" i="1" dirty="0"/>
              <a:t>Habitude de vie, soutien à la prise en soin) </a:t>
            </a:r>
          </a:p>
          <a:p>
            <a:pPr marL="171450" indent="-171450">
              <a:buFontTx/>
              <a:buChar char="-"/>
              <a:defRPr/>
            </a:pPr>
            <a:endParaRPr lang="fr-FR" sz="1100" i="1" dirty="0"/>
          </a:p>
          <a:p>
            <a:pPr>
              <a:defRPr/>
            </a:pPr>
            <a:endParaRPr lang="fr-FR" dirty="0"/>
          </a:p>
        </p:txBody>
      </p:sp>
      <p:sp>
        <p:nvSpPr>
          <p:cNvPr id="11268" name="Espace réservé du numéro de diapositive 3">
            <a:extLst>
              <a:ext uri="{FF2B5EF4-FFF2-40B4-BE49-F238E27FC236}">
                <a16:creationId xmlns:a16="http://schemas.microsoft.com/office/drawing/2014/main" id="{B3E41317-2410-4548-8332-22A79EC788EB}"/>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9pPr>
          </a:lstStyle>
          <a:p>
            <a:pPr>
              <a:spcBef>
                <a:spcPct val="0"/>
              </a:spcBef>
            </a:pPr>
            <a:fld id="{57CC0F46-5C2E-4A20-941A-DD8417B48804}" type="slidenum">
              <a:rPr lang="fr-FR" altLang="fr-FR" sz="1300"/>
              <a:pPr>
                <a:spcBef>
                  <a:spcPct val="0"/>
                </a:spcBef>
              </a:pPr>
              <a:t>60</a:t>
            </a:fld>
            <a:endParaRPr lang="fr-FR" altLang="fr-FR"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65F923F-BC24-45C4-B66F-A351AFAAB9FB}"/>
              </a:ext>
            </a:extLst>
          </p:cNvPr>
          <p:cNvSpPr>
            <a:spLocks noGrp="1" noRot="1" noChangeAspect="1" noResize="1"/>
          </p:cNvSpPr>
          <p:nvPr>
            <p:ph type="sldImg"/>
          </p:nvPr>
        </p:nvSpPr>
        <p:spPr>
          <a:xfrm>
            <a:off x="0" y="812800"/>
            <a:ext cx="0" cy="0"/>
          </a:xfrm>
          <a:solidFill>
            <a:schemeClr val="accent1"/>
          </a:solidFill>
          <a:ln w="25400">
            <a:solidFill>
              <a:schemeClr val="accent1">
                <a:shade val="50000"/>
              </a:schemeClr>
            </a:solidFill>
          </a:ln>
        </p:spPr>
      </p:sp>
      <p:sp>
        <p:nvSpPr>
          <p:cNvPr id="13315" name="Espace réservé des commentaires 2">
            <a:extLst>
              <a:ext uri="{FF2B5EF4-FFF2-40B4-BE49-F238E27FC236}">
                <a16:creationId xmlns:a16="http://schemas.microsoft.com/office/drawing/2014/main" id="{0FEABE3B-6FCB-41FA-8815-6ACEEF592D1C}"/>
              </a:ext>
            </a:extLst>
          </p:cNvPr>
          <p:cNvSpPr>
            <a:spLocks noGrp="1"/>
          </p:cNvSpPr>
          <p:nvPr>
            <p:ph type="body" sz="quarter" idx="1"/>
          </p:nvPr>
        </p:nvSpPr>
        <p:spPr>
          <a:xfrm>
            <a:off x="755650" y="5078413"/>
            <a:ext cx="6046788"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a:spAutoFit/>
          </a:bodyPr>
          <a:lstStyle/>
          <a:p>
            <a:pPr>
              <a:buClr>
                <a:srgbClr val="020000"/>
              </a:buClr>
              <a:buFont typeface="Arial" panose="020B0604020202020204" pitchFamily="34" charset="0"/>
              <a:buChar char="•"/>
            </a:pPr>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E4828D-DF3C-4AC1-BF5F-00305DDC586F}"/>
              </a:ext>
            </a:extLst>
          </p:cNvPr>
          <p:cNvSpPr>
            <a:spLocks noGrp="1" noRot="1" noChangeAspect="1" noResize="1"/>
          </p:cNvSpPr>
          <p:nvPr>
            <p:ph type="sldImg"/>
          </p:nvPr>
        </p:nvSpPr>
        <p:spPr>
          <a:xfrm>
            <a:off x="0" y="812800"/>
            <a:ext cx="0" cy="0"/>
          </a:xfrm>
          <a:solidFill>
            <a:schemeClr val="accent1"/>
          </a:solidFill>
          <a:ln w="25400">
            <a:solidFill>
              <a:schemeClr val="accent1">
                <a:shade val="50000"/>
              </a:schemeClr>
            </a:solidFill>
          </a:ln>
        </p:spPr>
      </p:sp>
      <p:sp>
        <p:nvSpPr>
          <p:cNvPr id="15363" name="Espace réservé des commentaires 2">
            <a:extLst>
              <a:ext uri="{FF2B5EF4-FFF2-40B4-BE49-F238E27FC236}">
                <a16:creationId xmlns:a16="http://schemas.microsoft.com/office/drawing/2014/main" id="{1B3BAECE-AA6D-4E4A-98B8-9738A0A06CDA}"/>
              </a:ext>
            </a:extLst>
          </p:cNvPr>
          <p:cNvSpPr>
            <a:spLocks noGrp="1"/>
          </p:cNvSpPr>
          <p:nvPr>
            <p:ph type="body" sz="quarter" idx="1"/>
          </p:nvPr>
        </p:nvSpPr>
        <p:spPr>
          <a:xfrm>
            <a:off x="755650" y="5078413"/>
            <a:ext cx="6046788"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a:spAutoFit/>
          </a:bodyPr>
          <a:lstStyle/>
          <a:p>
            <a:pPr>
              <a:buClr>
                <a:srgbClr val="020000"/>
              </a:buClr>
              <a:buFont typeface="Arial" panose="020B0604020202020204" pitchFamily="34" charset="0"/>
              <a:buChar char="•"/>
            </a:pPr>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F24393-6393-4D15-B2DB-AC77E691FBAF}"/>
              </a:ext>
            </a:extLst>
          </p:cNvPr>
          <p:cNvSpPr>
            <a:spLocks noGrp="1" noRot="1" noChangeAspect="1" noResize="1"/>
          </p:cNvSpPr>
          <p:nvPr>
            <p:ph type="sldImg"/>
          </p:nvPr>
        </p:nvSpPr>
        <p:spPr>
          <a:xfrm>
            <a:off x="0" y="812800"/>
            <a:ext cx="0" cy="0"/>
          </a:xfrm>
          <a:solidFill>
            <a:schemeClr val="accent1"/>
          </a:solidFill>
          <a:ln w="25400">
            <a:solidFill>
              <a:schemeClr val="accent1">
                <a:shade val="50000"/>
              </a:schemeClr>
            </a:solidFill>
          </a:ln>
        </p:spPr>
      </p:sp>
      <p:sp>
        <p:nvSpPr>
          <p:cNvPr id="17411" name="Espace réservé des commentaires 2">
            <a:extLst>
              <a:ext uri="{FF2B5EF4-FFF2-40B4-BE49-F238E27FC236}">
                <a16:creationId xmlns:a16="http://schemas.microsoft.com/office/drawing/2014/main" id="{34464039-0121-43FA-98BD-22598850C15E}"/>
              </a:ext>
            </a:extLst>
          </p:cNvPr>
          <p:cNvSpPr>
            <a:spLocks noGrp="1"/>
          </p:cNvSpPr>
          <p:nvPr>
            <p:ph type="body" sz="quarter" idx="1"/>
          </p:nvPr>
        </p:nvSpPr>
        <p:spPr>
          <a:xfrm>
            <a:off x="755650" y="5078413"/>
            <a:ext cx="6046788"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a:spAutoFit/>
          </a:bodyPr>
          <a:lstStyle/>
          <a:p>
            <a:pPr>
              <a:buClr>
                <a:srgbClr val="020000"/>
              </a:buClr>
              <a:buFont typeface="Arial" panose="020B0604020202020204" pitchFamily="34" charset="0"/>
              <a:buChar char="•"/>
            </a:pPr>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C08A81-55EC-43D8-9A60-7AB883B91D4F}"/>
              </a:ext>
            </a:extLst>
          </p:cNvPr>
          <p:cNvSpPr>
            <a:spLocks noGrp="1" noRot="1" noChangeAspect="1" noResize="1"/>
          </p:cNvSpPr>
          <p:nvPr>
            <p:ph type="sldImg"/>
          </p:nvPr>
        </p:nvSpPr>
        <p:spPr>
          <a:xfrm>
            <a:off x="0" y="812800"/>
            <a:ext cx="0" cy="0"/>
          </a:xfrm>
          <a:solidFill>
            <a:schemeClr val="accent1"/>
          </a:solidFill>
          <a:ln w="25400">
            <a:solidFill>
              <a:schemeClr val="accent1">
                <a:shade val="50000"/>
              </a:schemeClr>
            </a:solidFill>
          </a:ln>
        </p:spPr>
      </p:sp>
      <p:sp>
        <p:nvSpPr>
          <p:cNvPr id="19459" name="Espace réservé des commentaires 2">
            <a:extLst>
              <a:ext uri="{FF2B5EF4-FFF2-40B4-BE49-F238E27FC236}">
                <a16:creationId xmlns:a16="http://schemas.microsoft.com/office/drawing/2014/main" id="{451BC531-EC3C-4AD1-8050-4CE65BC68922}"/>
              </a:ext>
            </a:extLst>
          </p:cNvPr>
          <p:cNvSpPr>
            <a:spLocks noGrp="1"/>
          </p:cNvSpPr>
          <p:nvPr>
            <p:ph type="body" sz="quarter" idx="1"/>
          </p:nvPr>
        </p:nvSpPr>
        <p:spPr>
          <a:xfrm>
            <a:off x="755650" y="5078413"/>
            <a:ext cx="6046788"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a:spAutoFit/>
          </a:bodyPr>
          <a:lstStyle/>
          <a:p>
            <a:pPr>
              <a:buClr>
                <a:srgbClr val="020000"/>
              </a:buClr>
              <a:buFont typeface="Arial" panose="020B0604020202020204" pitchFamily="34" charset="0"/>
              <a:buChar char="•"/>
            </a:pPr>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1545F0-7804-4021-8D6F-45796AE9BD10}"/>
              </a:ext>
            </a:extLst>
          </p:cNvPr>
          <p:cNvSpPr>
            <a:spLocks noGrp="1" noRot="1" noChangeAspect="1" noResize="1"/>
          </p:cNvSpPr>
          <p:nvPr>
            <p:ph type="sldImg"/>
          </p:nvPr>
        </p:nvSpPr>
        <p:spPr>
          <a:xfrm>
            <a:off x="0" y="812800"/>
            <a:ext cx="0" cy="0"/>
          </a:xfrm>
          <a:solidFill>
            <a:schemeClr val="accent1"/>
          </a:solidFill>
          <a:ln w="25400">
            <a:solidFill>
              <a:schemeClr val="accent1">
                <a:shade val="50000"/>
              </a:schemeClr>
            </a:solidFill>
          </a:ln>
        </p:spPr>
      </p:sp>
      <p:sp>
        <p:nvSpPr>
          <p:cNvPr id="21507" name="Espace réservé des commentaires 2">
            <a:extLst>
              <a:ext uri="{FF2B5EF4-FFF2-40B4-BE49-F238E27FC236}">
                <a16:creationId xmlns:a16="http://schemas.microsoft.com/office/drawing/2014/main" id="{DAE93E61-6D71-443F-A9A0-B2AAFD8DCB71}"/>
              </a:ext>
            </a:extLst>
          </p:cNvPr>
          <p:cNvSpPr>
            <a:spLocks noGrp="1"/>
          </p:cNvSpPr>
          <p:nvPr>
            <p:ph type="body" sz="quarter" idx="1"/>
          </p:nvPr>
        </p:nvSpPr>
        <p:spPr>
          <a:xfrm>
            <a:off x="755650" y="5078413"/>
            <a:ext cx="6046788"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a:spAutoFit/>
          </a:bodyPr>
          <a:lstStyle/>
          <a:p>
            <a:pPr>
              <a:buClr>
                <a:srgbClr val="020000"/>
              </a:buClr>
              <a:buFont typeface="Arial" panose="020B0604020202020204" pitchFamily="34" charset="0"/>
              <a:buChar char="•"/>
            </a:pPr>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DD4C1C4-77D6-A84D-9A1A-232E52DAB82B}" type="slidenum">
              <a:rPr lang="fr-FR" smtClean="0"/>
              <a:t>66</a:t>
            </a:fld>
            <a:endParaRPr lang="fr-FR"/>
          </a:p>
        </p:txBody>
      </p:sp>
    </p:spTree>
    <p:extLst>
      <p:ext uri="{BB962C8B-B14F-4D97-AF65-F5344CB8AC3E}">
        <p14:creationId xmlns:p14="http://schemas.microsoft.com/office/powerpoint/2010/main" val="117139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230420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307035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BF4E4-011A-2B1D-FF17-E8C62C0117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BFC4681-6641-9504-C008-7E4604BD97C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533801-2410-AA0D-294B-A1EECE4DFA1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50957EE-5D02-D8BE-4DDD-EB4A557F24F2}"/>
              </a:ext>
            </a:extLst>
          </p:cNvPr>
          <p:cNvSpPr>
            <a:spLocks noGrp="1"/>
          </p:cNvSpPr>
          <p:nvPr>
            <p:ph type="sldNum" sz="quarter" idx="5"/>
          </p:nvPr>
        </p:nvSpPr>
        <p:spPr/>
        <p:txBody>
          <a:bodyPr/>
          <a:lstStyle/>
          <a:p>
            <a:fld id="{1B06CD8F-B7ED-4A05-9FB1-A01CC0EF02CC}" type="slidenum">
              <a:rPr lang="fr-FR" smtClean="0"/>
              <a:pPr/>
              <a:t>30</a:t>
            </a:fld>
            <a:endParaRPr lang="fr-FR" dirty="0"/>
          </a:p>
        </p:txBody>
      </p:sp>
    </p:spTree>
    <p:extLst>
      <p:ext uri="{BB962C8B-B14F-4D97-AF65-F5344CB8AC3E}">
        <p14:creationId xmlns:p14="http://schemas.microsoft.com/office/powerpoint/2010/main" val="322943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550737BF-8756-4DAF-A150-0230268E98A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411163" algn="l"/>
                <a:tab pos="823913" algn="l"/>
                <a:tab pos="1236663" algn="l"/>
                <a:tab pos="1649413" algn="l"/>
                <a:tab pos="2062163" algn="l"/>
                <a:tab pos="2476500" algn="l"/>
                <a:tab pos="2889250" algn="l"/>
              </a:tabLst>
              <a:defRPr sz="1200">
                <a:solidFill>
                  <a:srgbClr val="000000"/>
                </a:solidFill>
                <a:latin typeface="Times New Roman" panose="02020603050405020304" pitchFamily="18" charset="0"/>
              </a:defRPr>
            </a:lvl9pPr>
          </a:lstStyle>
          <a:p>
            <a:pPr>
              <a:spcBef>
                <a:spcPct val="0"/>
              </a:spcBef>
            </a:pPr>
            <a:fld id="{49A38360-BA5B-4680-85BB-E7A719C212D2}" type="slidenum">
              <a:rPr lang="fr-FR" altLang="fr-FR" sz="1300"/>
              <a:pPr>
                <a:spcBef>
                  <a:spcPct val="0"/>
                </a:spcBef>
              </a:pPr>
              <a:t>50</a:t>
            </a:fld>
            <a:endParaRPr lang="fr-FR" altLang="fr-FR" sz="1300"/>
          </a:p>
        </p:txBody>
      </p:sp>
      <p:sp>
        <p:nvSpPr>
          <p:cNvPr id="5123" name="Rectangle 1">
            <a:extLst>
              <a:ext uri="{FF2B5EF4-FFF2-40B4-BE49-F238E27FC236}">
                <a16:creationId xmlns:a16="http://schemas.microsoft.com/office/drawing/2014/main" id="{4815DEA3-3764-46D6-9578-C59F260F8380}"/>
              </a:ext>
            </a:extLst>
          </p:cNvPr>
          <p:cNvSpPr>
            <a:spLocks noGrp="1" noRot="1" noChangeAspect="1" noChangeArrowheads="1" noTextEdit="1"/>
          </p:cNvSpPr>
          <p:nvPr>
            <p:ph type="sldImg"/>
          </p:nvPr>
        </p:nvSpPr>
        <p:spPr>
          <a:xfrm>
            <a:off x="88900" y="754063"/>
            <a:ext cx="6618288"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a:extLst>
              <a:ext uri="{FF2B5EF4-FFF2-40B4-BE49-F238E27FC236}">
                <a16:creationId xmlns:a16="http://schemas.microsoft.com/office/drawing/2014/main" id="{AAEC7315-CBC2-49A8-AE6E-97A47A91A5A4}"/>
              </a:ext>
            </a:extLst>
          </p:cNvPr>
          <p:cNvSpPr>
            <a:spLocks noGrp="1" noChangeArrowheads="1"/>
          </p:cNvSpPr>
          <p:nvPr>
            <p:ph type="body" idx="1"/>
          </p:nvPr>
        </p:nvSpPr>
        <p:spPr>
          <a:xfrm>
            <a:off x="679450" y="4716463"/>
            <a:ext cx="5440363" cy="446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6620CECC-2AD4-4C36-917A-9580DF009A1A}"/>
              </a:ext>
            </a:extLst>
          </p:cNvPr>
          <p:cNvSpPr>
            <a:spLocks noGrp="1" noRot="1" noChangeAspect="1" noChangeArrowheads="1" noTextEdit="1"/>
          </p:cNvSpPr>
          <p:nvPr>
            <p:ph type="sldImg"/>
          </p:nvPr>
        </p:nvSpPr>
        <p:spPr/>
      </p:sp>
      <p:sp>
        <p:nvSpPr>
          <p:cNvPr id="3" name="Espace réservé des notes 2">
            <a:extLst>
              <a:ext uri="{FF2B5EF4-FFF2-40B4-BE49-F238E27FC236}">
                <a16:creationId xmlns:a16="http://schemas.microsoft.com/office/drawing/2014/main" id="{6225A5C6-EB7F-4A23-98C1-752A84A91B9D}"/>
              </a:ext>
            </a:extLst>
          </p:cNvPr>
          <p:cNvSpPr>
            <a:spLocks noGrp="1"/>
          </p:cNvSpPr>
          <p:nvPr>
            <p:ph type="body" idx="1"/>
          </p:nvPr>
        </p:nvSpPr>
        <p:spPr>
          <a:xfrm>
            <a:off x="685800" y="4400550"/>
            <a:ext cx="5486400" cy="5286375"/>
          </a:xfrm>
        </p:spPr>
        <p:txBody>
          <a:bodyPr/>
          <a:lstStyle/>
          <a:p>
            <a:pPr>
              <a:defRPr/>
            </a:pPr>
            <a:r>
              <a:rPr lang="fr-FR" sz="1400" b="1" dirty="0">
                <a:solidFill>
                  <a:srgbClr val="3DA580"/>
                </a:solidFill>
              </a:rPr>
              <a:t>Convention initiale : 1/12/2012 _ Avenant 1 : 1/12/2015</a:t>
            </a:r>
          </a:p>
          <a:p>
            <a:pPr marL="171450" indent="-171450">
              <a:buFont typeface="Symbol" panose="05050102010706020507" pitchFamily="18" charset="2"/>
              <a:buChar char="Þ"/>
              <a:defRPr/>
            </a:pPr>
            <a:r>
              <a:rPr lang="fr-FR" dirty="0"/>
              <a:t>Projet actualisation / révision courant 2025</a:t>
            </a:r>
          </a:p>
          <a:p>
            <a:pPr>
              <a:defRPr/>
            </a:pPr>
            <a:endParaRPr lang="fr-FR" dirty="0"/>
          </a:p>
          <a:p>
            <a:pPr>
              <a:defRPr/>
            </a:pPr>
            <a:r>
              <a:rPr lang="fr-FR" b="1" dirty="0"/>
              <a:t>Objectifs </a:t>
            </a:r>
          </a:p>
          <a:p>
            <a:pPr>
              <a:defRPr/>
            </a:pPr>
            <a:r>
              <a:rPr lang="fr-FR" sz="1100" b="1" dirty="0">
                <a:solidFill>
                  <a:srgbClr val="3DA580"/>
                </a:solidFill>
              </a:rPr>
              <a:t>Favoriser l’accès et les conditions de prise en soin (urgences/hospitalisation</a:t>
            </a:r>
            <a:r>
              <a:rPr lang="fr-FR" b="1" dirty="0">
                <a:solidFill>
                  <a:srgbClr val="3DA580"/>
                </a:solidFill>
              </a:rPr>
              <a:t>) </a:t>
            </a:r>
            <a:r>
              <a:rPr lang="fr-FR" sz="1000" dirty="0"/>
              <a:t>(IAO, visite hospitalière, organisation hospitalisation programmée, </a:t>
            </a:r>
            <a:r>
              <a:rPr lang="fr-FR" sz="1000" dirty="0" err="1"/>
              <a:t>cs</a:t>
            </a:r>
            <a:r>
              <a:rPr lang="fr-FR" sz="1000" dirty="0"/>
              <a:t> accompagnée…) </a:t>
            </a:r>
          </a:p>
          <a:p>
            <a:pPr>
              <a:defRPr/>
            </a:pPr>
            <a:r>
              <a:rPr lang="fr-FR" sz="1100" b="1" dirty="0">
                <a:solidFill>
                  <a:srgbClr val="3DA580"/>
                </a:solidFill>
              </a:rPr>
              <a:t>Faciliter la continuité du parcours de soin </a:t>
            </a:r>
            <a:r>
              <a:rPr lang="fr-FR" sz="1000" dirty="0"/>
              <a:t>(DLI vers DLU, outil CAA(Kit com non verbale(2015) révision e en cours)…)</a:t>
            </a:r>
          </a:p>
          <a:p>
            <a:pPr>
              <a:defRPr/>
            </a:pPr>
            <a:r>
              <a:rPr lang="fr-FR" sz="1100" b="1" dirty="0">
                <a:solidFill>
                  <a:srgbClr val="3DA580"/>
                </a:solidFill>
              </a:rPr>
              <a:t>Promouvoir la prise en charge du patient porteur de </a:t>
            </a:r>
            <a:r>
              <a:rPr lang="fr-FR" sz="1000" dirty="0"/>
              <a:t>Handicap (« Vis ma vie » = stage croisé, Formation FALC, Forum…)</a:t>
            </a:r>
          </a:p>
          <a:p>
            <a:pPr>
              <a:defRPr/>
            </a:pPr>
            <a:r>
              <a:rPr lang="fr-FR" sz="1100" b="1" dirty="0">
                <a:solidFill>
                  <a:srgbClr val="3DA580"/>
                </a:solidFill>
              </a:rPr>
              <a:t>Amélioration continue </a:t>
            </a:r>
            <a:r>
              <a:rPr lang="fr-FR" sz="1000" dirty="0"/>
              <a:t>(</a:t>
            </a:r>
            <a:r>
              <a:rPr lang="fr-FR" sz="1000" dirty="0" err="1"/>
              <a:t>C.Référent</a:t>
            </a:r>
            <a:r>
              <a:rPr lang="fr-FR" sz="1000" dirty="0"/>
              <a:t> </a:t>
            </a:r>
            <a:r>
              <a:rPr lang="fr-FR" sz="1000" dirty="0" err="1"/>
              <a:t>hdcp</a:t>
            </a:r>
            <a:r>
              <a:rPr lang="fr-FR" sz="1000" dirty="0"/>
              <a:t>, </a:t>
            </a:r>
            <a:r>
              <a:rPr lang="fr-FR" sz="1000" dirty="0" err="1"/>
              <a:t>C.Coordination</a:t>
            </a:r>
            <a:r>
              <a:rPr lang="fr-FR" sz="1000" dirty="0"/>
              <a:t> </a:t>
            </a:r>
            <a:r>
              <a:rPr lang="fr-FR" sz="1000" dirty="0" err="1"/>
              <a:t>Hdcp</a:t>
            </a:r>
            <a:r>
              <a:rPr lang="fr-FR" sz="1000" dirty="0"/>
              <a:t>…) </a:t>
            </a:r>
            <a:endParaRPr lang="fr-FR" sz="1100" dirty="0"/>
          </a:p>
          <a:p>
            <a:pPr marL="171450" indent="-171450">
              <a:buFont typeface="Symbol" panose="05050102010706020507" pitchFamily="18" charset="2"/>
              <a:buChar char="Þ"/>
              <a:defRPr/>
            </a:pPr>
            <a:endParaRPr lang="fr-FR" dirty="0"/>
          </a:p>
          <a:p>
            <a:pPr>
              <a:defRPr/>
            </a:pPr>
            <a:r>
              <a:rPr lang="fr-FR" sz="1100" b="1" dirty="0"/>
              <a:t>Commission coordination handicap </a:t>
            </a:r>
          </a:p>
          <a:p>
            <a:pPr marL="171450" indent="-171450">
              <a:buFontTx/>
              <a:buChar char="-"/>
              <a:defRPr/>
            </a:pPr>
            <a:r>
              <a:rPr lang="fr-FR" sz="1100" dirty="0"/>
              <a:t>Comité de pilotage (cadres CH DRON-PBRXTG) </a:t>
            </a:r>
          </a:p>
          <a:p>
            <a:pPr marL="628650" lvl="1" indent="-171450">
              <a:buFontTx/>
              <a:buChar char="-"/>
              <a:defRPr/>
            </a:pPr>
            <a:r>
              <a:rPr lang="fr-FR" sz="1100" dirty="0"/>
              <a:t>Matinée transversalité / Forum …</a:t>
            </a:r>
          </a:p>
          <a:p>
            <a:pPr marL="171450" indent="-171450">
              <a:buFontTx/>
              <a:buChar char="-"/>
              <a:defRPr/>
            </a:pPr>
            <a:r>
              <a:rPr lang="fr-FR" sz="1100" dirty="0"/>
              <a:t>Rencontre 4x/an</a:t>
            </a:r>
          </a:p>
          <a:p>
            <a:pPr marL="171450" indent="-171450">
              <a:buFontTx/>
              <a:buChar char="-"/>
              <a:defRPr/>
            </a:pPr>
            <a:r>
              <a:rPr lang="fr-FR" sz="1100" dirty="0"/>
              <a:t>Veille à amélioration continue</a:t>
            </a:r>
          </a:p>
          <a:p>
            <a:pPr marL="171450" indent="-171450">
              <a:buFontTx/>
              <a:buChar char="-"/>
              <a:defRPr/>
            </a:pPr>
            <a:r>
              <a:rPr lang="fr-FR" sz="1100" dirty="0"/>
              <a:t>Diffusion auprès des services des soins et d’accompagnement</a:t>
            </a:r>
          </a:p>
          <a:p>
            <a:pPr marL="171450" indent="-171450">
              <a:buFontTx/>
              <a:buChar char="-"/>
              <a:defRPr/>
            </a:pPr>
            <a:endParaRPr lang="fr-FR" sz="1100" dirty="0"/>
          </a:p>
          <a:p>
            <a:pPr>
              <a:defRPr/>
            </a:pPr>
            <a:r>
              <a:rPr lang="fr-FR" sz="1100" b="1" dirty="0"/>
              <a:t>Espace de concertation </a:t>
            </a:r>
          </a:p>
          <a:p>
            <a:pPr marL="171450" indent="-171450">
              <a:buFontTx/>
              <a:buChar char="-"/>
              <a:defRPr/>
            </a:pPr>
            <a:r>
              <a:rPr lang="fr-FR" sz="1100" dirty="0"/>
              <a:t>Commission référent handicap</a:t>
            </a:r>
          </a:p>
          <a:p>
            <a:pPr marL="171450" indent="-171450">
              <a:buFontTx/>
              <a:buChar char="-"/>
              <a:defRPr/>
            </a:pPr>
            <a:r>
              <a:rPr lang="fr-FR" sz="1100" dirty="0"/>
              <a:t>« Vis ma vie »  </a:t>
            </a:r>
          </a:p>
          <a:p>
            <a:pPr marL="171450" indent="-171450">
              <a:buFontTx/>
              <a:buChar char="-"/>
              <a:defRPr/>
            </a:pPr>
            <a:r>
              <a:rPr lang="fr-FR" sz="1100" dirty="0"/>
              <a:t>Commission douleur (arrêt / reprise ?)</a:t>
            </a:r>
          </a:p>
          <a:p>
            <a:pPr marL="171450" indent="-171450">
              <a:buFontTx/>
              <a:buChar char="-"/>
              <a:defRPr/>
            </a:pPr>
            <a:r>
              <a:rPr lang="fr-FR" sz="1100" dirty="0"/>
              <a:t>Formation communes (FALC, FORUM…) </a:t>
            </a:r>
          </a:p>
          <a:p>
            <a:pPr>
              <a:defRPr/>
            </a:pPr>
            <a:endParaRPr lang="fr-FR" sz="1100" b="1" dirty="0"/>
          </a:p>
          <a:p>
            <a:pPr>
              <a:defRPr/>
            </a:pPr>
            <a:r>
              <a:rPr lang="fr-FR" sz="1100" b="1" dirty="0"/>
              <a:t>Procédures collectives</a:t>
            </a:r>
          </a:p>
          <a:p>
            <a:pPr marL="171450" indent="-171450">
              <a:buFontTx/>
              <a:buChar char="-"/>
              <a:defRPr/>
            </a:pPr>
            <a:r>
              <a:rPr lang="fr-FR" sz="1100" dirty="0"/>
              <a:t>Admission / Sortie</a:t>
            </a:r>
          </a:p>
          <a:p>
            <a:pPr marL="171450" indent="-171450">
              <a:buFontTx/>
              <a:buChar char="-"/>
              <a:defRPr/>
            </a:pPr>
            <a:r>
              <a:rPr lang="fr-FR" sz="1100" dirty="0"/>
              <a:t>Continuité de soins (pair </a:t>
            </a:r>
            <a:r>
              <a:rPr lang="fr-FR" sz="1100" dirty="0" err="1"/>
              <a:t>aidance</a:t>
            </a:r>
            <a:r>
              <a:rPr lang="fr-FR" sz="1100" dirty="0"/>
              <a:t> professionnel – </a:t>
            </a:r>
            <a:r>
              <a:rPr lang="fr-FR" sz="1100" i="1" dirty="0"/>
              <a:t>Habitude de vie, soutien à la prise en soin) </a:t>
            </a:r>
          </a:p>
          <a:p>
            <a:pPr marL="171450" indent="-171450">
              <a:buFontTx/>
              <a:buChar char="-"/>
              <a:defRPr/>
            </a:pPr>
            <a:endParaRPr lang="fr-FR" sz="1100" i="1" dirty="0"/>
          </a:p>
          <a:p>
            <a:pPr>
              <a:defRPr/>
            </a:pPr>
            <a:endParaRPr lang="fr-FR" dirty="0"/>
          </a:p>
        </p:txBody>
      </p:sp>
      <p:sp>
        <p:nvSpPr>
          <p:cNvPr id="7172" name="Espace réservé du numéro de diapositive 3">
            <a:extLst>
              <a:ext uri="{FF2B5EF4-FFF2-40B4-BE49-F238E27FC236}">
                <a16:creationId xmlns:a16="http://schemas.microsoft.com/office/drawing/2014/main" id="{05AEE0FA-1DF8-481D-9435-A2ADCBF6D61F}"/>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9pPr>
          </a:lstStyle>
          <a:p>
            <a:pPr>
              <a:spcBef>
                <a:spcPct val="0"/>
              </a:spcBef>
            </a:pPr>
            <a:fld id="{C39764C2-6543-40D2-A320-509304A24D5A}" type="slidenum">
              <a:rPr lang="fr-FR" altLang="fr-FR" sz="1300"/>
              <a:pPr>
                <a:spcBef>
                  <a:spcPct val="0"/>
                </a:spcBef>
              </a:pPr>
              <a:t>51</a:t>
            </a:fld>
            <a:endParaRPr lang="fr-FR" altLang="fr-F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77D844B1-C704-4F83-8081-DE9BDAC81C40}"/>
              </a:ext>
            </a:extLst>
          </p:cNvPr>
          <p:cNvSpPr>
            <a:spLocks noGrp="1" noRot="1" noChangeAspect="1" noChangeArrowheads="1" noTextEdit="1"/>
          </p:cNvSpPr>
          <p:nvPr>
            <p:ph type="sldImg"/>
          </p:nvPr>
        </p:nvSpPr>
        <p:spPr/>
      </p:sp>
      <p:sp>
        <p:nvSpPr>
          <p:cNvPr id="3" name="Espace réservé des notes 2">
            <a:extLst>
              <a:ext uri="{FF2B5EF4-FFF2-40B4-BE49-F238E27FC236}">
                <a16:creationId xmlns:a16="http://schemas.microsoft.com/office/drawing/2014/main" id="{74D1543E-7E73-41F1-998F-D368814A9DA6}"/>
              </a:ext>
            </a:extLst>
          </p:cNvPr>
          <p:cNvSpPr>
            <a:spLocks noGrp="1"/>
          </p:cNvSpPr>
          <p:nvPr>
            <p:ph type="body" idx="1"/>
          </p:nvPr>
        </p:nvSpPr>
        <p:spPr>
          <a:xfrm>
            <a:off x="685800" y="4400550"/>
            <a:ext cx="5486400" cy="5286375"/>
          </a:xfrm>
        </p:spPr>
        <p:txBody>
          <a:bodyPr/>
          <a:lstStyle/>
          <a:p>
            <a:pPr>
              <a:defRPr/>
            </a:pPr>
            <a:r>
              <a:rPr lang="fr-FR" sz="1400" b="1" dirty="0">
                <a:solidFill>
                  <a:srgbClr val="3DA580"/>
                </a:solidFill>
              </a:rPr>
              <a:t>Convention initiale : 1/12/2012 _ Avenant 1 : 1/12/2015</a:t>
            </a:r>
          </a:p>
          <a:p>
            <a:pPr marL="171450" indent="-171450">
              <a:buFont typeface="Symbol" panose="05050102010706020507" pitchFamily="18" charset="2"/>
              <a:buChar char="Þ"/>
              <a:defRPr/>
            </a:pPr>
            <a:r>
              <a:rPr lang="fr-FR" dirty="0"/>
              <a:t>Projet actualisation / révision courant 2025</a:t>
            </a:r>
          </a:p>
          <a:p>
            <a:pPr>
              <a:defRPr/>
            </a:pPr>
            <a:endParaRPr lang="fr-FR" dirty="0"/>
          </a:p>
          <a:p>
            <a:pPr>
              <a:defRPr/>
            </a:pPr>
            <a:r>
              <a:rPr lang="fr-FR" b="1" dirty="0"/>
              <a:t>Objectifs </a:t>
            </a:r>
          </a:p>
          <a:p>
            <a:pPr>
              <a:defRPr/>
            </a:pPr>
            <a:r>
              <a:rPr lang="fr-FR" sz="1100" b="1" dirty="0">
                <a:solidFill>
                  <a:srgbClr val="3DA580"/>
                </a:solidFill>
              </a:rPr>
              <a:t>Favoriser l’accès et les conditions de prise en soin (urgences/hospitalisation</a:t>
            </a:r>
            <a:r>
              <a:rPr lang="fr-FR" b="1" dirty="0">
                <a:solidFill>
                  <a:srgbClr val="3DA580"/>
                </a:solidFill>
              </a:rPr>
              <a:t>) </a:t>
            </a:r>
            <a:r>
              <a:rPr lang="fr-FR" sz="1000" dirty="0"/>
              <a:t>(IAO, visite hospitalière, organisation hospitalisation programmée, </a:t>
            </a:r>
            <a:r>
              <a:rPr lang="fr-FR" sz="1000" dirty="0" err="1"/>
              <a:t>cs</a:t>
            </a:r>
            <a:r>
              <a:rPr lang="fr-FR" sz="1000" dirty="0"/>
              <a:t> accompagnée…) </a:t>
            </a:r>
          </a:p>
          <a:p>
            <a:pPr>
              <a:defRPr/>
            </a:pPr>
            <a:r>
              <a:rPr lang="fr-FR" sz="1100" b="1" dirty="0">
                <a:solidFill>
                  <a:srgbClr val="3DA580"/>
                </a:solidFill>
              </a:rPr>
              <a:t>Faciliter la continuité du parcours de soin </a:t>
            </a:r>
            <a:r>
              <a:rPr lang="fr-FR" sz="1000" dirty="0"/>
              <a:t>(DLI vers DLU, outil CAA(Kit com non verbale(2015) révision e en cours)…)</a:t>
            </a:r>
          </a:p>
          <a:p>
            <a:pPr>
              <a:defRPr/>
            </a:pPr>
            <a:r>
              <a:rPr lang="fr-FR" sz="1100" b="1" dirty="0">
                <a:solidFill>
                  <a:srgbClr val="3DA580"/>
                </a:solidFill>
              </a:rPr>
              <a:t>Promouvoir la prise en charge du patient porteur de </a:t>
            </a:r>
            <a:r>
              <a:rPr lang="fr-FR" sz="1000" dirty="0"/>
              <a:t>Handicap (« Vis ma vie » = stage croisé, Formation FALC, Forum…)</a:t>
            </a:r>
          </a:p>
          <a:p>
            <a:pPr>
              <a:defRPr/>
            </a:pPr>
            <a:r>
              <a:rPr lang="fr-FR" sz="1100" b="1" dirty="0">
                <a:solidFill>
                  <a:srgbClr val="3DA580"/>
                </a:solidFill>
              </a:rPr>
              <a:t>Amélioration continue </a:t>
            </a:r>
            <a:r>
              <a:rPr lang="fr-FR" sz="1000" dirty="0"/>
              <a:t>(</a:t>
            </a:r>
            <a:r>
              <a:rPr lang="fr-FR" sz="1000" dirty="0" err="1"/>
              <a:t>C.Référent</a:t>
            </a:r>
            <a:r>
              <a:rPr lang="fr-FR" sz="1000" dirty="0"/>
              <a:t> </a:t>
            </a:r>
            <a:r>
              <a:rPr lang="fr-FR" sz="1000" dirty="0" err="1"/>
              <a:t>hdcp</a:t>
            </a:r>
            <a:r>
              <a:rPr lang="fr-FR" sz="1000" dirty="0"/>
              <a:t>, </a:t>
            </a:r>
            <a:r>
              <a:rPr lang="fr-FR" sz="1000" dirty="0" err="1"/>
              <a:t>C.Coordination</a:t>
            </a:r>
            <a:r>
              <a:rPr lang="fr-FR" sz="1000" dirty="0"/>
              <a:t> </a:t>
            </a:r>
            <a:r>
              <a:rPr lang="fr-FR" sz="1000" dirty="0" err="1"/>
              <a:t>Hdcp</a:t>
            </a:r>
            <a:r>
              <a:rPr lang="fr-FR" sz="1000" dirty="0"/>
              <a:t>…) </a:t>
            </a:r>
            <a:endParaRPr lang="fr-FR" sz="1100" dirty="0"/>
          </a:p>
          <a:p>
            <a:pPr marL="171450" indent="-171450">
              <a:buFont typeface="Symbol" panose="05050102010706020507" pitchFamily="18" charset="2"/>
              <a:buChar char="Þ"/>
              <a:defRPr/>
            </a:pPr>
            <a:endParaRPr lang="fr-FR" dirty="0"/>
          </a:p>
          <a:p>
            <a:pPr>
              <a:defRPr/>
            </a:pPr>
            <a:r>
              <a:rPr lang="fr-FR" sz="1100" b="1" dirty="0"/>
              <a:t>Commission coordination handicap </a:t>
            </a:r>
          </a:p>
          <a:p>
            <a:pPr marL="171450" indent="-171450">
              <a:buFontTx/>
              <a:buChar char="-"/>
              <a:defRPr/>
            </a:pPr>
            <a:r>
              <a:rPr lang="fr-FR" sz="1100" dirty="0"/>
              <a:t>Comité de pilotage (cadres CH DRON-PBRXTG) </a:t>
            </a:r>
          </a:p>
          <a:p>
            <a:pPr marL="628650" lvl="1" indent="-171450">
              <a:buFontTx/>
              <a:buChar char="-"/>
              <a:defRPr/>
            </a:pPr>
            <a:r>
              <a:rPr lang="fr-FR" sz="1100" dirty="0"/>
              <a:t>Matinée transversalité / Forum …</a:t>
            </a:r>
          </a:p>
          <a:p>
            <a:pPr marL="171450" indent="-171450">
              <a:buFontTx/>
              <a:buChar char="-"/>
              <a:defRPr/>
            </a:pPr>
            <a:r>
              <a:rPr lang="fr-FR" sz="1100" dirty="0"/>
              <a:t>Rencontre 4x/an</a:t>
            </a:r>
          </a:p>
          <a:p>
            <a:pPr marL="171450" indent="-171450">
              <a:buFontTx/>
              <a:buChar char="-"/>
              <a:defRPr/>
            </a:pPr>
            <a:r>
              <a:rPr lang="fr-FR" sz="1100" dirty="0"/>
              <a:t>Veille à amélioration continue</a:t>
            </a:r>
          </a:p>
          <a:p>
            <a:pPr marL="171450" indent="-171450">
              <a:buFontTx/>
              <a:buChar char="-"/>
              <a:defRPr/>
            </a:pPr>
            <a:r>
              <a:rPr lang="fr-FR" sz="1100" dirty="0"/>
              <a:t>Diffusion auprès des services des soins et d’accompagnement</a:t>
            </a:r>
          </a:p>
          <a:p>
            <a:pPr marL="171450" indent="-171450">
              <a:buFontTx/>
              <a:buChar char="-"/>
              <a:defRPr/>
            </a:pPr>
            <a:endParaRPr lang="fr-FR" sz="1100" dirty="0"/>
          </a:p>
          <a:p>
            <a:pPr>
              <a:defRPr/>
            </a:pPr>
            <a:r>
              <a:rPr lang="fr-FR" sz="1100" b="1" dirty="0"/>
              <a:t>Espace de concertation </a:t>
            </a:r>
          </a:p>
          <a:p>
            <a:pPr marL="171450" indent="-171450">
              <a:buFontTx/>
              <a:buChar char="-"/>
              <a:defRPr/>
            </a:pPr>
            <a:r>
              <a:rPr lang="fr-FR" sz="1100" dirty="0"/>
              <a:t>Commission référent handicap</a:t>
            </a:r>
          </a:p>
          <a:p>
            <a:pPr marL="171450" indent="-171450">
              <a:buFontTx/>
              <a:buChar char="-"/>
              <a:defRPr/>
            </a:pPr>
            <a:r>
              <a:rPr lang="fr-FR" sz="1100" dirty="0"/>
              <a:t>« Vis ma vie »  </a:t>
            </a:r>
          </a:p>
          <a:p>
            <a:pPr marL="171450" indent="-171450">
              <a:buFontTx/>
              <a:buChar char="-"/>
              <a:defRPr/>
            </a:pPr>
            <a:r>
              <a:rPr lang="fr-FR" sz="1100" dirty="0"/>
              <a:t>Commission douleur (arrêt / reprise ?)</a:t>
            </a:r>
          </a:p>
          <a:p>
            <a:pPr marL="171450" indent="-171450">
              <a:buFontTx/>
              <a:buChar char="-"/>
              <a:defRPr/>
            </a:pPr>
            <a:r>
              <a:rPr lang="fr-FR" sz="1100" dirty="0"/>
              <a:t>Formation communes (FALC, FORUM…) </a:t>
            </a:r>
          </a:p>
          <a:p>
            <a:pPr>
              <a:defRPr/>
            </a:pPr>
            <a:endParaRPr lang="fr-FR" sz="1100" b="1" dirty="0"/>
          </a:p>
          <a:p>
            <a:pPr>
              <a:defRPr/>
            </a:pPr>
            <a:r>
              <a:rPr lang="fr-FR" sz="1100" b="1" dirty="0"/>
              <a:t>Procédures collectives</a:t>
            </a:r>
          </a:p>
          <a:p>
            <a:pPr marL="171450" indent="-171450">
              <a:buFontTx/>
              <a:buChar char="-"/>
              <a:defRPr/>
            </a:pPr>
            <a:r>
              <a:rPr lang="fr-FR" sz="1100" dirty="0"/>
              <a:t>Admission / Sortie</a:t>
            </a:r>
          </a:p>
          <a:p>
            <a:pPr marL="171450" indent="-171450">
              <a:buFontTx/>
              <a:buChar char="-"/>
              <a:defRPr/>
            </a:pPr>
            <a:r>
              <a:rPr lang="fr-FR" sz="1100" dirty="0"/>
              <a:t>Continuité de soins (pair </a:t>
            </a:r>
            <a:r>
              <a:rPr lang="fr-FR" sz="1100" dirty="0" err="1"/>
              <a:t>aidance</a:t>
            </a:r>
            <a:r>
              <a:rPr lang="fr-FR" sz="1100" dirty="0"/>
              <a:t> professionnel – </a:t>
            </a:r>
            <a:r>
              <a:rPr lang="fr-FR" sz="1100" i="1" dirty="0"/>
              <a:t>Habitude de vie, soutien à la prise en soin) </a:t>
            </a:r>
          </a:p>
          <a:p>
            <a:pPr marL="171450" indent="-171450">
              <a:buFontTx/>
              <a:buChar char="-"/>
              <a:defRPr/>
            </a:pPr>
            <a:endParaRPr lang="fr-FR" sz="1100" i="1" dirty="0"/>
          </a:p>
          <a:p>
            <a:pPr>
              <a:defRPr/>
            </a:pPr>
            <a:endParaRPr lang="fr-FR" dirty="0"/>
          </a:p>
        </p:txBody>
      </p:sp>
      <p:sp>
        <p:nvSpPr>
          <p:cNvPr id="9220" name="Espace réservé du numéro de diapositive 3">
            <a:extLst>
              <a:ext uri="{FF2B5EF4-FFF2-40B4-BE49-F238E27FC236}">
                <a16:creationId xmlns:a16="http://schemas.microsoft.com/office/drawing/2014/main" id="{0A736FF4-E5FF-4471-B95A-F798A7CE1303}"/>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9pPr>
          </a:lstStyle>
          <a:p>
            <a:pPr>
              <a:spcBef>
                <a:spcPct val="0"/>
              </a:spcBef>
            </a:pPr>
            <a:fld id="{4A930429-5077-456C-8B0B-B7A7B684A80F}" type="slidenum">
              <a:rPr lang="fr-FR" altLang="fr-FR" sz="1300"/>
              <a:pPr>
                <a:spcBef>
                  <a:spcPct val="0"/>
                </a:spcBef>
              </a:pPr>
              <a:t>52</a:t>
            </a:fld>
            <a:endParaRPr lang="fr-FR" altLang="fr-F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58EAF1D7-9B3A-4D5A-93E8-DDC8865BB558}"/>
              </a:ext>
            </a:extLst>
          </p:cNvPr>
          <p:cNvSpPr>
            <a:spLocks noGrp="1" noRot="1" noChangeAspect="1" noChangeArrowheads="1" noTextEdit="1"/>
          </p:cNvSpPr>
          <p:nvPr>
            <p:ph type="sldImg"/>
          </p:nvPr>
        </p:nvSpPr>
        <p:spPr/>
      </p:sp>
      <p:sp>
        <p:nvSpPr>
          <p:cNvPr id="3" name="Espace réservé des notes 2">
            <a:extLst>
              <a:ext uri="{FF2B5EF4-FFF2-40B4-BE49-F238E27FC236}">
                <a16:creationId xmlns:a16="http://schemas.microsoft.com/office/drawing/2014/main" id="{164EF617-4E35-4244-AABC-60892581F77E}"/>
              </a:ext>
            </a:extLst>
          </p:cNvPr>
          <p:cNvSpPr>
            <a:spLocks noGrp="1"/>
          </p:cNvSpPr>
          <p:nvPr>
            <p:ph type="body" idx="1"/>
          </p:nvPr>
        </p:nvSpPr>
        <p:spPr>
          <a:xfrm>
            <a:off x="685800" y="4400550"/>
            <a:ext cx="5486400" cy="5286375"/>
          </a:xfrm>
        </p:spPr>
        <p:txBody>
          <a:bodyPr/>
          <a:lstStyle/>
          <a:p>
            <a:pPr>
              <a:defRPr/>
            </a:pPr>
            <a:r>
              <a:rPr lang="fr-FR" sz="1400" b="1" dirty="0">
                <a:solidFill>
                  <a:srgbClr val="3DA580"/>
                </a:solidFill>
              </a:rPr>
              <a:t>Convention initiale : 1/12/2012 _ Avenant 1 : 1/12/2015</a:t>
            </a:r>
          </a:p>
          <a:p>
            <a:pPr marL="171450" indent="-171450">
              <a:buFont typeface="Symbol" panose="05050102010706020507" pitchFamily="18" charset="2"/>
              <a:buChar char="Þ"/>
              <a:defRPr/>
            </a:pPr>
            <a:r>
              <a:rPr lang="fr-FR" dirty="0"/>
              <a:t>Projet actualisation / révision courant 2025</a:t>
            </a:r>
          </a:p>
          <a:p>
            <a:pPr>
              <a:defRPr/>
            </a:pPr>
            <a:endParaRPr lang="fr-FR" dirty="0"/>
          </a:p>
          <a:p>
            <a:pPr>
              <a:defRPr/>
            </a:pPr>
            <a:r>
              <a:rPr lang="fr-FR" b="1" dirty="0"/>
              <a:t>Objectifs </a:t>
            </a:r>
          </a:p>
          <a:p>
            <a:pPr>
              <a:defRPr/>
            </a:pPr>
            <a:r>
              <a:rPr lang="fr-FR" sz="1100" b="1" dirty="0">
                <a:solidFill>
                  <a:srgbClr val="3DA580"/>
                </a:solidFill>
              </a:rPr>
              <a:t>Favoriser l’accès et les conditions de prise en soin (urgences/hospitalisation</a:t>
            </a:r>
            <a:r>
              <a:rPr lang="fr-FR" b="1" dirty="0">
                <a:solidFill>
                  <a:srgbClr val="3DA580"/>
                </a:solidFill>
              </a:rPr>
              <a:t>) </a:t>
            </a:r>
            <a:r>
              <a:rPr lang="fr-FR" sz="1000" dirty="0"/>
              <a:t>(IAO, visite hospitalière, organisation hospitalisation programmée, </a:t>
            </a:r>
            <a:r>
              <a:rPr lang="fr-FR" sz="1000" dirty="0" err="1"/>
              <a:t>cs</a:t>
            </a:r>
            <a:r>
              <a:rPr lang="fr-FR" sz="1000" dirty="0"/>
              <a:t> accompagnée…) </a:t>
            </a:r>
          </a:p>
          <a:p>
            <a:pPr>
              <a:defRPr/>
            </a:pPr>
            <a:r>
              <a:rPr lang="fr-FR" sz="1100" b="1" dirty="0">
                <a:solidFill>
                  <a:srgbClr val="3DA580"/>
                </a:solidFill>
              </a:rPr>
              <a:t>Faciliter la continuité du parcours de soin </a:t>
            </a:r>
            <a:r>
              <a:rPr lang="fr-FR" sz="1000" dirty="0"/>
              <a:t>(DLI vers DLU, outil CAA(Kit com non verbale(2015) révision e en cours)…)</a:t>
            </a:r>
          </a:p>
          <a:p>
            <a:pPr>
              <a:defRPr/>
            </a:pPr>
            <a:r>
              <a:rPr lang="fr-FR" sz="1100" b="1" dirty="0">
                <a:solidFill>
                  <a:srgbClr val="3DA580"/>
                </a:solidFill>
              </a:rPr>
              <a:t>Promouvoir la prise en charge du patient porteur de </a:t>
            </a:r>
            <a:r>
              <a:rPr lang="fr-FR" sz="1000" dirty="0"/>
              <a:t>Handicap (« Vis ma vie » = stage croisé, Formation FALC, Forum…)</a:t>
            </a:r>
          </a:p>
          <a:p>
            <a:pPr>
              <a:defRPr/>
            </a:pPr>
            <a:r>
              <a:rPr lang="fr-FR" sz="1100" b="1" dirty="0">
                <a:solidFill>
                  <a:srgbClr val="3DA580"/>
                </a:solidFill>
              </a:rPr>
              <a:t>Amélioration continue </a:t>
            </a:r>
            <a:r>
              <a:rPr lang="fr-FR" sz="1000" dirty="0"/>
              <a:t>(</a:t>
            </a:r>
            <a:r>
              <a:rPr lang="fr-FR" sz="1000" dirty="0" err="1"/>
              <a:t>C.Référent</a:t>
            </a:r>
            <a:r>
              <a:rPr lang="fr-FR" sz="1000" dirty="0"/>
              <a:t> </a:t>
            </a:r>
            <a:r>
              <a:rPr lang="fr-FR" sz="1000" dirty="0" err="1"/>
              <a:t>hdcp</a:t>
            </a:r>
            <a:r>
              <a:rPr lang="fr-FR" sz="1000" dirty="0"/>
              <a:t>, </a:t>
            </a:r>
            <a:r>
              <a:rPr lang="fr-FR" sz="1000" dirty="0" err="1"/>
              <a:t>C.Coordination</a:t>
            </a:r>
            <a:r>
              <a:rPr lang="fr-FR" sz="1000" dirty="0"/>
              <a:t> </a:t>
            </a:r>
            <a:r>
              <a:rPr lang="fr-FR" sz="1000" dirty="0" err="1"/>
              <a:t>Hdcp</a:t>
            </a:r>
            <a:r>
              <a:rPr lang="fr-FR" sz="1000" dirty="0"/>
              <a:t>…) </a:t>
            </a:r>
            <a:endParaRPr lang="fr-FR" sz="1100" dirty="0"/>
          </a:p>
          <a:p>
            <a:pPr marL="171450" indent="-171450">
              <a:buFont typeface="Symbol" panose="05050102010706020507" pitchFamily="18" charset="2"/>
              <a:buChar char="Þ"/>
              <a:defRPr/>
            </a:pPr>
            <a:endParaRPr lang="fr-FR" dirty="0"/>
          </a:p>
          <a:p>
            <a:pPr>
              <a:defRPr/>
            </a:pPr>
            <a:r>
              <a:rPr lang="fr-FR" sz="1100" b="1" dirty="0"/>
              <a:t>Commission coordination handicap </a:t>
            </a:r>
          </a:p>
          <a:p>
            <a:pPr marL="171450" indent="-171450">
              <a:buFontTx/>
              <a:buChar char="-"/>
              <a:defRPr/>
            </a:pPr>
            <a:r>
              <a:rPr lang="fr-FR" sz="1100" dirty="0"/>
              <a:t>Comité de pilotage (cadres CH DRON-PBRXTG) </a:t>
            </a:r>
          </a:p>
          <a:p>
            <a:pPr marL="628650" lvl="1" indent="-171450">
              <a:buFontTx/>
              <a:buChar char="-"/>
              <a:defRPr/>
            </a:pPr>
            <a:r>
              <a:rPr lang="fr-FR" sz="1100" dirty="0"/>
              <a:t>Matinée transversalité / Forum …</a:t>
            </a:r>
          </a:p>
          <a:p>
            <a:pPr marL="171450" indent="-171450">
              <a:buFontTx/>
              <a:buChar char="-"/>
              <a:defRPr/>
            </a:pPr>
            <a:r>
              <a:rPr lang="fr-FR" sz="1100" dirty="0"/>
              <a:t>Rencontre 4x/an</a:t>
            </a:r>
          </a:p>
          <a:p>
            <a:pPr marL="171450" indent="-171450">
              <a:buFontTx/>
              <a:buChar char="-"/>
              <a:defRPr/>
            </a:pPr>
            <a:r>
              <a:rPr lang="fr-FR" sz="1100" dirty="0"/>
              <a:t>Veille à amélioration continue</a:t>
            </a:r>
          </a:p>
          <a:p>
            <a:pPr marL="171450" indent="-171450">
              <a:buFontTx/>
              <a:buChar char="-"/>
              <a:defRPr/>
            </a:pPr>
            <a:r>
              <a:rPr lang="fr-FR" sz="1100" dirty="0"/>
              <a:t>Diffusion auprès des services des soins et d’accompagnement</a:t>
            </a:r>
          </a:p>
          <a:p>
            <a:pPr marL="171450" indent="-171450">
              <a:buFontTx/>
              <a:buChar char="-"/>
              <a:defRPr/>
            </a:pPr>
            <a:endParaRPr lang="fr-FR" sz="1100" dirty="0"/>
          </a:p>
          <a:p>
            <a:pPr>
              <a:defRPr/>
            </a:pPr>
            <a:r>
              <a:rPr lang="fr-FR" sz="1100" b="1" dirty="0"/>
              <a:t>Espace de concertation </a:t>
            </a:r>
          </a:p>
          <a:p>
            <a:pPr marL="171450" indent="-171450">
              <a:buFontTx/>
              <a:buChar char="-"/>
              <a:defRPr/>
            </a:pPr>
            <a:r>
              <a:rPr lang="fr-FR" sz="1100" dirty="0"/>
              <a:t>Commission référent handicap</a:t>
            </a:r>
          </a:p>
          <a:p>
            <a:pPr marL="171450" indent="-171450">
              <a:buFontTx/>
              <a:buChar char="-"/>
              <a:defRPr/>
            </a:pPr>
            <a:r>
              <a:rPr lang="fr-FR" sz="1100" dirty="0"/>
              <a:t>« Vis ma vie »  </a:t>
            </a:r>
          </a:p>
          <a:p>
            <a:pPr marL="171450" indent="-171450">
              <a:buFontTx/>
              <a:buChar char="-"/>
              <a:defRPr/>
            </a:pPr>
            <a:r>
              <a:rPr lang="fr-FR" sz="1100" dirty="0"/>
              <a:t>Commission douleur (arrêt / reprise ?)</a:t>
            </a:r>
          </a:p>
          <a:p>
            <a:pPr marL="171450" indent="-171450">
              <a:buFontTx/>
              <a:buChar char="-"/>
              <a:defRPr/>
            </a:pPr>
            <a:r>
              <a:rPr lang="fr-FR" sz="1100" dirty="0"/>
              <a:t>Formation communes (FALC, FORUM…) </a:t>
            </a:r>
          </a:p>
          <a:p>
            <a:pPr>
              <a:defRPr/>
            </a:pPr>
            <a:endParaRPr lang="fr-FR" sz="1100" b="1" dirty="0"/>
          </a:p>
          <a:p>
            <a:pPr>
              <a:defRPr/>
            </a:pPr>
            <a:r>
              <a:rPr lang="fr-FR" sz="1100" b="1" dirty="0"/>
              <a:t>Procédures collectives</a:t>
            </a:r>
          </a:p>
          <a:p>
            <a:pPr marL="171450" indent="-171450">
              <a:buFontTx/>
              <a:buChar char="-"/>
              <a:defRPr/>
            </a:pPr>
            <a:r>
              <a:rPr lang="fr-FR" sz="1100" dirty="0"/>
              <a:t>Admission / Sortie</a:t>
            </a:r>
          </a:p>
          <a:p>
            <a:pPr marL="171450" indent="-171450">
              <a:buFontTx/>
              <a:buChar char="-"/>
              <a:defRPr/>
            </a:pPr>
            <a:r>
              <a:rPr lang="fr-FR" sz="1100" dirty="0"/>
              <a:t>Continuité de soins (pair </a:t>
            </a:r>
            <a:r>
              <a:rPr lang="fr-FR" sz="1100" dirty="0" err="1"/>
              <a:t>aidance</a:t>
            </a:r>
            <a:r>
              <a:rPr lang="fr-FR" sz="1100" dirty="0"/>
              <a:t> professionnel – </a:t>
            </a:r>
            <a:r>
              <a:rPr lang="fr-FR" sz="1100" i="1" dirty="0"/>
              <a:t>Habitude de vie, soutien à la prise en soin) </a:t>
            </a:r>
          </a:p>
          <a:p>
            <a:pPr marL="171450" indent="-171450">
              <a:buFontTx/>
              <a:buChar char="-"/>
              <a:defRPr/>
            </a:pPr>
            <a:endParaRPr lang="fr-FR" sz="1100" i="1" dirty="0"/>
          </a:p>
          <a:p>
            <a:pPr>
              <a:defRPr/>
            </a:pPr>
            <a:endParaRPr lang="fr-FR" dirty="0"/>
          </a:p>
        </p:txBody>
      </p:sp>
      <p:sp>
        <p:nvSpPr>
          <p:cNvPr id="11268" name="Espace réservé du numéro de diapositive 3">
            <a:extLst>
              <a:ext uri="{FF2B5EF4-FFF2-40B4-BE49-F238E27FC236}">
                <a16:creationId xmlns:a16="http://schemas.microsoft.com/office/drawing/2014/main" id="{1EF768CB-A3BA-4784-B8DE-334D3D5546C1}"/>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9pPr>
          </a:lstStyle>
          <a:p>
            <a:pPr>
              <a:spcBef>
                <a:spcPct val="0"/>
              </a:spcBef>
            </a:pPr>
            <a:fld id="{3275ACBB-C0D6-4288-BA65-B683DA9B783D}" type="slidenum">
              <a:rPr lang="fr-FR" altLang="fr-FR" sz="1300"/>
              <a:pPr>
                <a:spcBef>
                  <a:spcPct val="0"/>
                </a:spcBef>
              </a:pPr>
              <a:t>53</a:t>
            </a:fld>
            <a:endParaRPr lang="fr-FR" altLang="fr-F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264B9193-F5BA-4817-BFAB-9CAB2D99C16A}"/>
              </a:ext>
            </a:extLst>
          </p:cNvPr>
          <p:cNvSpPr>
            <a:spLocks noGrp="1" noRot="1" noChangeAspect="1" noChangeArrowheads="1" noTextEdit="1"/>
          </p:cNvSpPr>
          <p:nvPr>
            <p:ph type="sldImg"/>
          </p:nvPr>
        </p:nvSpPr>
        <p:spPr/>
      </p:sp>
      <p:sp>
        <p:nvSpPr>
          <p:cNvPr id="3" name="Espace réservé des notes 2">
            <a:extLst>
              <a:ext uri="{FF2B5EF4-FFF2-40B4-BE49-F238E27FC236}">
                <a16:creationId xmlns:a16="http://schemas.microsoft.com/office/drawing/2014/main" id="{E86F2AAE-AB92-4690-944A-8BDAD4E08590}"/>
              </a:ext>
            </a:extLst>
          </p:cNvPr>
          <p:cNvSpPr>
            <a:spLocks noGrp="1"/>
          </p:cNvSpPr>
          <p:nvPr>
            <p:ph type="body" idx="1"/>
          </p:nvPr>
        </p:nvSpPr>
        <p:spPr>
          <a:xfrm>
            <a:off x="685800" y="4400550"/>
            <a:ext cx="5486400" cy="5286375"/>
          </a:xfrm>
        </p:spPr>
        <p:txBody>
          <a:bodyPr/>
          <a:lstStyle/>
          <a:p>
            <a:pPr>
              <a:defRPr/>
            </a:pPr>
            <a:r>
              <a:rPr lang="fr-FR" sz="1400" b="1" dirty="0">
                <a:solidFill>
                  <a:srgbClr val="3DA580"/>
                </a:solidFill>
              </a:rPr>
              <a:t>Convention initiale : 1/12/2012 _ Avenant 1 : 1/12/2015</a:t>
            </a:r>
          </a:p>
          <a:p>
            <a:pPr marL="171450" indent="-171450">
              <a:buFont typeface="Symbol" panose="05050102010706020507" pitchFamily="18" charset="2"/>
              <a:buChar char="Þ"/>
              <a:defRPr/>
            </a:pPr>
            <a:r>
              <a:rPr lang="fr-FR" dirty="0"/>
              <a:t>Projet actualisation / révision courant 2025</a:t>
            </a:r>
          </a:p>
          <a:p>
            <a:pPr>
              <a:defRPr/>
            </a:pPr>
            <a:endParaRPr lang="fr-FR" dirty="0"/>
          </a:p>
          <a:p>
            <a:pPr>
              <a:defRPr/>
            </a:pPr>
            <a:r>
              <a:rPr lang="fr-FR" b="1" dirty="0"/>
              <a:t>Objectifs </a:t>
            </a:r>
          </a:p>
          <a:p>
            <a:pPr>
              <a:defRPr/>
            </a:pPr>
            <a:r>
              <a:rPr lang="fr-FR" sz="1100" b="1" dirty="0">
                <a:solidFill>
                  <a:srgbClr val="3DA580"/>
                </a:solidFill>
              </a:rPr>
              <a:t>Favoriser l’accès et les conditions de prise en soin (urgences/hospitalisation</a:t>
            </a:r>
            <a:r>
              <a:rPr lang="fr-FR" b="1" dirty="0">
                <a:solidFill>
                  <a:srgbClr val="3DA580"/>
                </a:solidFill>
              </a:rPr>
              <a:t>) </a:t>
            </a:r>
            <a:r>
              <a:rPr lang="fr-FR" sz="1000" dirty="0"/>
              <a:t>(IAO, visite hospitalière, organisation hospitalisation programmée, </a:t>
            </a:r>
            <a:r>
              <a:rPr lang="fr-FR" sz="1000" dirty="0" err="1"/>
              <a:t>cs</a:t>
            </a:r>
            <a:r>
              <a:rPr lang="fr-FR" sz="1000" dirty="0"/>
              <a:t> accompagnée…) </a:t>
            </a:r>
          </a:p>
          <a:p>
            <a:pPr>
              <a:defRPr/>
            </a:pPr>
            <a:r>
              <a:rPr lang="fr-FR" sz="1100" b="1" dirty="0">
                <a:solidFill>
                  <a:srgbClr val="3DA580"/>
                </a:solidFill>
              </a:rPr>
              <a:t>Faciliter la continuité du parcours de soin </a:t>
            </a:r>
            <a:r>
              <a:rPr lang="fr-FR" sz="1000" dirty="0"/>
              <a:t>(DLI vers DLU, outil CAA(Kit com non verbale(2015) révision e en cours)…)</a:t>
            </a:r>
          </a:p>
          <a:p>
            <a:pPr>
              <a:defRPr/>
            </a:pPr>
            <a:r>
              <a:rPr lang="fr-FR" sz="1100" b="1" dirty="0">
                <a:solidFill>
                  <a:srgbClr val="3DA580"/>
                </a:solidFill>
              </a:rPr>
              <a:t>Promouvoir la prise en charge du patient porteur de </a:t>
            </a:r>
            <a:r>
              <a:rPr lang="fr-FR" sz="1000" dirty="0"/>
              <a:t>Handicap (« Vis ma vie » = stage croisé, Formation FALC, Forum…)</a:t>
            </a:r>
          </a:p>
          <a:p>
            <a:pPr>
              <a:defRPr/>
            </a:pPr>
            <a:r>
              <a:rPr lang="fr-FR" sz="1100" b="1" dirty="0">
                <a:solidFill>
                  <a:srgbClr val="3DA580"/>
                </a:solidFill>
              </a:rPr>
              <a:t>Amélioration continue </a:t>
            </a:r>
            <a:r>
              <a:rPr lang="fr-FR" sz="1000" dirty="0"/>
              <a:t>(</a:t>
            </a:r>
            <a:r>
              <a:rPr lang="fr-FR" sz="1000" dirty="0" err="1"/>
              <a:t>C.Référent</a:t>
            </a:r>
            <a:r>
              <a:rPr lang="fr-FR" sz="1000" dirty="0"/>
              <a:t> </a:t>
            </a:r>
            <a:r>
              <a:rPr lang="fr-FR" sz="1000" dirty="0" err="1"/>
              <a:t>hdcp</a:t>
            </a:r>
            <a:r>
              <a:rPr lang="fr-FR" sz="1000" dirty="0"/>
              <a:t>, </a:t>
            </a:r>
            <a:r>
              <a:rPr lang="fr-FR" sz="1000" dirty="0" err="1"/>
              <a:t>C.Coordination</a:t>
            </a:r>
            <a:r>
              <a:rPr lang="fr-FR" sz="1000" dirty="0"/>
              <a:t> </a:t>
            </a:r>
            <a:r>
              <a:rPr lang="fr-FR" sz="1000" dirty="0" err="1"/>
              <a:t>Hdcp</a:t>
            </a:r>
            <a:r>
              <a:rPr lang="fr-FR" sz="1000" dirty="0"/>
              <a:t>…) </a:t>
            </a:r>
            <a:endParaRPr lang="fr-FR" sz="1100" dirty="0"/>
          </a:p>
          <a:p>
            <a:pPr marL="171450" indent="-171450">
              <a:buFont typeface="Symbol" panose="05050102010706020507" pitchFamily="18" charset="2"/>
              <a:buChar char="Þ"/>
              <a:defRPr/>
            </a:pPr>
            <a:endParaRPr lang="fr-FR" dirty="0"/>
          </a:p>
          <a:p>
            <a:pPr>
              <a:defRPr/>
            </a:pPr>
            <a:r>
              <a:rPr lang="fr-FR" sz="1100" b="1" dirty="0"/>
              <a:t>Commission coordination handicap </a:t>
            </a:r>
          </a:p>
          <a:p>
            <a:pPr marL="171450" indent="-171450">
              <a:buFontTx/>
              <a:buChar char="-"/>
              <a:defRPr/>
            </a:pPr>
            <a:r>
              <a:rPr lang="fr-FR" sz="1100" dirty="0"/>
              <a:t>Comité de pilotage (cadres CH DRON-PBRXTG) </a:t>
            </a:r>
          </a:p>
          <a:p>
            <a:pPr marL="628650" lvl="1" indent="-171450">
              <a:buFontTx/>
              <a:buChar char="-"/>
              <a:defRPr/>
            </a:pPr>
            <a:r>
              <a:rPr lang="fr-FR" sz="1100" dirty="0"/>
              <a:t>Matinée transversalité / Forum …</a:t>
            </a:r>
          </a:p>
          <a:p>
            <a:pPr marL="171450" indent="-171450">
              <a:buFontTx/>
              <a:buChar char="-"/>
              <a:defRPr/>
            </a:pPr>
            <a:r>
              <a:rPr lang="fr-FR" sz="1100" dirty="0"/>
              <a:t>Rencontre 4x/an</a:t>
            </a:r>
          </a:p>
          <a:p>
            <a:pPr marL="171450" indent="-171450">
              <a:buFontTx/>
              <a:buChar char="-"/>
              <a:defRPr/>
            </a:pPr>
            <a:r>
              <a:rPr lang="fr-FR" sz="1100" dirty="0"/>
              <a:t>Veille à amélioration continue</a:t>
            </a:r>
          </a:p>
          <a:p>
            <a:pPr marL="171450" indent="-171450">
              <a:buFontTx/>
              <a:buChar char="-"/>
              <a:defRPr/>
            </a:pPr>
            <a:r>
              <a:rPr lang="fr-FR" sz="1100" dirty="0"/>
              <a:t>Diffusion auprès des services des soins et d’accompagnement</a:t>
            </a:r>
          </a:p>
          <a:p>
            <a:pPr marL="171450" indent="-171450">
              <a:buFontTx/>
              <a:buChar char="-"/>
              <a:defRPr/>
            </a:pPr>
            <a:endParaRPr lang="fr-FR" sz="1100" dirty="0"/>
          </a:p>
          <a:p>
            <a:pPr>
              <a:defRPr/>
            </a:pPr>
            <a:r>
              <a:rPr lang="fr-FR" sz="1100" b="1" dirty="0"/>
              <a:t>Espace de concertation </a:t>
            </a:r>
          </a:p>
          <a:p>
            <a:pPr marL="171450" indent="-171450">
              <a:buFontTx/>
              <a:buChar char="-"/>
              <a:defRPr/>
            </a:pPr>
            <a:r>
              <a:rPr lang="fr-FR" sz="1100" dirty="0"/>
              <a:t>Commission référent handicap</a:t>
            </a:r>
          </a:p>
          <a:p>
            <a:pPr marL="171450" indent="-171450">
              <a:buFontTx/>
              <a:buChar char="-"/>
              <a:defRPr/>
            </a:pPr>
            <a:r>
              <a:rPr lang="fr-FR" sz="1100" dirty="0"/>
              <a:t>« Vis ma vie »  </a:t>
            </a:r>
          </a:p>
          <a:p>
            <a:pPr marL="171450" indent="-171450">
              <a:buFontTx/>
              <a:buChar char="-"/>
              <a:defRPr/>
            </a:pPr>
            <a:r>
              <a:rPr lang="fr-FR" sz="1100" dirty="0"/>
              <a:t>Commission douleur (arrêt / reprise ?)</a:t>
            </a:r>
          </a:p>
          <a:p>
            <a:pPr marL="171450" indent="-171450">
              <a:buFontTx/>
              <a:buChar char="-"/>
              <a:defRPr/>
            </a:pPr>
            <a:r>
              <a:rPr lang="fr-FR" sz="1100" dirty="0"/>
              <a:t>Formation communes (FALC, FORUM…) </a:t>
            </a:r>
          </a:p>
          <a:p>
            <a:pPr>
              <a:defRPr/>
            </a:pPr>
            <a:endParaRPr lang="fr-FR" sz="1100" b="1" dirty="0"/>
          </a:p>
          <a:p>
            <a:pPr>
              <a:defRPr/>
            </a:pPr>
            <a:r>
              <a:rPr lang="fr-FR" sz="1100" b="1" dirty="0"/>
              <a:t>Procédures collectives</a:t>
            </a:r>
          </a:p>
          <a:p>
            <a:pPr marL="171450" indent="-171450">
              <a:buFontTx/>
              <a:buChar char="-"/>
              <a:defRPr/>
            </a:pPr>
            <a:r>
              <a:rPr lang="fr-FR" sz="1100" dirty="0"/>
              <a:t>Admission / Sortie</a:t>
            </a:r>
          </a:p>
          <a:p>
            <a:pPr marL="171450" indent="-171450">
              <a:buFontTx/>
              <a:buChar char="-"/>
              <a:defRPr/>
            </a:pPr>
            <a:r>
              <a:rPr lang="fr-FR" sz="1100" dirty="0"/>
              <a:t>Continuité de soins (pair </a:t>
            </a:r>
            <a:r>
              <a:rPr lang="fr-FR" sz="1100" dirty="0" err="1"/>
              <a:t>aidance</a:t>
            </a:r>
            <a:r>
              <a:rPr lang="fr-FR" sz="1100" dirty="0"/>
              <a:t> professionnel – </a:t>
            </a:r>
            <a:r>
              <a:rPr lang="fr-FR" sz="1100" i="1" dirty="0"/>
              <a:t>Habitude de vie, soutien à la prise en soin) </a:t>
            </a:r>
          </a:p>
          <a:p>
            <a:pPr marL="171450" indent="-171450">
              <a:buFontTx/>
              <a:buChar char="-"/>
              <a:defRPr/>
            </a:pPr>
            <a:endParaRPr lang="fr-FR" sz="1100" i="1" dirty="0"/>
          </a:p>
          <a:p>
            <a:pPr>
              <a:defRPr/>
            </a:pPr>
            <a:endParaRPr lang="fr-FR" dirty="0"/>
          </a:p>
        </p:txBody>
      </p:sp>
      <p:sp>
        <p:nvSpPr>
          <p:cNvPr id="13316" name="Espace réservé du numéro de diapositive 3">
            <a:extLst>
              <a:ext uri="{FF2B5EF4-FFF2-40B4-BE49-F238E27FC236}">
                <a16:creationId xmlns:a16="http://schemas.microsoft.com/office/drawing/2014/main" id="{F7B52EAA-BF8C-47B1-885E-0CD8329D1FBB}"/>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412750" algn="l"/>
                <a:tab pos="825500" algn="l"/>
                <a:tab pos="1238250" algn="l"/>
                <a:tab pos="1651000" algn="l"/>
                <a:tab pos="2065338" algn="l"/>
                <a:tab pos="2478088" algn="l"/>
                <a:tab pos="2890838" algn="l"/>
              </a:tabLst>
              <a:defRPr sz="1200">
                <a:solidFill>
                  <a:srgbClr val="000000"/>
                </a:solidFill>
                <a:latin typeface="Times New Roman" panose="02020603050405020304" pitchFamily="18" charset="0"/>
              </a:defRPr>
            </a:lvl9pPr>
          </a:lstStyle>
          <a:p>
            <a:pPr>
              <a:spcBef>
                <a:spcPct val="0"/>
              </a:spcBef>
            </a:pPr>
            <a:fld id="{7390524F-DDC5-48C6-8856-ABC8A810A1D1}" type="slidenum">
              <a:rPr lang="fr-FR" altLang="fr-FR" sz="1300"/>
              <a:pPr>
                <a:spcBef>
                  <a:spcPct val="0"/>
                </a:spcBef>
              </a:pPr>
              <a:t>54</a:t>
            </a:fld>
            <a:endParaRPr lang="fr-FR" altLang="fr-F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03/12/2025</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954821" y="1565673"/>
            <a:ext cx="7816514" cy="282535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62021575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884569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9567873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8051792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373995" y="1207196"/>
            <a:ext cx="8395454" cy="3144167"/>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5527398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12230171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0600189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8739489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6602087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4348337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695476" y="1078396"/>
            <a:ext cx="37949" cy="1007579"/>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837010" y="1078707"/>
            <a:ext cx="5367338" cy="1007269"/>
          </a:xfrm>
          <a:prstGeom prst="rect">
            <a:avLst/>
          </a:prstGeom>
        </p:spPr>
        <p:txBody>
          <a:bodyPr/>
          <a:lstStyle>
            <a:lvl1pPr>
              <a:defRPr sz="27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837010" y="2810468"/>
            <a:ext cx="2249090" cy="1228725"/>
          </a:xfrm>
          <a:prstGeom prst="rect">
            <a:avLst/>
          </a:prstGeom>
        </p:spPr>
        <p:txBody>
          <a:bodyPr/>
          <a:lstStyle>
            <a:lvl1pPr>
              <a:lnSpc>
                <a:spcPct val="100000"/>
              </a:lnSpc>
              <a:spcAft>
                <a:spcPts val="375"/>
              </a:spcAft>
              <a:defRPr sz="105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3294256" y="2809877"/>
            <a:ext cx="2249090" cy="1228725"/>
          </a:xfrm>
          <a:prstGeom prst="rect">
            <a:avLst/>
          </a:prstGeom>
        </p:spPr>
        <p:txBody>
          <a:bodyPr/>
          <a:lstStyle>
            <a:lvl1pPr>
              <a:lnSpc>
                <a:spcPct val="100000"/>
              </a:lnSpc>
              <a:spcAft>
                <a:spcPts val="375"/>
              </a:spcAft>
              <a:defRPr sz="105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5751502" y="2809877"/>
            <a:ext cx="2249090" cy="1228725"/>
          </a:xfrm>
          <a:prstGeom prst="rect">
            <a:avLst/>
          </a:prstGeom>
        </p:spPr>
        <p:txBody>
          <a:bodyPr/>
          <a:lstStyle>
            <a:lvl1pPr>
              <a:lnSpc>
                <a:spcPct val="100000"/>
              </a:lnSpc>
              <a:spcAft>
                <a:spcPts val="375"/>
              </a:spcAft>
              <a:defRPr sz="105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70755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58C71-D88C-4947-AD38-6B7CD80F7D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975B68-4553-0D42-BE65-C94DA5F8EA07}"/>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8B1A824-0886-6C46-9FC2-48E8B3128E7B}"/>
              </a:ext>
            </a:extLst>
          </p:cNvPr>
          <p:cNvSpPr>
            <a:spLocks noGrp="1"/>
          </p:cNvSpPr>
          <p:nvPr>
            <p:ph type="dt" sz="half" idx="10"/>
          </p:nvPr>
        </p:nvSpPr>
        <p:spPr/>
        <p:txBody>
          <a:bodyPr/>
          <a:lstStyle/>
          <a:p>
            <a:fld id="{3685EECF-BFD4-9C4A-A0DD-FFC67146A01A}" type="datetimeFigureOut">
              <a:rPr lang="fr-FR" smtClean="0"/>
              <a:t>03/12/2025</a:t>
            </a:fld>
            <a:endParaRPr lang="fr-FR"/>
          </a:p>
        </p:txBody>
      </p:sp>
      <p:sp>
        <p:nvSpPr>
          <p:cNvPr id="5" name="Espace réservé du pied de page 4">
            <a:extLst>
              <a:ext uri="{FF2B5EF4-FFF2-40B4-BE49-F238E27FC236}">
                <a16:creationId xmlns:a16="http://schemas.microsoft.com/office/drawing/2014/main" id="{E3231FF9-2C01-8D4A-AF99-753467ED79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C84B94-209D-7840-87CF-846496883D92}"/>
              </a:ext>
            </a:extLst>
          </p:cNvPr>
          <p:cNvSpPr>
            <a:spLocks noGrp="1"/>
          </p:cNvSpPr>
          <p:nvPr>
            <p:ph type="sldNum" sz="quarter" idx="12"/>
          </p:nvPr>
        </p:nvSpPr>
        <p:spPr/>
        <p:txBody>
          <a:bodyPr/>
          <a:lstStyle/>
          <a:p>
            <a:fld id="{0B778BA5-CFD4-C44C-8CD2-EC1219E70F9B}" type="slidenum">
              <a:rPr lang="fr-FR" smtClean="0"/>
              <a:t>‹N°›</a:t>
            </a:fld>
            <a:endParaRPr lang="fr-FR"/>
          </a:p>
        </p:txBody>
      </p:sp>
    </p:spTree>
    <p:extLst>
      <p:ext uri="{BB962C8B-B14F-4D97-AF65-F5344CB8AC3E}">
        <p14:creationId xmlns:p14="http://schemas.microsoft.com/office/powerpoint/2010/main" val="24230553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9328E0-814A-40B0-B249-24E270AC2188}"/>
              </a:ext>
            </a:extLst>
          </p:cNvPr>
          <p:cNvSpPr>
            <a:spLocks noGrp="1"/>
          </p:cNvSpPr>
          <p:nvPr>
            <p:ph type="dt" sz="half" idx="10"/>
          </p:nvPr>
        </p:nvSpPr>
        <p:spPr/>
        <p:txBody>
          <a:bodyPr/>
          <a:lstStyle/>
          <a:p>
            <a:endParaRPr lang="fr-FR" dirty="0"/>
          </a:p>
        </p:txBody>
      </p:sp>
      <p:sp>
        <p:nvSpPr>
          <p:cNvPr id="3" name="Slide Number Placeholder 2">
            <a:extLst>
              <a:ext uri="{FF2B5EF4-FFF2-40B4-BE49-F238E27FC236}">
                <a16:creationId xmlns:a16="http://schemas.microsoft.com/office/drawing/2014/main" id="{E10352DC-0DB0-441F-A4E9-75B2D3F87B80}"/>
              </a:ext>
            </a:extLst>
          </p:cNvPr>
          <p:cNvSpPr>
            <a:spLocks noGrp="1"/>
          </p:cNvSpPr>
          <p:nvPr>
            <p:ph type="sldNum" sz="quarter" idx="11"/>
          </p:nvPr>
        </p:nvSpPr>
        <p:spPr/>
        <p:txBody>
          <a:body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2951051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5_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p:nvPr>
        </p:nvSpPr>
        <p:spPr>
          <a:xfrm>
            <a:off x="954821" y="1565798"/>
            <a:ext cx="7816174" cy="2824995"/>
          </a:xfrm>
        </p:spPr>
        <p:txBody>
          <a:bodyPr/>
          <a:lstStyle>
            <a:lvl1pPr marL="0" indent="0">
              <a:buNone/>
              <a:defRPr sz="1650" b="0">
                <a:solidFill>
                  <a:schemeClr val="tx2"/>
                </a:solidFill>
              </a:defRPr>
            </a:lvl1pPr>
            <a:lvl2pPr marL="0" indent="108000">
              <a:spcAft>
                <a:spcPts val="600"/>
              </a:spcAft>
              <a:buClr>
                <a:schemeClr val="tx2"/>
              </a:buClr>
              <a:buFont typeface="Symbol" panose="05050102010706020507" pitchFamily="18" charset="2"/>
              <a:buChar char=""/>
              <a:defRPr b="1"/>
            </a:lvl2pPr>
            <a:lvl3pPr>
              <a:spcAft>
                <a:spcPts val="450"/>
              </a:spcAft>
              <a:defRPr sz="1200" b="0"/>
            </a:lvl3pPr>
            <a:lvl4pPr>
              <a:defRPr sz="1050" b="1"/>
            </a:lvl4pPr>
            <a:lvl5pPr>
              <a:defRPr sz="900"/>
            </a:lvl5pPr>
          </a:lstStyle>
          <a:p>
            <a:pPr lvl="0"/>
            <a:r>
              <a:rPr lang="fr-FR"/>
              <a:t>Cliquez pour modifier les styles du texte du masque</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p:nvPr>
        </p:nvSpPr>
        <p:spPr>
          <a:solidFill>
            <a:schemeClr val="tx2"/>
          </a:solidFill>
        </p:spPr>
        <p:txBody>
          <a:bodyPr/>
          <a:lstStyle/>
          <a:p>
            <a:r>
              <a:rPr lang="fr-FR"/>
              <a:t>Modifiez le style du titre</a:t>
            </a:r>
          </a:p>
        </p:txBody>
      </p:sp>
    </p:spTree>
    <p:extLst>
      <p:ext uri="{BB962C8B-B14F-4D97-AF65-F5344CB8AC3E}">
        <p14:creationId xmlns:p14="http://schemas.microsoft.com/office/powerpoint/2010/main" val="362744121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7776864" cy="2880320"/>
          </a:xfrm>
        </p:spPr>
        <p:txBody>
          <a:bodyPr/>
          <a:lstStyle>
            <a:lvl1pPr marL="228600" indent="-228600">
              <a:spcBef>
                <a:spcPts val="400"/>
              </a:spcBef>
              <a:spcAft>
                <a:spcPts val="800"/>
              </a:spcAft>
              <a:buFont typeface="+mj-lt"/>
              <a:buAutoNum type="arabicPeriod"/>
              <a:defRPr sz="1400" b="0"/>
            </a:lvl1pPr>
            <a:lvl2pPr marL="180000" indent="0">
              <a:spcBef>
                <a:spcPts val="600"/>
              </a:spcBef>
              <a:spcAft>
                <a:spcPts val="800"/>
              </a:spcAft>
              <a:buFont typeface="+mj-lt"/>
              <a:buNone/>
              <a:defRPr baseline="0"/>
            </a:lvl2pPr>
          </a:lstStyle>
          <a:p>
            <a:pPr lvl="0"/>
            <a:r>
              <a:rPr lang="fr-FR" dirty="0"/>
              <a:t>Titre de la partie</a:t>
            </a:r>
          </a:p>
          <a:p>
            <a:pPr lvl="0"/>
            <a:r>
              <a:rPr lang="fr-FR" dirty="0"/>
              <a:t>Texte deuxième niveau</a:t>
            </a:r>
          </a:p>
          <a:p>
            <a:pPr lvl="0"/>
            <a:r>
              <a:rPr lang="fr-FR" dirty="0"/>
              <a:t>Texte deuxième niveau </a:t>
            </a:r>
          </a:p>
          <a:p>
            <a:pPr lvl="0"/>
            <a:r>
              <a:rPr lang="fr-FR" dirty="0"/>
              <a:t>Texte deuxième niveau </a:t>
            </a:r>
          </a:p>
          <a:p>
            <a:pPr lvl="0"/>
            <a:r>
              <a:rPr lang="fr-FR" dirty="0"/>
              <a:t>Texte deuxième niveau </a:t>
            </a:r>
          </a:p>
          <a:p>
            <a:pPr lvl="1"/>
            <a:endParaRPr lang="fr-FR" dirty="0"/>
          </a:p>
          <a:p>
            <a:pPr lvl="1"/>
            <a:endParaRPr lang="fr-FR" dirty="0"/>
          </a:p>
          <a:p>
            <a:pPr lvl="1"/>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FB57FCB2-5138-4D12-987B-A5DCC103C8E5}" type="datetime2">
              <a:rPr lang="fr-FR" cap="all" smtClean="0"/>
              <a:t>mercredi 3 décembre 2025</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98009"/>
            <a:ext cx="8424863" cy="539991"/>
          </a:xfrm>
        </p:spPr>
        <p:txBody>
          <a:bodyPr>
            <a:normAutofit/>
          </a:bodyPr>
          <a:lstStyle>
            <a:lvl1pPr>
              <a:defRPr sz="2000" b="1"/>
            </a:lvl1p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23529" y="195486"/>
            <a:ext cx="1656184" cy="360000"/>
          </a:xfrm>
          <a:prstGeom prst="rect">
            <a:avLst/>
          </a:prstGeom>
        </p:spPr>
        <p:txBody>
          <a:bodyPr vert="horz" lIns="0" tIns="0" rIns="0" bIns="0" rtlCol="0" anchor="ctr" anchorCtr="0">
            <a:noAutofit/>
          </a:bodyPr>
          <a:lstStyle>
            <a:lvl1pPr algn="r">
              <a:defRPr sz="3200" b="1">
                <a:solidFill>
                  <a:schemeClr val="tx1"/>
                </a:solidFill>
              </a:defRPr>
            </a:lvl1pPr>
          </a:lstStyle>
          <a:p>
            <a:r>
              <a:rPr lang="fr-FR" sz="2000" dirty="0"/>
              <a:t> </a:t>
            </a:r>
          </a:p>
          <a:p>
            <a:endParaRPr lang="fr-FR" dirty="0"/>
          </a:p>
        </p:txBody>
      </p:sp>
      <p:sp>
        <p:nvSpPr>
          <p:cNvPr id="7" name="Espace réservé du pied de page 4">
            <a:extLst>
              <a:ext uri="{FF2B5EF4-FFF2-40B4-BE49-F238E27FC236}">
                <a16:creationId xmlns:a16="http://schemas.microsoft.com/office/drawing/2014/main" id="{745ED2D7-3CC1-3B41-AA37-64BDE1CE2471}"/>
              </a:ext>
            </a:extLst>
          </p:cNvPr>
          <p:cNvSpPr txBox="1">
            <a:spLocks/>
          </p:cNvSpPr>
          <p:nvPr userDrawn="1"/>
        </p:nvSpPr>
        <p:spPr bwMode="gray">
          <a:xfrm>
            <a:off x="7092280" y="266748"/>
            <a:ext cx="1656184" cy="360000"/>
          </a:xfrm>
          <a:prstGeom prst="rect">
            <a:avLst/>
          </a:prstGeom>
        </p:spPr>
        <p:txBody>
          <a:bodyPr vert="horz" lIns="0" tIns="0" rIns="0" bIns="0" rtlCol="0" anchor="ctr" anchorCtr="0">
            <a:noAutofit/>
          </a:bodyPr>
          <a:lstStyle>
            <a:defPPr>
              <a:defRPr lang="fr-FR"/>
            </a:defPPr>
            <a:lvl1pPr marL="0" algn="r" defTabSz="914400" rtl="0" eaLnBrk="1" latinLnBrk="0" hangingPunct="1">
              <a:defRPr sz="3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a:t> </a:t>
            </a:r>
          </a:p>
          <a:p>
            <a:endParaRPr lang="fr-FR" dirty="0"/>
          </a:p>
        </p:txBody>
      </p:sp>
    </p:spTree>
    <p:extLst>
      <p:ext uri="{BB962C8B-B14F-4D97-AF65-F5344CB8AC3E}">
        <p14:creationId xmlns:p14="http://schemas.microsoft.com/office/powerpoint/2010/main" val="7333470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sz="3200">
                <a:latin typeface="+mj-lt"/>
                <a:ea typeface="+mj-ea"/>
                <a:cs typeface="+mj-cs"/>
              </a:rPr>
              <a:t>  </a:t>
            </a:r>
            <a:endParaRPr lang="fr-FR" dirty="0"/>
          </a:p>
        </p:txBody>
      </p:sp>
      <p:sp>
        <p:nvSpPr>
          <p:cNvPr id="4" name="Espace réservé du numéro de diapositive 3"/>
          <p:cNvSpPr>
            <a:spLocks noGrp="1"/>
          </p:cNvSpPr>
          <p:nvPr>
            <p:ph type="sldNum" sz="quarter" idx="11"/>
          </p:nvPr>
        </p:nvSpPr>
        <p:spPr/>
        <p:txBody>
          <a:bodyPr/>
          <a:lstStyle/>
          <a:p>
            <a:fld id="{733122C9-A0B9-462F-8757-0847AD287B63}" type="slidenum">
              <a:rPr lang="fr-FR" smtClean="0"/>
              <a:pPr/>
              <a:t>‹N°›</a:t>
            </a:fld>
            <a:endParaRPr lang="fr-FR" dirty="0"/>
          </a:p>
        </p:txBody>
      </p:sp>
      <p:sp>
        <p:nvSpPr>
          <p:cNvPr id="5" name="Espace réservé de la date 4"/>
          <p:cNvSpPr>
            <a:spLocks noGrp="1"/>
          </p:cNvSpPr>
          <p:nvPr>
            <p:ph type="dt" sz="half" idx="12"/>
          </p:nvPr>
        </p:nvSpPr>
        <p:spPr/>
        <p:txBody>
          <a:bodyPr/>
          <a:lstStyle/>
          <a:p>
            <a:fld id="{130D21C3-7836-4DE7-BF4F-3EEF2406E2C0}" type="datetime2">
              <a:rPr lang="fr-FR" cap="all" smtClean="0"/>
              <a:t>mercredi 3 décembre 2025</a:t>
            </a:fld>
            <a:endParaRPr lang="fr-FR" cap="all" dirty="0"/>
          </a:p>
        </p:txBody>
      </p:sp>
      <p:sp>
        <p:nvSpPr>
          <p:cNvPr id="6" name="ZoneTexte 5"/>
          <p:cNvSpPr txBox="1"/>
          <p:nvPr userDrawn="1"/>
        </p:nvSpPr>
        <p:spPr>
          <a:xfrm>
            <a:off x="7092280" y="151607"/>
            <a:ext cx="1656184" cy="523220"/>
          </a:xfrm>
          <a:prstGeom prst="rect">
            <a:avLst/>
          </a:prstGeom>
          <a:noFill/>
        </p:spPr>
        <p:txBody>
          <a:bodyPr wrap="square" rtlCol="0">
            <a:spAutoFit/>
          </a:bodyPr>
          <a:lstStyle/>
          <a:p>
            <a:r>
              <a:rPr lang="fr-FR" sz="2800" b="1" dirty="0"/>
              <a:t>Titre 1</a:t>
            </a:r>
          </a:p>
        </p:txBody>
      </p:sp>
    </p:spTree>
    <p:extLst>
      <p:ext uri="{BB962C8B-B14F-4D97-AF65-F5344CB8AC3E}">
        <p14:creationId xmlns:p14="http://schemas.microsoft.com/office/powerpoint/2010/main" val="1879522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A49B44AF-C611-4D9A-BC33-1981E8133121}" type="datetime2">
              <a:rPr lang="fr-FR" cap="all" smtClean="0"/>
              <a:t>mercredi 3 décembre 2025</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20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 2</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normAutofit/>
          </a:bodyPr>
          <a:lstStyle>
            <a:lvl1pPr>
              <a:defRPr sz="2400" baseline="0"/>
            </a:lvl1pPr>
          </a:lstStyle>
          <a:p>
            <a:r>
              <a:rPr lang="fr-FR" dirty="0"/>
              <a:t>Sous-Titre 1</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3200" b="1">
                <a:solidFill>
                  <a:schemeClr val="tx1"/>
                </a:solidFill>
              </a:defRPr>
            </a:lvl1pPr>
          </a:lstStyle>
          <a:p>
            <a:r>
              <a:rPr lang="fr-FR"/>
              <a:t>  </a:t>
            </a:r>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42209718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433DED64-1EAE-4C8D-B61B-B9E6F8F85B9E}" type="datetime2">
              <a:rPr lang="fr-FR" cap="all" smtClean="0"/>
              <a:t>mercredi 3 décembre 2025</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3200" b="1">
                <a:solidFill>
                  <a:schemeClr val="tx1"/>
                </a:solidFill>
              </a:defRPr>
            </a:lvl1pPr>
          </a:lstStyle>
          <a:p>
            <a:r>
              <a:rPr lang="fr-FR"/>
              <a:t>  </a:t>
            </a:r>
            <a:endParaRPr lang="fr-FR" dirty="0"/>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
        <p:nvSpPr>
          <p:cNvPr id="9" name="ZoneTexte 8"/>
          <p:cNvSpPr txBox="1"/>
          <p:nvPr userDrawn="1"/>
        </p:nvSpPr>
        <p:spPr>
          <a:xfrm>
            <a:off x="7092280" y="151607"/>
            <a:ext cx="1656184" cy="523220"/>
          </a:xfrm>
          <a:prstGeom prst="rect">
            <a:avLst/>
          </a:prstGeom>
          <a:noFill/>
        </p:spPr>
        <p:txBody>
          <a:bodyPr wrap="square" rtlCol="0">
            <a:spAutoFit/>
          </a:bodyPr>
          <a:lstStyle/>
          <a:p>
            <a:r>
              <a:rPr lang="fr-FR" sz="2800" b="1" dirty="0"/>
              <a:t>Titre 1</a:t>
            </a:r>
          </a:p>
        </p:txBody>
      </p:sp>
    </p:spTree>
    <p:extLst>
      <p:ext uri="{BB962C8B-B14F-4D97-AF65-F5344CB8AC3E}">
        <p14:creationId xmlns:p14="http://schemas.microsoft.com/office/powerpoint/2010/main" val="1352864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EB42C514-4681-4B1F-B9E4-0CBA704B556D}" type="datetime2">
              <a:rPr lang="fr-FR" cap="all" smtClean="0"/>
              <a:t>mercredi 3 décembre 2025</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  </a:t>
            </a:r>
            <a:endParaRPr lang="fr-FR" dirty="0"/>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
        <p:nvSpPr>
          <p:cNvPr id="9" name="ZoneTexte 8"/>
          <p:cNvSpPr txBox="1"/>
          <p:nvPr userDrawn="1"/>
        </p:nvSpPr>
        <p:spPr>
          <a:xfrm>
            <a:off x="7092280" y="151607"/>
            <a:ext cx="1656184" cy="523220"/>
          </a:xfrm>
          <a:prstGeom prst="rect">
            <a:avLst/>
          </a:prstGeom>
          <a:noFill/>
        </p:spPr>
        <p:txBody>
          <a:bodyPr wrap="square" rtlCol="0">
            <a:spAutoFit/>
          </a:bodyPr>
          <a:lstStyle/>
          <a:p>
            <a:r>
              <a:rPr lang="fr-FR" sz="2800" b="1" dirty="0"/>
              <a:t>Titre 1</a:t>
            </a:r>
          </a:p>
        </p:txBody>
      </p:sp>
    </p:spTree>
    <p:extLst>
      <p:ext uri="{BB962C8B-B14F-4D97-AF65-F5344CB8AC3E}">
        <p14:creationId xmlns:p14="http://schemas.microsoft.com/office/powerpoint/2010/main" val="16447756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6D67F80-4755-4DE9-AC6E-C6456AF46811}" type="datetime2">
              <a:rPr lang="fr-FR" cap="all" smtClean="0"/>
              <a:t>mercredi 3 décembre 2025</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5" y="347482"/>
            <a:ext cx="2010556" cy="1154711"/>
          </a:xfrm>
          <a:prstGeom prst="rect">
            <a:avLst/>
          </a:prstGeom>
        </p:spPr>
      </p:pic>
    </p:spTree>
    <p:extLst>
      <p:ext uri="{BB962C8B-B14F-4D97-AF65-F5344CB8AC3E}">
        <p14:creationId xmlns:p14="http://schemas.microsoft.com/office/powerpoint/2010/main" val="7374576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rot="10800000">
            <a:off x="0" y="738000"/>
            <a:ext cx="9144000" cy="4443958"/>
          </a:xfrm>
          <a:prstGeom prst="round1Rect">
            <a:avLst/>
          </a:prstGeo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D47137BD-2650-475B-8870-AAA81E4950FD}" type="datetime2">
              <a:rPr lang="fr-FR" cap="all" smtClean="0"/>
              <a:t>mercredi 3 décembre 2025</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  </a:t>
            </a:r>
            <a:endParaRPr lang="fr-FR" dirty="0"/>
          </a:p>
        </p:txBody>
      </p:sp>
      <p:sp>
        <p:nvSpPr>
          <p:cNvPr id="9" name="ZoneTexte 8"/>
          <p:cNvSpPr txBox="1"/>
          <p:nvPr userDrawn="1"/>
        </p:nvSpPr>
        <p:spPr>
          <a:xfrm>
            <a:off x="7092280" y="151607"/>
            <a:ext cx="1656184" cy="523220"/>
          </a:xfrm>
          <a:prstGeom prst="rect">
            <a:avLst/>
          </a:prstGeom>
          <a:noFill/>
        </p:spPr>
        <p:txBody>
          <a:bodyPr wrap="square" rtlCol="0">
            <a:spAutoFit/>
          </a:bodyPr>
          <a:lstStyle/>
          <a:p>
            <a:r>
              <a:rPr lang="fr-FR" sz="2800" b="1" dirty="0"/>
              <a:t>Titre 1</a:t>
            </a:r>
          </a:p>
        </p:txBody>
      </p:sp>
    </p:spTree>
    <p:extLst>
      <p:ext uri="{BB962C8B-B14F-4D97-AF65-F5344CB8AC3E}">
        <p14:creationId xmlns:p14="http://schemas.microsoft.com/office/powerpoint/2010/main" val="31006551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Couverture-HW">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386985E4-1003-4038-9504-6773A50008A7}" type="datetime2">
              <a:rPr lang="fr-FR" smtClean="0"/>
              <a:t>mercredi 3 décembre 2025</a:t>
            </a:fld>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77747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2761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4ème de 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5B75243A-5D9B-42D5-8F9B-442A88C411D1}" type="datetime2">
              <a:rPr lang="fr-FR" smtClean="0"/>
              <a:t>mercredi 3 décembre 2025</a:t>
            </a:fld>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24405252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77D0284F-DC4B-4A23-AB71-00C9462554F5}" type="datetime1">
              <a:rPr lang="fr-FR" cap="all" smtClean="0"/>
              <a:t>03/12/2025</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09465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4005F60A-D003-465D-9205-81DAB5E4481D}" type="datetime1">
              <a:rPr lang="fr-FR" cap="all" smtClean="0"/>
              <a:t>03/12/2025</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Département Défense et Sécurité</a:t>
            </a:r>
            <a:endParaRPr lang="fr-FR" dirty="0"/>
          </a:p>
        </p:txBody>
      </p:sp>
    </p:spTree>
    <p:extLst>
      <p:ext uri="{BB962C8B-B14F-4D97-AF65-F5344CB8AC3E}">
        <p14:creationId xmlns:p14="http://schemas.microsoft.com/office/powerpoint/2010/main" val="14207969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1F09EF29-C8EE-4EB6-8CEC-C8C1A5C133FE}" type="datetime1">
              <a:rPr lang="fr-FR" cap="all" smtClean="0"/>
              <a:t>03/12/2025</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Département Défense et Sécurité</a:t>
            </a:r>
            <a:endParaRPr lang="fr-FR"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075674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C45A6C4-8512-491C-9BD5-049A5D186D8B}" type="datetime1">
              <a:rPr lang="fr-FR" cap="all" smtClean="0"/>
              <a:t>03/12/2025</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Département Défense et Sécurité</a:t>
            </a:r>
            <a:endParaRPr lang="fr-FR" dirty="0"/>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Tree>
    <p:extLst>
      <p:ext uri="{BB962C8B-B14F-4D97-AF65-F5344CB8AC3E}">
        <p14:creationId xmlns:p14="http://schemas.microsoft.com/office/powerpoint/2010/main" val="19526479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4FD0D3-D848-4119-8AA2-F35E76E6AC7A}" type="datetime1">
              <a:rPr lang="fr-FR" cap="all" smtClean="0"/>
              <a:t>03/12/2025</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Département Défense et Sécurité</a:t>
            </a:r>
            <a:endParaRPr lang="fr-FR" dirty="0"/>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Tree>
    <p:extLst>
      <p:ext uri="{BB962C8B-B14F-4D97-AF65-F5344CB8AC3E}">
        <p14:creationId xmlns:p14="http://schemas.microsoft.com/office/powerpoint/2010/main" val="28030296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BA1FC80E-1C96-4D7E-BB49-DE2B73110570}" type="datetime1">
              <a:rPr lang="fr-FR" cap="all" smtClean="0"/>
              <a:t>03/12/2025</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Département Défense et Sécurité</a:t>
            </a:r>
            <a:endParaRPr lang="fr-FR" dirty="0"/>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5" y="347482"/>
            <a:ext cx="2010556" cy="1154711"/>
          </a:xfrm>
          <a:prstGeom prst="rect">
            <a:avLst/>
          </a:prstGeom>
        </p:spPr>
      </p:pic>
    </p:spTree>
    <p:extLst>
      <p:ext uri="{BB962C8B-B14F-4D97-AF65-F5344CB8AC3E}">
        <p14:creationId xmlns:p14="http://schemas.microsoft.com/office/powerpoint/2010/main" val="17491177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67E7141-9A98-4061-9205-1CFE8F12441D}" type="datetime1">
              <a:rPr lang="fr-FR" cap="all" smtClean="0"/>
              <a:t>03/12/2025</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Département Défense et Sécurité</a:t>
            </a:r>
            <a:endParaRPr lang="fr-FR" dirty="0"/>
          </a:p>
        </p:txBody>
      </p:sp>
    </p:spTree>
    <p:extLst>
      <p:ext uri="{BB962C8B-B14F-4D97-AF65-F5344CB8AC3E}">
        <p14:creationId xmlns:p14="http://schemas.microsoft.com/office/powerpoint/2010/main" val="27810554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377224C7-2BB0-4946-A2B9-C4DAC9464699}"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a:t>Département Défense et Sécurité</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17513494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4ème 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EB47D447-7F21-4ABD-BE6A-468BF59A6281}"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a:t>Département Défense et Sécurité</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2799607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6481" y="205222"/>
            <a:ext cx="8226720" cy="857610"/>
          </a:xfrm>
        </p:spPr>
        <p:txBody>
          <a:bodyPr/>
          <a:lstStyle/>
          <a:p>
            <a:r>
              <a:rPr lang="fr-FR"/>
              <a:t>Modifiez le style du titre</a:t>
            </a:r>
          </a:p>
        </p:txBody>
      </p:sp>
      <p:sp>
        <p:nvSpPr>
          <p:cNvPr id="3" name="Espace réservé de la date 3">
            <a:extLst>
              <a:ext uri="{FF2B5EF4-FFF2-40B4-BE49-F238E27FC236}">
                <a16:creationId xmlns:a16="http://schemas.microsoft.com/office/drawing/2014/main" id="{337307CA-BF4B-4AF8-B69A-ECE5B045B058}"/>
              </a:ext>
            </a:extLst>
          </p:cNvPr>
          <p:cNvSpPr txBox="1">
            <a:spLocks noGrp="1"/>
          </p:cNvSpPr>
          <p:nvPr>
            <p:ph type="dt" sz="half" idx="10"/>
          </p:nvPr>
        </p:nvSpPr>
        <p:spPr>
          <a:ln/>
        </p:spPr>
        <p:txBody>
          <a:bodyPr/>
          <a:lstStyle>
            <a:lvl1pPr>
              <a:defRPr/>
            </a:lvl1pPr>
          </a:lstStyle>
          <a:p>
            <a:pPr>
              <a:defRPr/>
            </a:pPr>
            <a:endParaRPr altLang="fr-FR"/>
          </a:p>
        </p:txBody>
      </p:sp>
      <p:sp>
        <p:nvSpPr>
          <p:cNvPr id="4" name="Espace réservé du pied de page 4">
            <a:extLst>
              <a:ext uri="{FF2B5EF4-FFF2-40B4-BE49-F238E27FC236}">
                <a16:creationId xmlns:a16="http://schemas.microsoft.com/office/drawing/2014/main" id="{E305E287-19A0-4891-9304-6E6025A0AC11}"/>
              </a:ext>
            </a:extLst>
          </p:cNvPr>
          <p:cNvSpPr txBox="1">
            <a:spLocks noGrp="1"/>
          </p:cNvSpPr>
          <p:nvPr>
            <p:ph type="ftr" sz="quarter" idx="11"/>
          </p:nvPr>
        </p:nvSpPr>
        <p:spPr>
          <a:ln/>
        </p:spPr>
        <p:txBody>
          <a:bodyPr/>
          <a:lstStyle>
            <a:lvl1pPr>
              <a:defRPr/>
            </a:lvl1pPr>
          </a:lstStyle>
          <a:p>
            <a:pPr>
              <a:defRPr/>
            </a:pPr>
            <a:endParaRPr altLang="fr-FR"/>
          </a:p>
        </p:txBody>
      </p:sp>
      <p:sp>
        <p:nvSpPr>
          <p:cNvPr id="5" name="Espace réservé du numéro de diapositive 5">
            <a:extLst>
              <a:ext uri="{FF2B5EF4-FFF2-40B4-BE49-F238E27FC236}">
                <a16:creationId xmlns:a16="http://schemas.microsoft.com/office/drawing/2014/main" id="{EAF0E09F-1B44-4F08-BC0F-95B21695A9DE}"/>
              </a:ext>
            </a:extLst>
          </p:cNvPr>
          <p:cNvSpPr txBox="1">
            <a:spLocks noGrp="1"/>
          </p:cNvSpPr>
          <p:nvPr>
            <p:ph type="sldNum" sz="quarter" idx="12"/>
          </p:nvPr>
        </p:nvSpPr>
        <p:spPr>
          <a:ln/>
        </p:spPr>
        <p:txBody>
          <a:bodyPr/>
          <a:lstStyle>
            <a:lvl1pPr>
              <a:defRPr/>
            </a:lvl1pPr>
          </a:lstStyle>
          <a:p>
            <a:fld id="{F2523AF1-EF28-4B04-A8C7-51A4679714FB}" type="slidenum">
              <a:rPr lang="fr-FR" altLang="fr-FR"/>
              <a:pPr/>
              <a:t>‹N°›</a:t>
            </a:fld>
            <a:endParaRPr lang="fr-FR" altLang="fr-FR"/>
          </a:p>
        </p:txBody>
      </p:sp>
    </p:spTree>
    <p:extLst>
      <p:ext uri="{BB962C8B-B14F-4D97-AF65-F5344CB8AC3E}">
        <p14:creationId xmlns:p14="http://schemas.microsoft.com/office/powerpoint/2010/main" val="1470489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360" y="841409"/>
            <a:ext cx="6857280" cy="1790828"/>
          </a:xfrm>
        </p:spPr>
        <p:txBody>
          <a:bodyPr anchor="b"/>
          <a:lstStyle>
            <a:lvl1pPr algn="ctr">
              <a:defRPr sz="4082"/>
            </a:lvl1pPr>
          </a:lstStyle>
          <a:p>
            <a:r>
              <a:rPr lang="fr-FR"/>
              <a:t>Modifiez le style du titre</a:t>
            </a:r>
          </a:p>
        </p:txBody>
      </p:sp>
      <p:sp>
        <p:nvSpPr>
          <p:cNvPr id="3" name="Sous-titre 2"/>
          <p:cNvSpPr>
            <a:spLocks noGrp="1"/>
          </p:cNvSpPr>
          <p:nvPr>
            <p:ph type="subTitle" idx="1"/>
          </p:nvPr>
        </p:nvSpPr>
        <p:spPr>
          <a:xfrm>
            <a:off x="1143360" y="2701364"/>
            <a:ext cx="6857280" cy="1242130"/>
          </a:xfrm>
        </p:spPr>
        <p:txBody>
          <a:bodyPr/>
          <a:lstStyle>
            <a:lvl1pPr marL="0" indent="0" algn="ctr">
              <a:buNone/>
              <a:defRPr sz="1633"/>
            </a:lvl1pPr>
            <a:lvl2pPr marL="311079" indent="0" algn="ctr">
              <a:buNone/>
              <a:defRPr sz="1361"/>
            </a:lvl2pPr>
            <a:lvl3pPr marL="622158" indent="0" algn="ctr">
              <a:buNone/>
              <a:defRPr sz="1225"/>
            </a:lvl3pPr>
            <a:lvl4pPr marL="933237" indent="0" algn="ctr">
              <a:buNone/>
              <a:defRPr sz="1089"/>
            </a:lvl4pPr>
            <a:lvl5pPr marL="1244316" indent="0" algn="ctr">
              <a:buNone/>
              <a:defRPr sz="1089"/>
            </a:lvl5pPr>
            <a:lvl6pPr marL="1555394" indent="0" algn="ctr">
              <a:buNone/>
              <a:defRPr sz="1089"/>
            </a:lvl6pPr>
            <a:lvl7pPr marL="1866473" indent="0" algn="ctr">
              <a:buNone/>
              <a:defRPr sz="1089"/>
            </a:lvl7pPr>
            <a:lvl8pPr marL="2177552" indent="0" algn="ctr">
              <a:buNone/>
              <a:defRPr sz="1089"/>
            </a:lvl8pPr>
            <a:lvl9pPr marL="2488631" indent="0" algn="ctr">
              <a:buNone/>
              <a:defRPr sz="1089"/>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40F9B4A4-7691-4A3E-98D4-9631AF56DDDC}"/>
              </a:ext>
            </a:extLst>
          </p:cNvPr>
          <p:cNvSpPr txBox="1">
            <a:spLocks noGrp="1"/>
          </p:cNvSpPr>
          <p:nvPr>
            <p:ph type="dt" sz="half" idx="10"/>
          </p:nvPr>
        </p:nvSpPr>
        <p:spPr>
          <a:ln/>
        </p:spPr>
        <p:txBody>
          <a:bodyPr/>
          <a:lstStyle>
            <a:lvl1pPr>
              <a:defRPr/>
            </a:lvl1pPr>
          </a:lstStyle>
          <a:p>
            <a:pPr>
              <a:defRPr/>
            </a:pPr>
            <a:endParaRPr altLang="fr-FR"/>
          </a:p>
        </p:txBody>
      </p:sp>
      <p:sp>
        <p:nvSpPr>
          <p:cNvPr id="5" name="Espace réservé du pied de page 4">
            <a:extLst>
              <a:ext uri="{FF2B5EF4-FFF2-40B4-BE49-F238E27FC236}">
                <a16:creationId xmlns:a16="http://schemas.microsoft.com/office/drawing/2014/main" id="{7921B11B-38DB-41AC-8C0D-C41E4ECF4013}"/>
              </a:ext>
            </a:extLst>
          </p:cNvPr>
          <p:cNvSpPr txBox="1">
            <a:spLocks noGrp="1"/>
          </p:cNvSpPr>
          <p:nvPr>
            <p:ph type="ftr" sz="quarter" idx="11"/>
          </p:nvPr>
        </p:nvSpPr>
        <p:spPr>
          <a:ln/>
        </p:spPr>
        <p:txBody>
          <a:bodyPr/>
          <a:lstStyle>
            <a:lvl1pPr>
              <a:defRPr/>
            </a:lvl1pPr>
          </a:lstStyle>
          <a:p>
            <a:pPr>
              <a:defRPr/>
            </a:pPr>
            <a:endParaRPr altLang="fr-FR"/>
          </a:p>
        </p:txBody>
      </p:sp>
      <p:sp>
        <p:nvSpPr>
          <p:cNvPr id="6" name="Espace réservé du numéro de diapositive 5">
            <a:extLst>
              <a:ext uri="{FF2B5EF4-FFF2-40B4-BE49-F238E27FC236}">
                <a16:creationId xmlns:a16="http://schemas.microsoft.com/office/drawing/2014/main" id="{7A952318-1506-474A-ACDE-5597FD0F7A66}"/>
              </a:ext>
            </a:extLst>
          </p:cNvPr>
          <p:cNvSpPr txBox="1">
            <a:spLocks noGrp="1"/>
          </p:cNvSpPr>
          <p:nvPr>
            <p:ph type="sldNum" sz="quarter" idx="12"/>
          </p:nvPr>
        </p:nvSpPr>
        <p:spPr>
          <a:ln/>
        </p:spPr>
        <p:txBody>
          <a:bodyPr/>
          <a:lstStyle>
            <a:lvl1pPr>
              <a:defRPr/>
            </a:lvl1pPr>
          </a:lstStyle>
          <a:p>
            <a:fld id="{F7894A76-40F5-4953-957C-735A0EB1500A}" type="slidenum">
              <a:rPr lang="fr-FR" altLang="fr-FR"/>
              <a:pPr/>
              <a:t>‹N°›</a:t>
            </a:fld>
            <a:endParaRPr lang="fr-FR" altLang="fr-FR"/>
          </a:p>
        </p:txBody>
      </p:sp>
    </p:spTree>
    <p:extLst>
      <p:ext uri="{BB962C8B-B14F-4D97-AF65-F5344CB8AC3E}">
        <p14:creationId xmlns:p14="http://schemas.microsoft.com/office/powerpoint/2010/main" val="62464113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_blanc">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770900" y="2603347"/>
            <a:ext cx="3115800" cy="508985"/>
          </a:xfrm>
          <a:prstGeom prst="rect">
            <a:avLst/>
          </a:prstGeom>
        </p:spPr>
        <p:txBody>
          <a:bodyPr wrap="square" lIns="0" tIns="0" rIns="0" bIns="0">
            <a:spAutoFit/>
          </a:bodyPr>
          <a:lstStyle>
            <a:lvl1pPr>
              <a:defRPr sz="3675" b="1" i="0">
                <a:solidFill>
                  <a:srgbClr val="383F93"/>
                </a:solidFill>
                <a:latin typeface="Mohr Alt Bold"/>
                <a:cs typeface="Mohr Alt Bold"/>
              </a:defRPr>
            </a:lvl1pPr>
          </a:lstStyle>
          <a:p>
            <a:r>
              <a:rPr lang="fr-FR"/>
              <a:t>Titre document</a:t>
            </a:r>
            <a:endParaRPr/>
          </a:p>
        </p:txBody>
      </p:sp>
      <p:sp>
        <p:nvSpPr>
          <p:cNvPr id="3" name="Holder 3"/>
          <p:cNvSpPr>
            <a:spLocks noGrp="1"/>
          </p:cNvSpPr>
          <p:nvPr>
            <p:ph type="subTitle" idx="4" hasCustomPrompt="1"/>
          </p:nvPr>
        </p:nvSpPr>
        <p:spPr>
          <a:xfrm>
            <a:off x="4770901" y="3515499"/>
            <a:ext cx="3115799" cy="242374"/>
          </a:xfrm>
          <a:prstGeom prst="rect">
            <a:avLst/>
          </a:prstGeom>
        </p:spPr>
        <p:txBody>
          <a:bodyPr wrap="square" lIns="0" tIns="0" rIns="0" bIns="0">
            <a:spAutoFit/>
          </a:bodyPr>
          <a:lstStyle>
            <a:lvl1pPr>
              <a:defRPr sz="1575" b="0" i="0">
                <a:solidFill>
                  <a:srgbClr val="383F93"/>
                </a:solidFill>
                <a:latin typeface="Mohr Alt"/>
                <a:cs typeface="Mohr Alt"/>
              </a:defRPr>
            </a:lvl1pPr>
          </a:lstStyle>
          <a:p>
            <a:r>
              <a:rPr lang="fr-FR"/>
              <a:t>date</a:t>
            </a:r>
            <a:endParaRPr/>
          </a:p>
        </p:txBody>
      </p:sp>
    </p:spTree>
    <p:extLst>
      <p:ext uri="{BB962C8B-B14F-4D97-AF65-F5344CB8AC3E}">
        <p14:creationId xmlns:p14="http://schemas.microsoft.com/office/powerpoint/2010/main" val="1885161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2"/>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a:t>13/01/2023</a:t>
            </a:r>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80"/>
            <a:ext cx="8424614" cy="242951"/>
          </a:xfrm>
        </p:spPr>
        <p:txBody>
          <a:bodyPr/>
          <a:lstStyle>
            <a:lvl1pPr marL="9525" indent="85723">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Département Défense et sécurité</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5"/>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12223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9"/>
            <a:ext cx="2520000" cy="288032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a:t>13/01/2023</a:t>
            </a:r>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1" y="682802"/>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Département Défense et sécurité</a:t>
            </a:r>
          </a:p>
        </p:txBody>
      </p:sp>
    </p:spTree>
    <p:extLst>
      <p:ext uri="{BB962C8B-B14F-4D97-AF65-F5344CB8AC3E}">
        <p14:creationId xmlns:p14="http://schemas.microsoft.com/office/powerpoint/2010/main" val="1704935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a:t>13/01/2023</a:t>
            </a:r>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Département Défense et sécurité</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1" y="682802"/>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5"/>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008312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a:t>13/01/2023</a:t>
            </a:r>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Département Défense et sécurité</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5"/>
            <a:ext cx="5616624" cy="2880320"/>
          </a:xfrm>
        </p:spPr>
        <p:txBody>
          <a:bodyPr/>
          <a:lstStyle/>
          <a:p>
            <a:r>
              <a:rPr lang="fr-FR" dirty="0"/>
              <a:t>Cliquez sur l'icône pour ajouter une image</a:t>
            </a:r>
          </a:p>
        </p:txBody>
      </p:sp>
    </p:spTree>
    <p:extLst>
      <p:ext uri="{BB962C8B-B14F-4D97-AF65-F5344CB8AC3E}">
        <p14:creationId xmlns:p14="http://schemas.microsoft.com/office/powerpoint/2010/main" val="249175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03/12/2025</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2888137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a:t>13/01/2023</a:t>
            </a:r>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Département Défense et sécurité</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5"/>
            <a:ext cx="5761038" cy="2879725"/>
          </a:xfrm>
        </p:spPr>
        <p:txBody>
          <a:bodyPr/>
          <a:lstStyle/>
          <a:p>
            <a:r>
              <a:rPr lang="fr-FR" dirty="0"/>
              <a:t>Cliquez sur l'icône pour ajouter un graphique</a:t>
            </a:r>
          </a:p>
        </p:txBody>
      </p:sp>
    </p:spTree>
    <p:extLst>
      <p:ext uri="{BB962C8B-B14F-4D97-AF65-F5344CB8AC3E}">
        <p14:creationId xmlns:p14="http://schemas.microsoft.com/office/powerpoint/2010/main" val="2324557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3"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a:t>13/01/2023</a:t>
            </a:r>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4067945"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Département Défense et sécurité</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5" y="347483"/>
            <a:ext cx="2010556" cy="1154711"/>
          </a:xfrm>
          <a:prstGeom prst="rect">
            <a:avLst/>
          </a:prstGeom>
        </p:spPr>
      </p:pic>
    </p:spTree>
    <p:extLst>
      <p:ext uri="{BB962C8B-B14F-4D97-AF65-F5344CB8AC3E}">
        <p14:creationId xmlns:p14="http://schemas.microsoft.com/office/powerpoint/2010/main" val="227100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2"/>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r>
              <a:rPr lang="fr-FR" cap="all"/>
              <a:t>13/01/2023</a:t>
            </a:r>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5990" indent="-39599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Département Défense et sécurité</a:t>
            </a:r>
            <a:endParaRPr lang="fr-FR" dirty="0"/>
          </a:p>
        </p:txBody>
      </p:sp>
    </p:spTree>
    <p:extLst>
      <p:ext uri="{BB962C8B-B14F-4D97-AF65-F5344CB8AC3E}">
        <p14:creationId xmlns:p14="http://schemas.microsoft.com/office/powerpoint/2010/main" val="378884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13/01/2023</a:t>
            </a:r>
            <a:endParaRPr lang="fr-FR" dirty="0"/>
          </a:p>
        </p:txBody>
      </p:sp>
      <p:sp>
        <p:nvSpPr>
          <p:cNvPr id="5" name="Espace réservé du pied de page 4"/>
          <p:cNvSpPr>
            <a:spLocks noGrp="1"/>
          </p:cNvSpPr>
          <p:nvPr>
            <p:ph type="ftr" sz="quarter" idx="11"/>
          </p:nvPr>
        </p:nvSpPr>
        <p:spPr bwMode="gray">
          <a:xfrm>
            <a:off x="720000" y="4371950"/>
            <a:ext cx="3240000" cy="447947"/>
          </a:xfrm>
        </p:spPr>
        <p:txBody>
          <a:bodyPr anchor="ctr" anchorCtr="0"/>
          <a:lstStyle>
            <a:lvl1pPr algn="l">
              <a:defRPr sz="1150"/>
            </a:lvl1pPr>
          </a:lstStyle>
          <a:p>
            <a:r>
              <a:rPr lang="fr-FR" dirty="0"/>
              <a:t>Département Défense et sécurité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5" y="537850"/>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1556923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ème 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13/01/2023</a:t>
            </a:r>
            <a:endParaRPr lang="fr-FR" dirty="0"/>
          </a:p>
        </p:txBody>
      </p:sp>
      <p:sp>
        <p:nvSpPr>
          <p:cNvPr id="5" name="Espace réservé du pied de page 4"/>
          <p:cNvSpPr>
            <a:spLocks noGrp="1"/>
          </p:cNvSpPr>
          <p:nvPr>
            <p:ph type="ftr" sz="quarter" idx="11"/>
          </p:nvPr>
        </p:nvSpPr>
        <p:spPr bwMode="gray">
          <a:xfrm>
            <a:off x="720000" y="4371950"/>
            <a:ext cx="3240000" cy="447947"/>
          </a:xfrm>
        </p:spPr>
        <p:txBody>
          <a:bodyPr anchor="ctr" anchorCtr="0"/>
          <a:lstStyle>
            <a:lvl1pPr algn="l">
              <a:defRPr sz="1150"/>
            </a:lvl1pPr>
          </a:lstStyle>
          <a:p>
            <a:r>
              <a:rPr lang="fr-FR" dirty="0"/>
              <a:t>Département Défense et sécurité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5" y="537850"/>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2166876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380401" y="1641651"/>
            <a:ext cx="8383500"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402431" y="209550"/>
            <a:ext cx="3529013" cy="1266825"/>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380101" y="1641652"/>
            <a:ext cx="8394806" cy="3118499"/>
          </a:xfrm>
          <a:prstGeom prst="rect">
            <a:avLst/>
          </a:prstGeom>
          <a:noFill/>
        </p:spPr>
        <p:txBody>
          <a:bodyPr lIns="251999" tIns="270000" rIns="90000" bIns="46800" anchor="t">
            <a:normAutofit/>
          </a:bodyPr>
          <a:lstStyle>
            <a:lvl1pPr algn="l">
              <a:lnSpc>
                <a:spcPct val="120000"/>
              </a:lnSpc>
              <a:spcAft>
                <a:spcPts val="0"/>
              </a:spcAft>
              <a:defRPr sz="3075"/>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7424615" y="4779000"/>
            <a:ext cx="1350000" cy="216000"/>
          </a:xfrm>
        </p:spPr>
        <p:txBody>
          <a:bodyPr/>
          <a:lstStyle/>
          <a:p>
            <a:fld id="{7A90C9BA-8212-E643-99E2-71E2B6F6098A}" type="datetime1">
              <a:rPr lang="fr-FR" smtClean="0"/>
              <a:t>03/12/2025</a:t>
            </a:fld>
            <a:endParaRPr lang="fr-FR"/>
          </a:p>
        </p:txBody>
      </p:sp>
      <p:sp>
        <p:nvSpPr>
          <p:cNvPr id="7" name="Espace réservé du texte 13"/>
          <p:cNvSpPr>
            <a:spLocks noGrp="1"/>
          </p:cNvSpPr>
          <p:nvPr>
            <p:ph type="body" sz="quarter" idx="12" hasCustomPrompt="1"/>
          </p:nvPr>
        </p:nvSpPr>
        <p:spPr>
          <a:xfrm>
            <a:off x="552389" y="3773491"/>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3291840" y="4457676"/>
            <a:ext cx="5457181" cy="290171"/>
          </a:xfrm>
          <a:prstGeom prst="rect">
            <a:avLst/>
          </a:prstGeom>
        </p:spPr>
        <p:txBody>
          <a:bodyPr>
            <a:noAutofit/>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350" b="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282806653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402431" y="209550"/>
            <a:ext cx="3529013" cy="1266825"/>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4828032" y="1641651"/>
            <a:ext cx="3935869"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380101" y="1641652"/>
            <a:ext cx="4447931" cy="3118499"/>
          </a:xfrm>
          <a:prstGeom prst="rect">
            <a:avLst/>
          </a:prstGeom>
          <a:solidFill>
            <a:schemeClr val="tx1"/>
          </a:solidFill>
        </p:spPr>
        <p:txBody>
          <a:bodyPr lIns="251999" tIns="270000" rIns="90000" bIns="46800" anchor="t">
            <a:normAutofit/>
          </a:bodyPr>
          <a:lstStyle>
            <a:lvl1pPr algn="l">
              <a:lnSpc>
                <a:spcPct val="120000"/>
              </a:lnSpc>
              <a:spcAft>
                <a:spcPts val="0"/>
              </a:spcAft>
              <a:defRPr sz="3075"/>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7425000" y="4779000"/>
            <a:ext cx="1350000" cy="216000"/>
          </a:xfrm>
        </p:spPr>
        <p:txBody>
          <a:bodyPr/>
          <a:lstStyle/>
          <a:p>
            <a:fld id="{B8C3EE7F-F74B-C644-8F10-503D241C2E0D}" type="datetime1">
              <a:rPr lang="fr-FR" smtClean="0"/>
              <a:t>03/12/2025</a:t>
            </a:fld>
            <a:endParaRPr lang="fr-FR"/>
          </a:p>
        </p:txBody>
      </p:sp>
      <p:sp>
        <p:nvSpPr>
          <p:cNvPr id="6" name="Espace réservé du texte 13"/>
          <p:cNvSpPr>
            <a:spLocks noGrp="1"/>
          </p:cNvSpPr>
          <p:nvPr>
            <p:ph type="body" sz="quarter" idx="12" hasCustomPrompt="1"/>
          </p:nvPr>
        </p:nvSpPr>
        <p:spPr>
          <a:xfrm>
            <a:off x="526094" y="3741841"/>
            <a:ext cx="4293296" cy="564356"/>
          </a:xfrm>
          <a:prstGeom prst="rect">
            <a:avLst/>
          </a:prstGeom>
        </p:spPr>
        <p:txBody>
          <a:bodyPr>
            <a:noAutofit/>
          </a:bodyPr>
          <a:lstStyle>
            <a:lvl1pPr>
              <a:lnSpc>
                <a:spcPct val="100000"/>
              </a:lnSpc>
              <a:spcAft>
                <a:spcPts val="0"/>
              </a:spcAft>
              <a:defRPr sz="165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3713872" y="4490485"/>
            <a:ext cx="5061035" cy="246810"/>
          </a:xfrm>
          <a:prstGeom prst="rect">
            <a:avLst/>
          </a:prstGeom>
        </p:spPr>
        <p:txBody>
          <a:bodyPr>
            <a:noAutofit/>
          </a:bodyPr>
          <a:lstStyle>
            <a:lvl1pPr algn="r">
              <a:lnSpc>
                <a:spcPct val="100000"/>
              </a:lnSpc>
              <a:spcAft>
                <a:spcPts val="0"/>
              </a:spcAft>
              <a:defRPr sz="1350" b="0" i="0">
                <a:solidFill>
                  <a:schemeClr val="bg1"/>
                </a:solidFill>
              </a:defRPr>
            </a:lvl1pPr>
          </a:lstStyle>
          <a:p>
            <a:pPr lvl="0"/>
            <a:r>
              <a:rPr lang="fr-FR"/>
              <a:t>Cliquez pour ajouter du texte (nom de l’entité émettrice)</a:t>
            </a:r>
          </a:p>
        </p:txBody>
      </p:sp>
    </p:spTree>
    <p:extLst>
      <p:ext uri="{BB962C8B-B14F-4D97-AF65-F5344CB8AC3E}">
        <p14:creationId xmlns:p14="http://schemas.microsoft.com/office/powerpoint/2010/main" val="183673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402431" y="209550"/>
            <a:ext cx="3529013" cy="1266825"/>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380100" y="1641652"/>
            <a:ext cx="8383800" cy="3118499"/>
          </a:xfrm>
          <a:prstGeom prst="rect">
            <a:avLst/>
          </a:prstGeom>
          <a:solidFill>
            <a:schemeClr val="tx1"/>
          </a:solidFill>
        </p:spPr>
        <p:txBody>
          <a:bodyPr lIns="251999" tIns="270000" rIns="90000" bIns="46800" anchor="t">
            <a:normAutofit/>
          </a:bodyPr>
          <a:lstStyle>
            <a:lvl1pPr algn="l">
              <a:lnSpc>
                <a:spcPct val="120000"/>
              </a:lnSpc>
              <a:spcAft>
                <a:spcPts val="0"/>
              </a:spcAft>
              <a:defRPr sz="3075"/>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7425000" y="4779000"/>
            <a:ext cx="1350000" cy="216000"/>
          </a:xfrm>
        </p:spPr>
        <p:txBody>
          <a:bodyPr/>
          <a:lstStyle/>
          <a:p>
            <a:fld id="{283CFBEF-98C3-6C4D-AECE-A89E43EA2455}" type="datetime1">
              <a:rPr lang="fr-FR" smtClean="0"/>
              <a:t>03/12/2025</a:t>
            </a:fld>
            <a:endParaRPr lang="fr-FR"/>
          </a:p>
        </p:txBody>
      </p:sp>
      <p:sp>
        <p:nvSpPr>
          <p:cNvPr id="8" name="Espace réservé du texte 13"/>
          <p:cNvSpPr>
            <a:spLocks noGrp="1"/>
          </p:cNvSpPr>
          <p:nvPr>
            <p:ph type="body" sz="quarter" idx="12" hasCustomPrompt="1"/>
          </p:nvPr>
        </p:nvSpPr>
        <p:spPr>
          <a:xfrm>
            <a:off x="526094" y="3625780"/>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3650567" y="4478778"/>
            <a:ext cx="5098454" cy="237416"/>
          </a:xfrm>
          <a:prstGeom prst="rect">
            <a:avLst/>
          </a:prstGeom>
        </p:spPr>
        <p:txBody>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350" b="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1368739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165564" y="-37071"/>
            <a:ext cx="5690954" cy="1728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380401" y="1641651"/>
            <a:ext cx="8383500"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380101" y="1641652"/>
            <a:ext cx="5130000" cy="3118499"/>
          </a:xfrm>
          <a:prstGeom prst="rect">
            <a:avLst/>
          </a:prstGeom>
          <a:noFill/>
        </p:spPr>
        <p:txBody>
          <a:bodyPr lIns="251999" tIns="270000" rIns="90000" bIns="46800" anchor="t">
            <a:normAutofit/>
          </a:bodyPr>
          <a:lstStyle>
            <a:lvl1pPr algn="l">
              <a:lnSpc>
                <a:spcPct val="120000"/>
              </a:lnSpc>
              <a:spcAft>
                <a:spcPts val="0"/>
              </a:spcAft>
              <a:defRPr sz="3075"/>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7424615" y="4779000"/>
            <a:ext cx="1350000" cy="216000"/>
          </a:xfrm>
        </p:spPr>
        <p:txBody>
          <a:bodyPr/>
          <a:lstStyle/>
          <a:p>
            <a:fld id="{7A90C9BA-8212-E643-99E2-71E2B6F6098A}" type="datetime1">
              <a:rPr lang="fr-FR" smtClean="0"/>
              <a:t>03/12/2025</a:t>
            </a:fld>
            <a:endParaRPr lang="fr-FR"/>
          </a:p>
        </p:txBody>
      </p:sp>
      <p:sp>
        <p:nvSpPr>
          <p:cNvPr id="7" name="Espace réservé du texte 13"/>
          <p:cNvSpPr>
            <a:spLocks noGrp="1"/>
          </p:cNvSpPr>
          <p:nvPr>
            <p:ph type="body" sz="quarter" idx="12" hasCustomPrompt="1"/>
          </p:nvPr>
        </p:nvSpPr>
        <p:spPr>
          <a:xfrm>
            <a:off x="526094" y="3625780"/>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471792" y="4499880"/>
            <a:ext cx="4266678" cy="243197"/>
          </a:xfrm>
          <a:prstGeom prst="rect">
            <a:avLst/>
          </a:prstGeom>
        </p:spPr>
        <p:txBody>
          <a:bodyPr>
            <a:noAutofit/>
          </a:bodyPr>
          <a:lstStyle>
            <a:lvl1pPr algn="r">
              <a:lnSpc>
                <a:spcPct val="100000"/>
              </a:lnSpc>
              <a:spcAft>
                <a:spcPts val="0"/>
              </a:spcAft>
              <a:defRPr sz="1350" b="0" i="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186356228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4828032" y="1641651"/>
            <a:ext cx="3935869"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380101" y="1641652"/>
            <a:ext cx="4447931" cy="3118499"/>
          </a:xfrm>
          <a:prstGeom prst="rect">
            <a:avLst/>
          </a:prstGeom>
          <a:solidFill>
            <a:schemeClr val="tx2"/>
          </a:solidFill>
        </p:spPr>
        <p:txBody>
          <a:bodyPr lIns="251999" tIns="270000" rIns="90000" bIns="46800" anchor="t">
            <a:normAutofit/>
          </a:bodyPr>
          <a:lstStyle>
            <a:lvl1pPr algn="l">
              <a:lnSpc>
                <a:spcPct val="120000"/>
              </a:lnSpc>
              <a:spcAft>
                <a:spcPts val="0"/>
              </a:spcAft>
              <a:defRPr sz="3075"/>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7425000" y="4779000"/>
            <a:ext cx="1350000" cy="216000"/>
          </a:xfrm>
        </p:spPr>
        <p:txBody>
          <a:bodyPr/>
          <a:lstStyle/>
          <a:p>
            <a:fld id="{B8C3EE7F-F74B-C644-8F10-503D241C2E0D}" type="datetime1">
              <a:rPr lang="fr-FR" smtClean="0"/>
              <a:t>03/12/2025</a:t>
            </a:fld>
            <a:endParaRPr lang="fr-FR"/>
          </a:p>
        </p:txBody>
      </p:sp>
      <p:sp>
        <p:nvSpPr>
          <p:cNvPr id="6" name="Espace réservé du texte 13"/>
          <p:cNvSpPr>
            <a:spLocks noGrp="1"/>
          </p:cNvSpPr>
          <p:nvPr>
            <p:ph type="body" sz="quarter" idx="12" hasCustomPrompt="1"/>
          </p:nvPr>
        </p:nvSpPr>
        <p:spPr>
          <a:xfrm>
            <a:off x="526094" y="3625780"/>
            <a:ext cx="4293296" cy="564356"/>
          </a:xfrm>
          <a:prstGeom prst="rect">
            <a:avLst/>
          </a:prstGeom>
        </p:spPr>
        <p:txBody>
          <a:bodyPr>
            <a:noAutofit/>
          </a:bodyPr>
          <a:lstStyle>
            <a:lvl1pPr>
              <a:lnSpc>
                <a:spcPct val="100000"/>
              </a:lnSpc>
              <a:spcAft>
                <a:spcPts val="0"/>
              </a:spcAft>
              <a:defRPr sz="165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563671" y="4501036"/>
            <a:ext cx="4266678" cy="243197"/>
          </a:xfrm>
          <a:prstGeom prst="rect">
            <a:avLst/>
          </a:prstGeom>
        </p:spPr>
        <p:txBody>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20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165564" y="-37071"/>
            <a:ext cx="5690954" cy="1728000"/>
          </a:xfrm>
          <a:prstGeom prst="rect">
            <a:avLst/>
          </a:prstGeom>
        </p:spPr>
      </p:pic>
    </p:spTree>
    <p:extLst>
      <p:ext uri="{BB962C8B-B14F-4D97-AF65-F5344CB8AC3E}">
        <p14:creationId xmlns:p14="http://schemas.microsoft.com/office/powerpoint/2010/main" val="388467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03/12/2025</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91346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380100" y="1641652"/>
            <a:ext cx="8383800" cy="3118499"/>
          </a:xfrm>
          <a:prstGeom prst="rect">
            <a:avLst/>
          </a:prstGeom>
          <a:solidFill>
            <a:schemeClr val="tx2"/>
          </a:solidFill>
        </p:spPr>
        <p:txBody>
          <a:bodyPr lIns="251999" tIns="270000" rIns="90000" bIns="46800" anchor="t">
            <a:normAutofit/>
          </a:bodyPr>
          <a:lstStyle>
            <a:lvl1pPr algn="l">
              <a:lnSpc>
                <a:spcPct val="120000"/>
              </a:lnSpc>
              <a:spcAft>
                <a:spcPts val="0"/>
              </a:spcAft>
              <a:defRPr sz="3075"/>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7425000" y="4779000"/>
            <a:ext cx="1350000" cy="216000"/>
          </a:xfrm>
        </p:spPr>
        <p:txBody>
          <a:bodyPr/>
          <a:lstStyle/>
          <a:p>
            <a:fld id="{283CFBEF-98C3-6C4D-AECE-A89E43EA2455}" type="datetime1">
              <a:rPr lang="fr-FR" smtClean="0"/>
              <a:t>03/12/2025</a:t>
            </a:fld>
            <a:endParaRPr lang="fr-FR"/>
          </a:p>
        </p:txBody>
      </p:sp>
      <p:sp>
        <p:nvSpPr>
          <p:cNvPr id="8" name="Espace réservé du texte 13"/>
          <p:cNvSpPr>
            <a:spLocks noGrp="1"/>
          </p:cNvSpPr>
          <p:nvPr>
            <p:ph type="body" sz="quarter" idx="12" hasCustomPrompt="1"/>
          </p:nvPr>
        </p:nvSpPr>
        <p:spPr>
          <a:xfrm>
            <a:off x="526094" y="3625780"/>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4471792" y="4510431"/>
            <a:ext cx="4266678" cy="243197"/>
          </a:xfrm>
          <a:prstGeom prst="rect">
            <a:avLst/>
          </a:prstGeom>
        </p:spPr>
        <p:txBody>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200" b="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165564" y="-37071"/>
            <a:ext cx="5690954" cy="1728000"/>
          </a:xfrm>
          <a:prstGeom prst="rect">
            <a:avLst/>
          </a:prstGeom>
        </p:spPr>
      </p:pic>
    </p:spTree>
    <p:extLst>
      <p:ext uri="{BB962C8B-B14F-4D97-AF65-F5344CB8AC3E}">
        <p14:creationId xmlns:p14="http://schemas.microsoft.com/office/powerpoint/2010/main" val="224330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376947" y="362177"/>
            <a:ext cx="8390107" cy="4055207"/>
          </a:xfrm>
          <a:prstGeom prst="rect">
            <a:avLst/>
          </a:prstGeom>
          <a:solidFill>
            <a:schemeClr val="tx1"/>
          </a:solidFill>
        </p:spPr>
        <p:txBody>
          <a:bodyPr lIns="396000" tIns="180000">
            <a:normAutofit/>
          </a:bodyPr>
          <a:lstStyle>
            <a:lvl1pPr algn="l">
              <a:defRPr sz="1875"/>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2399060" y="951529"/>
            <a:ext cx="810000" cy="414549"/>
          </a:xfrm>
          <a:prstGeom prst="rect">
            <a:avLst/>
          </a:prstGeom>
        </p:spPr>
        <p:txBody>
          <a:bodyPr anchor="t">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2399060" y="2457670"/>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5665770" y="169404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5665770" y="2457670"/>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752483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376947" y="372728"/>
            <a:ext cx="8390107" cy="4055207"/>
          </a:xfrm>
          <a:prstGeom prst="rect">
            <a:avLst/>
          </a:prstGeom>
          <a:solidFill>
            <a:schemeClr val="tx2"/>
          </a:solidFill>
        </p:spPr>
        <p:txBody>
          <a:bodyPr lIns="396000" tIns="180000">
            <a:normAutofit/>
          </a:bodyPr>
          <a:lstStyle>
            <a:lvl1pPr algn="l">
              <a:defRPr sz="1875"/>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239906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239906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566577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566577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1877774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376947" y="372728"/>
            <a:ext cx="8390107" cy="4055207"/>
          </a:xfrm>
          <a:prstGeom prst="rect">
            <a:avLst/>
          </a:prstGeom>
          <a:solidFill>
            <a:schemeClr val="accent1"/>
          </a:solidFill>
        </p:spPr>
        <p:txBody>
          <a:bodyPr lIns="396000" tIns="180000">
            <a:normAutofit/>
          </a:bodyPr>
          <a:lstStyle>
            <a:lvl1pPr algn="l">
              <a:defRPr sz="1875"/>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239906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239906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566577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566577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1193771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376947" y="372728"/>
            <a:ext cx="8390107" cy="4055207"/>
          </a:xfrm>
          <a:prstGeom prst="rect">
            <a:avLst/>
          </a:prstGeom>
          <a:solidFill>
            <a:schemeClr val="accent2"/>
          </a:solidFill>
        </p:spPr>
        <p:txBody>
          <a:bodyPr lIns="396000" tIns="180000">
            <a:normAutofit/>
          </a:bodyPr>
          <a:lstStyle>
            <a:lvl1pPr algn="l">
              <a:defRPr sz="1875"/>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239906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239906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566577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566577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2970567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376947" y="372728"/>
            <a:ext cx="8390107" cy="4055207"/>
          </a:xfrm>
          <a:prstGeom prst="rect">
            <a:avLst/>
          </a:prstGeom>
          <a:solidFill>
            <a:schemeClr val="accent4"/>
          </a:solidFill>
        </p:spPr>
        <p:txBody>
          <a:bodyPr lIns="396000" tIns="180000">
            <a:normAutofit/>
          </a:bodyPr>
          <a:lstStyle>
            <a:lvl1pPr algn="l">
              <a:defRPr sz="1875"/>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239906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239906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566577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566577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3330913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1358447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2"/>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4216666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676402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2"/>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11924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03/12/2025</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Tree>
    <p:extLst>
      <p:ext uri="{BB962C8B-B14F-4D97-AF65-F5344CB8AC3E}">
        <p14:creationId xmlns:p14="http://schemas.microsoft.com/office/powerpoint/2010/main" val="2077185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4"/>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580343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1"/>
          </a:solidFill>
        </p:spPr>
        <p:txBody>
          <a:bodyPr/>
          <a:lstStyle>
            <a:lvl1pPr marL="0" indent="0">
              <a:buNone/>
              <a:defRPr/>
            </a:lvl1pPr>
          </a:lstStyle>
          <a:p>
            <a:pPr lvl="0"/>
            <a:r>
              <a:rPr lang="fr-FR"/>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617605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2"/>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marR="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1073898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marR="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3644089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2"/>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marR="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3164010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4"/>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marR="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a:t> </a:t>
            </a:r>
          </a:p>
        </p:txBody>
      </p:sp>
    </p:spTree>
    <p:extLst>
      <p:ext uri="{BB962C8B-B14F-4D97-AF65-F5344CB8AC3E}">
        <p14:creationId xmlns:p14="http://schemas.microsoft.com/office/powerpoint/2010/main" val="2712009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954821" y="1565673"/>
            <a:ext cx="7816514" cy="28253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a:t>Cliquez pour ajouter un titre</a:t>
            </a:r>
          </a:p>
        </p:txBody>
      </p:sp>
    </p:spTree>
    <p:extLst>
      <p:ext uri="{BB962C8B-B14F-4D97-AF65-F5344CB8AC3E}">
        <p14:creationId xmlns:p14="http://schemas.microsoft.com/office/powerpoint/2010/main" val="205135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954821" y="1565673"/>
            <a:ext cx="7816514" cy="28253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a:t>Cliquez pour ajouter un titre</a:t>
            </a:r>
          </a:p>
        </p:txBody>
      </p:sp>
    </p:spTree>
    <p:extLst>
      <p:ext uri="{BB962C8B-B14F-4D97-AF65-F5344CB8AC3E}">
        <p14:creationId xmlns:p14="http://schemas.microsoft.com/office/powerpoint/2010/main" val="355641296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954821" y="1565673"/>
            <a:ext cx="7816514" cy="28253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a:t>Cliquez pour ajouter un titre</a:t>
            </a:r>
          </a:p>
        </p:txBody>
      </p:sp>
    </p:spTree>
    <p:extLst>
      <p:ext uri="{BB962C8B-B14F-4D97-AF65-F5344CB8AC3E}">
        <p14:creationId xmlns:p14="http://schemas.microsoft.com/office/powerpoint/2010/main" val="42395756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954821" y="1565673"/>
            <a:ext cx="7816514" cy="28253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a:t>Cliquez pour ajouter un titre</a:t>
            </a:r>
          </a:p>
        </p:txBody>
      </p:sp>
    </p:spTree>
    <p:extLst>
      <p:ext uri="{BB962C8B-B14F-4D97-AF65-F5344CB8AC3E}">
        <p14:creationId xmlns:p14="http://schemas.microsoft.com/office/powerpoint/2010/main" val="294530567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03/12/2025</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Tree>
    <p:extLst>
      <p:ext uri="{BB962C8B-B14F-4D97-AF65-F5344CB8AC3E}">
        <p14:creationId xmlns:p14="http://schemas.microsoft.com/office/powerpoint/2010/main" val="2044116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954821" y="1565673"/>
            <a:ext cx="7816514" cy="28253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7659189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baseline="0">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373996" y="1565672"/>
            <a:ext cx="3915000" cy="28622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0416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373996" y="1565672"/>
            <a:ext cx="3915000" cy="28622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7927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373996" y="1565672"/>
            <a:ext cx="3915000" cy="28622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015981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373996" y="1565672"/>
            <a:ext cx="3915000" cy="28622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77205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373996" y="1565672"/>
            <a:ext cx="3915000" cy="2862263"/>
          </a:xfrm>
        </p:spPr>
        <p:txBody>
          <a:bodyPr/>
          <a:lstStyle>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1256269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2991799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13695696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429305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93865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03/12/2025</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5" y="347482"/>
            <a:ext cx="2010556" cy="1154711"/>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373995" y="1207196"/>
            <a:ext cx="8395454" cy="3144167"/>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4117876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Tree>
    <p:extLst>
      <p:ext uri="{BB962C8B-B14F-4D97-AF65-F5344CB8AC3E}">
        <p14:creationId xmlns:p14="http://schemas.microsoft.com/office/powerpoint/2010/main" val="27448110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2698840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6598081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18184705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1047297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695476" y="1078396"/>
            <a:ext cx="37949" cy="1007579"/>
          </a:xfrm>
          <a:prstGeom prst="rect">
            <a:avLst/>
          </a:prstGeom>
          <a:solidFill>
            <a:schemeClr val="bg1"/>
          </a:solidFill>
          <a:ln>
            <a:noFill/>
          </a:ln>
        </p:spPr>
        <p:txBody>
          <a:bodyPr lIns="0" tIns="0" rIns="0" bIns="0"/>
          <a:lstStyle>
            <a:lvl1pPr marL="0" indent="0">
              <a:buNone/>
              <a:defRPr sz="375"/>
            </a:lvl1pPr>
          </a:lstStyle>
          <a:p>
            <a:pPr lvl="0"/>
            <a:r>
              <a:rPr lang="fr-FR"/>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837010" y="1078707"/>
            <a:ext cx="5367338" cy="1007269"/>
          </a:xfrm>
          <a:prstGeom prst="rect">
            <a:avLst/>
          </a:prstGeom>
        </p:spPr>
        <p:txBody>
          <a:bodyPr/>
          <a:lstStyle>
            <a:lvl1pPr>
              <a:defRPr sz="2700" b="1" i="0" cap="all" baseline="0">
                <a:solidFill>
                  <a:schemeClr val="bg1"/>
                </a:solidFill>
                <a:latin typeface="Arial" panose="020B0604020202020204" pitchFamily="34" charset="0"/>
              </a:defRPr>
            </a:lvl1pPr>
          </a:lstStyle>
          <a:p>
            <a:pPr lvl="0"/>
            <a:r>
              <a:rPr lang="fr-FR"/>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837010" y="2810468"/>
            <a:ext cx="2249090" cy="1228725"/>
          </a:xfrm>
          <a:prstGeom prst="rect">
            <a:avLst/>
          </a:prstGeom>
        </p:spPr>
        <p:txBody>
          <a:bodyPr/>
          <a:lstStyle>
            <a:lvl1pPr>
              <a:lnSpc>
                <a:spcPct val="100000"/>
              </a:lnSpc>
              <a:spcAft>
                <a:spcPts val="375"/>
              </a:spcAft>
              <a:defRPr sz="1050" b="1" i="0" baseline="0">
                <a:solidFill>
                  <a:schemeClr val="bg1"/>
                </a:solidFill>
                <a:latin typeface="Arial" panose="020B0604020202020204" pitchFamily="34" charset="0"/>
                <a:cs typeface="Arial" panose="020B0604020202020204" pitchFamily="34" charset="0"/>
              </a:defRPr>
            </a:lvl1pPr>
          </a:lstStyle>
          <a:p>
            <a:pPr lvl="0"/>
            <a:r>
              <a:rPr lang="fr-FR"/>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3294256" y="2809877"/>
            <a:ext cx="2249090" cy="1228725"/>
          </a:xfrm>
          <a:prstGeom prst="rect">
            <a:avLst/>
          </a:prstGeom>
        </p:spPr>
        <p:txBody>
          <a:bodyPr/>
          <a:lstStyle>
            <a:lvl1pPr>
              <a:lnSpc>
                <a:spcPct val="100000"/>
              </a:lnSpc>
              <a:spcAft>
                <a:spcPts val="375"/>
              </a:spcAft>
              <a:defRPr sz="1050" b="1" i="0" baseline="0">
                <a:solidFill>
                  <a:schemeClr val="bg1"/>
                </a:solidFill>
              </a:defRPr>
            </a:lvl1pPr>
          </a:lstStyle>
          <a:p>
            <a:pPr lvl="0"/>
            <a:r>
              <a:rPr lang="fr-FR"/>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5751502" y="2809877"/>
            <a:ext cx="2249090" cy="1228725"/>
          </a:xfrm>
          <a:prstGeom prst="rect">
            <a:avLst/>
          </a:prstGeom>
        </p:spPr>
        <p:txBody>
          <a:bodyPr/>
          <a:lstStyle>
            <a:lvl1pPr>
              <a:lnSpc>
                <a:spcPct val="100000"/>
              </a:lnSpc>
              <a:spcAft>
                <a:spcPts val="375"/>
              </a:spcAft>
              <a:defRPr sz="1050" b="1" i="0" baseline="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35719383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41BB8-9C5C-FF4F-9AA0-FE7A4A7DC719}"/>
              </a:ext>
            </a:extLst>
          </p:cNvPr>
          <p:cNvSpPr>
            <a:spLocks noGrp="1"/>
          </p:cNvSpPr>
          <p:nvPr>
            <p:ph type="dt" sz="half" idx="10"/>
          </p:nvPr>
        </p:nvSpPr>
        <p:spPr/>
        <p:txBody>
          <a:bodyPr/>
          <a:lstStyle/>
          <a:p>
            <a:fld id="{A860558D-47B3-CE46-BCFD-EEB8EC94E2E9}" type="datetime1">
              <a:rPr lang="fr-FR" smtClean="0"/>
              <a:t>03/12/2025</a:t>
            </a:fld>
            <a:endParaRPr lang="fr-FR"/>
          </a:p>
        </p:txBody>
      </p:sp>
      <p:sp>
        <p:nvSpPr>
          <p:cNvPr id="3" name="Slide Number Placeholder 2">
            <a:extLst>
              <a:ext uri="{FF2B5EF4-FFF2-40B4-BE49-F238E27FC236}">
                <a16:creationId xmlns:a16="http://schemas.microsoft.com/office/drawing/2014/main" id="{96A649BA-A8C0-0550-7206-5F5FBD2420AA}"/>
              </a:ext>
            </a:extLst>
          </p:cNvPr>
          <p:cNvSpPr>
            <a:spLocks noGrp="1"/>
          </p:cNvSpPr>
          <p:nvPr>
            <p:ph type="sldNum" sz="quarter" idx="11"/>
          </p:nvPr>
        </p:nvSpPr>
        <p:spPr/>
        <p:txBody>
          <a:bodyPr/>
          <a:lstStyle/>
          <a:p>
            <a:fld id="{975A587B-5814-4D9B-9598-FE9CB954CB01}" type="slidenum">
              <a:rPr lang="fr-FR" smtClean="0"/>
              <a:pPr/>
              <a:t>‹N°›</a:t>
            </a:fld>
            <a:endParaRPr lang="fr-FR"/>
          </a:p>
        </p:txBody>
      </p:sp>
    </p:spTree>
    <p:extLst>
      <p:ext uri="{BB962C8B-B14F-4D97-AF65-F5344CB8AC3E}">
        <p14:creationId xmlns:p14="http://schemas.microsoft.com/office/powerpoint/2010/main" val="6898491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380401" y="1641651"/>
            <a:ext cx="8383500"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402431" y="209550"/>
            <a:ext cx="3529013" cy="1266825"/>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380101" y="1641652"/>
            <a:ext cx="8394806" cy="3118499"/>
          </a:xfrm>
          <a:prstGeom prst="rect">
            <a:avLst/>
          </a:prstGeom>
          <a:no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7424615" y="4779000"/>
            <a:ext cx="1350000" cy="216000"/>
          </a:xfrm>
        </p:spPr>
        <p:txBody>
          <a:bodyPr/>
          <a:lstStyle/>
          <a:p>
            <a:endParaRPr lang="fr-FR" dirty="0"/>
          </a:p>
        </p:txBody>
      </p:sp>
      <p:sp>
        <p:nvSpPr>
          <p:cNvPr id="7" name="Espace réservé du texte 13"/>
          <p:cNvSpPr>
            <a:spLocks noGrp="1"/>
          </p:cNvSpPr>
          <p:nvPr>
            <p:ph type="body" sz="quarter" idx="12" hasCustomPrompt="1"/>
          </p:nvPr>
        </p:nvSpPr>
        <p:spPr>
          <a:xfrm>
            <a:off x="552389" y="3773491"/>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3291840" y="4457676"/>
            <a:ext cx="5457181" cy="290171"/>
          </a:xfrm>
          <a:prstGeom prst="rect">
            <a:avLst/>
          </a:prstGeom>
        </p:spPr>
        <p:txBody>
          <a:bodyPr>
            <a:noAutofit/>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350" b="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7545471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402431" y="209550"/>
            <a:ext cx="3529013" cy="1266825"/>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4828032" y="1641651"/>
            <a:ext cx="3935869"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380101" y="1641652"/>
            <a:ext cx="4447931" cy="3118499"/>
          </a:xfrm>
          <a:prstGeom prst="rect">
            <a:avLst/>
          </a:prstGeom>
          <a:solidFill>
            <a:schemeClr val="tx1"/>
          </a:solid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7425000" y="4779000"/>
            <a:ext cx="1350000" cy="216000"/>
          </a:xfrm>
        </p:spPr>
        <p:txBody>
          <a:bodyPr/>
          <a:lstStyle/>
          <a:p>
            <a:endParaRPr lang="fr-FR" dirty="0"/>
          </a:p>
        </p:txBody>
      </p:sp>
      <p:sp>
        <p:nvSpPr>
          <p:cNvPr id="6" name="Espace réservé du texte 13"/>
          <p:cNvSpPr>
            <a:spLocks noGrp="1"/>
          </p:cNvSpPr>
          <p:nvPr>
            <p:ph type="body" sz="quarter" idx="12" hasCustomPrompt="1"/>
          </p:nvPr>
        </p:nvSpPr>
        <p:spPr>
          <a:xfrm>
            <a:off x="526094" y="3741841"/>
            <a:ext cx="4293296" cy="564356"/>
          </a:xfrm>
          <a:prstGeom prst="rect">
            <a:avLst/>
          </a:prstGeom>
        </p:spPr>
        <p:txBody>
          <a:bodyPr>
            <a:no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3713872" y="4490485"/>
            <a:ext cx="5061035" cy="246810"/>
          </a:xfrm>
          <a:prstGeom prst="rect">
            <a:avLst/>
          </a:prstGeom>
        </p:spPr>
        <p:txBody>
          <a:bodyPr>
            <a:noAutofit/>
          </a:bodyPr>
          <a:lstStyle>
            <a:lvl1pPr algn="r">
              <a:lnSpc>
                <a:spcPct val="100000"/>
              </a:lnSpc>
              <a:spcAft>
                <a:spcPts val="0"/>
              </a:spcAft>
              <a:defRPr sz="135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419716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rot="10800000">
            <a:off x="0" y="738000"/>
            <a:ext cx="9144000" cy="4443958"/>
          </a:xfrm>
          <a:prstGeom prst="round1Rect">
            <a:avLst/>
          </a:prstGeo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03/12/2025</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076546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402431" y="209550"/>
            <a:ext cx="3529013" cy="1266825"/>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380100" y="1641652"/>
            <a:ext cx="8383800" cy="3118499"/>
          </a:xfrm>
          <a:prstGeom prst="rect">
            <a:avLst/>
          </a:prstGeom>
          <a:solidFill>
            <a:schemeClr val="tx1"/>
          </a:solid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7425000" y="4779000"/>
            <a:ext cx="1350000" cy="216000"/>
          </a:xfrm>
        </p:spPr>
        <p:txBody>
          <a:bodyPr/>
          <a:lstStyle/>
          <a:p>
            <a:endParaRPr lang="fr-FR" dirty="0"/>
          </a:p>
        </p:txBody>
      </p:sp>
      <p:sp>
        <p:nvSpPr>
          <p:cNvPr id="8" name="Espace réservé du texte 13"/>
          <p:cNvSpPr>
            <a:spLocks noGrp="1"/>
          </p:cNvSpPr>
          <p:nvPr>
            <p:ph type="body" sz="quarter" idx="12" hasCustomPrompt="1"/>
          </p:nvPr>
        </p:nvSpPr>
        <p:spPr>
          <a:xfrm>
            <a:off x="526094" y="3625780"/>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3650567" y="4478778"/>
            <a:ext cx="5098454" cy="237416"/>
          </a:xfrm>
          <a:prstGeom prst="rect">
            <a:avLst/>
          </a:prstGeom>
        </p:spPr>
        <p:txBody>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350" b="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36526490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165564" y="-37071"/>
            <a:ext cx="5690954" cy="1728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380401" y="1641651"/>
            <a:ext cx="8383500"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380101" y="1641652"/>
            <a:ext cx="5130000" cy="3118499"/>
          </a:xfrm>
          <a:prstGeom prst="rect">
            <a:avLst/>
          </a:prstGeom>
          <a:no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7424615" y="4779000"/>
            <a:ext cx="1350000" cy="216000"/>
          </a:xfrm>
        </p:spPr>
        <p:txBody>
          <a:bodyPr/>
          <a:lstStyle/>
          <a:p>
            <a:endParaRPr lang="fr-FR" dirty="0"/>
          </a:p>
        </p:txBody>
      </p:sp>
      <p:sp>
        <p:nvSpPr>
          <p:cNvPr id="7" name="Espace réservé du texte 13"/>
          <p:cNvSpPr>
            <a:spLocks noGrp="1"/>
          </p:cNvSpPr>
          <p:nvPr>
            <p:ph type="body" sz="quarter" idx="12" hasCustomPrompt="1"/>
          </p:nvPr>
        </p:nvSpPr>
        <p:spPr>
          <a:xfrm>
            <a:off x="526094" y="3625780"/>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471792" y="4499880"/>
            <a:ext cx="4266678" cy="243197"/>
          </a:xfrm>
          <a:prstGeom prst="rect">
            <a:avLst/>
          </a:prstGeom>
        </p:spPr>
        <p:txBody>
          <a:bodyPr>
            <a:noAutofit/>
          </a:bodyPr>
          <a:lstStyle>
            <a:lvl1pPr algn="r">
              <a:lnSpc>
                <a:spcPct val="100000"/>
              </a:lnSpc>
              <a:spcAft>
                <a:spcPts val="0"/>
              </a:spcAft>
              <a:defRPr sz="135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594645795"/>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4828032" y="1641651"/>
            <a:ext cx="3935869"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380101" y="1641652"/>
            <a:ext cx="4447931" cy="3118499"/>
          </a:xfrm>
          <a:prstGeom prst="rect">
            <a:avLst/>
          </a:prstGeom>
          <a:solidFill>
            <a:schemeClr val="tx2"/>
          </a:solid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7425000" y="4779000"/>
            <a:ext cx="1350000" cy="216000"/>
          </a:xfrm>
        </p:spPr>
        <p:txBody>
          <a:bodyPr/>
          <a:lstStyle/>
          <a:p>
            <a:endParaRPr lang="fr-FR" dirty="0"/>
          </a:p>
        </p:txBody>
      </p:sp>
      <p:sp>
        <p:nvSpPr>
          <p:cNvPr id="6" name="Espace réservé du texte 13"/>
          <p:cNvSpPr>
            <a:spLocks noGrp="1"/>
          </p:cNvSpPr>
          <p:nvPr>
            <p:ph type="body" sz="quarter" idx="12" hasCustomPrompt="1"/>
          </p:nvPr>
        </p:nvSpPr>
        <p:spPr>
          <a:xfrm>
            <a:off x="526094" y="3625780"/>
            <a:ext cx="4293296" cy="564356"/>
          </a:xfrm>
          <a:prstGeom prst="rect">
            <a:avLst/>
          </a:prstGeom>
        </p:spPr>
        <p:txBody>
          <a:bodyPr>
            <a:no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63671" y="4501036"/>
            <a:ext cx="4266678" cy="243197"/>
          </a:xfrm>
          <a:prstGeom prst="rect">
            <a:avLst/>
          </a:prstGeom>
        </p:spPr>
        <p:txBody>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20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165564" y="-37071"/>
            <a:ext cx="5690954" cy="1728000"/>
          </a:xfrm>
          <a:prstGeom prst="rect">
            <a:avLst/>
          </a:prstGeom>
        </p:spPr>
      </p:pic>
    </p:spTree>
    <p:extLst>
      <p:ext uri="{BB962C8B-B14F-4D97-AF65-F5344CB8AC3E}">
        <p14:creationId xmlns:p14="http://schemas.microsoft.com/office/powerpoint/2010/main" val="4283183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380100" y="1641652"/>
            <a:ext cx="8383800" cy="3118499"/>
          </a:xfrm>
          <a:prstGeom prst="rect">
            <a:avLst/>
          </a:prstGeom>
          <a:solidFill>
            <a:schemeClr val="tx2"/>
          </a:solid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7425000" y="4779000"/>
            <a:ext cx="1350000" cy="216000"/>
          </a:xfrm>
        </p:spPr>
        <p:txBody>
          <a:bodyPr/>
          <a:lstStyle/>
          <a:p>
            <a:endParaRPr lang="fr-FR" dirty="0"/>
          </a:p>
        </p:txBody>
      </p:sp>
      <p:sp>
        <p:nvSpPr>
          <p:cNvPr id="8" name="Espace réservé du texte 13"/>
          <p:cNvSpPr>
            <a:spLocks noGrp="1"/>
          </p:cNvSpPr>
          <p:nvPr>
            <p:ph type="body" sz="quarter" idx="12" hasCustomPrompt="1"/>
          </p:nvPr>
        </p:nvSpPr>
        <p:spPr>
          <a:xfrm>
            <a:off x="526094" y="3625780"/>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471792" y="4510431"/>
            <a:ext cx="4266678" cy="243197"/>
          </a:xfrm>
          <a:prstGeom prst="rect">
            <a:avLst/>
          </a:prstGeom>
        </p:spPr>
        <p:txBody>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200" b="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165564" y="-37071"/>
            <a:ext cx="5690954" cy="1728000"/>
          </a:xfrm>
          <a:prstGeom prst="rect">
            <a:avLst/>
          </a:prstGeom>
        </p:spPr>
      </p:pic>
    </p:spTree>
    <p:extLst>
      <p:ext uri="{BB962C8B-B14F-4D97-AF65-F5344CB8AC3E}">
        <p14:creationId xmlns:p14="http://schemas.microsoft.com/office/powerpoint/2010/main" val="273482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376947" y="362177"/>
            <a:ext cx="8390107" cy="4055207"/>
          </a:xfrm>
          <a:prstGeom prst="rect">
            <a:avLst/>
          </a:prstGeom>
          <a:solidFill>
            <a:schemeClr val="tx1"/>
          </a:solidFill>
        </p:spPr>
        <p:txBody>
          <a:bodyPr lIns="396000" tIns="180000">
            <a:normAutofit/>
          </a:bodyPr>
          <a:lstStyle>
            <a:lvl1pPr algn="l">
              <a:defRPr sz="1875"/>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2399060" y="951529"/>
            <a:ext cx="810000" cy="414549"/>
          </a:xfrm>
          <a:prstGeom prst="rect">
            <a:avLst/>
          </a:prstGeom>
        </p:spPr>
        <p:txBody>
          <a:bodyPr anchor="t">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2399060" y="2457670"/>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5665770" y="169404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5665770" y="2457670"/>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351061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376947" y="372728"/>
            <a:ext cx="8390107" cy="4055207"/>
          </a:xfrm>
          <a:prstGeom prst="rect">
            <a:avLst/>
          </a:prstGeom>
          <a:solidFill>
            <a:schemeClr val="tx2"/>
          </a:solidFill>
        </p:spPr>
        <p:txBody>
          <a:bodyPr lIns="396000" tIns="180000">
            <a:normAutofit/>
          </a:bodyPr>
          <a:lstStyle>
            <a:lvl1pPr algn="l">
              <a:defRPr sz="1875"/>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239906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239906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566577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566577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5231484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376947" y="372728"/>
            <a:ext cx="8390107" cy="4055207"/>
          </a:xfrm>
          <a:prstGeom prst="rect">
            <a:avLst/>
          </a:prstGeom>
          <a:solidFill>
            <a:schemeClr val="accent1"/>
          </a:solidFill>
        </p:spPr>
        <p:txBody>
          <a:bodyPr lIns="396000" tIns="180000">
            <a:normAutofit/>
          </a:bodyPr>
          <a:lstStyle>
            <a:lvl1pPr algn="l">
              <a:defRPr sz="1875"/>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239906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239906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566577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566577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1761099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376947" y="372728"/>
            <a:ext cx="8390107" cy="4055207"/>
          </a:xfrm>
          <a:prstGeom prst="rect">
            <a:avLst/>
          </a:prstGeom>
          <a:solidFill>
            <a:schemeClr val="accent2"/>
          </a:solidFill>
        </p:spPr>
        <p:txBody>
          <a:bodyPr lIns="396000" tIns="180000">
            <a:normAutofit/>
          </a:bodyPr>
          <a:lstStyle>
            <a:lvl1pPr algn="l">
              <a:defRPr sz="1875"/>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239906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239906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566577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566577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14687191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376947" y="372728"/>
            <a:ext cx="8390107" cy="4055207"/>
          </a:xfrm>
          <a:prstGeom prst="rect">
            <a:avLst/>
          </a:prstGeom>
          <a:solidFill>
            <a:schemeClr val="accent4"/>
          </a:solidFill>
        </p:spPr>
        <p:txBody>
          <a:bodyPr lIns="396000" tIns="180000">
            <a:normAutofit/>
          </a:bodyPr>
          <a:lstStyle>
            <a:lvl1pPr algn="l">
              <a:defRPr sz="1875"/>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239906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239906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566577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566577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18910879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348654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03/12/2025</a:t>
            </a:fld>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5078954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423990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36622749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19701444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20834055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marR="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33658476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marR="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2754815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marR="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38425142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marR="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7336506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954821" y="1565673"/>
            <a:ext cx="7816514" cy="28253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8288799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4ème de 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38688319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954821" y="1565673"/>
            <a:ext cx="7816514" cy="28253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40969498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954821" y="1565673"/>
            <a:ext cx="7816514" cy="28253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151388532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954821" y="1565673"/>
            <a:ext cx="7816514" cy="28253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36847520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954821" y="1565673"/>
            <a:ext cx="7816514" cy="282535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32272824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373996" y="1565672"/>
            <a:ext cx="3915000" cy="28622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2838074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373996" y="1565672"/>
            <a:ext cx="3915000" cy="28622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8539656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373996" y="1565672"/>
            <a:ext cx="3915000" cy="28622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789967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373996" y="1565672"/>
            <a:ext cx="3915000" cy="28622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511798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373996" y="1565672"/>
            <a:ext cx="3915000" cy="2862263"/>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5828003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27869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pn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slideLayout" Target="../slideLayouts/slideLayout66.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image" Target="../media/image5.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4"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8" Type="http://schemas.openxmlformats.org/officeDocument/2006/relationships/slideLayout" Target="../slideLayouts/slideLayout32.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20" Type="http://schemas.openxmlformats.org/officeDocument/2006/relationships/slideLayout" Target="../slideLayouts/slideLayout44.xml"/><Relationship Id="rId41"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theme" Target="../theme/theme4.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8" Type="http://schemas.openxmlformats.org/officeDocument/2006/relationships/slideLayout" Target="../slideLayouts/slideLayout75.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image" Target="../media/image5.png"/><Relationship Id="rId20" Type="http://schemas.openxmlformats.org/officeDocument/2006/relationships/slideLayout" Target="../slideLayouts/slideLayout87.xml"/><Relationship Id="rId41"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image" Target="../media/image2.png"/><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image" Target="../media/image1.png"/><Relationship Id="rId5" Type="http://schemas.openxmlformats.org/officeDocument/2006/relationships/slideLayout" Target="../slideLayouts/slideLayout116.xml"/><Relationship Id="rId10" Type="http://schemas.openxmlformats.org/officeDocument/2006/relationships/theme" Target="../theme/theme5.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image" Target="../media/image2.png"/><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image" Target="../media/image1.png"/><Relationship Id="rId5" Type="http://schemas.openxmlformats.org/officeDocument/2006/relationships/slideLayout" Target="../slideLayouts/slideLayout125.xml"/><Relationship Id="rId10" Type="http://schemas.openxmlformats.org/officeDocument/2006/relationships/theme" Target="../theme/theme6.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03/12/2025</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gray">
          <a:xfrm>
            <a:off x="1115616" y="195486"/>
            <a:ext cx="606854" cy="348531"/>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955" r:id="rId10"/>
    <p:sldLayoutId id="2147483956" r:id="rId11"/>
    <p:sldLayoutId id="2147483957" r:id="rId12"/>
    <p:sldLayoutId id="2147483958" r:id="rId13"/>
    <p:sldLayoutId id="2147483959" r:id="rId14"/>
    <p:sldLayoutId id="2147483960" r:id="rId15"/>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1" y="1707655"/>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Département Défense et sécurité</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1" y="682802"/>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1"/>
            <a:ext cx="2057400" cy="274637"/>
          </a:xfrm>
          <a:prstGeom prst="rect">
            <a:avLst/>
          </a:prstGeom>
        </p:spPr>
        <p:txBody>
          <a:bodyPr vert="horz" lIns="91440" tIns="45720" rIns="91440" bIns="45720" rtlCol="0" anchor="ctr"/>
          <a:lstStyle>
            <a:lvl1pPr algn="l">
              <a:defRPr sz="750" b="1">
                <a:solidFill>
                  <a:schemeClr val="tx1"/>
                </a:solidFill>
              </a:defRPr>
            </a:lvl1pPr>
          </a:lstStyle>
          <a:p>
            <a:r>
              <a:rPr lang="fr-FR" cap="all"/>
              <a:t>13/01/2023</a:t>
            </a:r>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gray">
          <a:xfrm>
            <a:off x="1172878" y="185732"/>
            <a:ext cx="606854" cy="348531"/>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39468475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Lst>
  <p:hf hdr="0"/>
  <p:txStyles>
    <p:titleStyle>
      <a:lvl1pPr marL="14288" indent="0" algn="l" defTabSz="914378"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5"/>
          <a:stretch>
            <a:fillRect/>
          </a:stretch>
        </p:blipFill>
        <p:spPr>
          <a:xfrm>
            <a:off x="7196543" y="4430721"/>
            <a:ext cx="1574753" cy="720806"/>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954821" y="4672235"/>
            <a:ext cx="1350000" cy="216000"/>
          </a:xfrm>
          <a:prstGeom prst="rect">
            <a:avLst/>
          </a:prstGeom>
        </p:spPr>
        <p:txBody>
          <a:bodyPr vert="horz" lIns="91440" tIns="45720" rIns="0" bIns="45720" rtlCol="0" anchor="ctr">
            <a:noAutofit/>
          </a:bodyPr>
          <a:lstStyle>
            <a:lvl1pPr algn="r">
              <a:defRPr sz="900">
                <a:solidFill>
                  <a:schemeClr val="tx1"/>
                </a:solidFill>
              </a:defRPr>
            </a:lvl1pPr>
          </a:lstStyle>
          <a:p>
            <a:fld id="{A860558D-47B3-CE46-BCFD-EEB8EC94E2E9}" type="datetime1">
              <a:rPr lang="fr-FR" smtClean="0"/>
              <a:t>03/12/2025</a:t>
            </a:fld>
            <a:endParaRPr lang="fr-F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296602" y="4672235"/>
            <a:ext cx="540000" cy="216000"/>
          </a:xfrm>
          <a:prstGeom prst="rect">
            <a:avLst/>
          </a:prstGeom>
        </p:spPr>
        <p:txBody>
          <a:bodyPr vert="horz" lIns="91440" tIns="45720" rIns="91440" bIns="45720" rtlCol="0" anchor="ctr">
            <a:noAutofit/>
          </a:bodyPr>
          <a:lstStyle>
            <a:lvl1pPr algn="l">
              <a:defRPr sz="900">
                <a:solidFill>
                  <a:schemeClr val="tx1"/>
                </a:solidFill>
              </a:defRPr>
            </a:lvl1pPr>
          </a:lstStyle>
          <a:p>
            <a:fld id="{975A587B-5814-4D9B-9598-FE9CB954CB01}" type="slidenum">
              <a:rPr lang="fr-FR" smtClean="0"/>
              <a:pPr/>
              <a:t>‹N°›</a:t>
            </a:fld>
            <a:endParaRPr lang="fr-F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373995" y="371084"/>
            <a:ext cx="8397000" cy="836113"/>
          </a:xfrm>
          <a:prstGeom prst="rect">
            <a:avLst/>
          </a:prstGeom>
          <a:solidFill>
            <a:schemeClr val="tx1"/>
          </a:solidFill>
          <a:ln w="3175">
            <a:noFill/>
          </a:ln>
        </p:spPr>
        <p:txBody>
          <a:bodyPr vert="horz" lIns="864000" tIns="72000" rIns="72000" bIns="72000" rtlCol="0" anchor="ctr">
            <a:normAutofit/>
          </a:bodyPr>
          <a:lstStyle/>
          <a:p>
            <a:r>
              <a:rPr lang="fr-FR"/>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954822" y="1565798"/>
            <a:ext cx="7816174" cy="2835000"/>
          </a:xfrm>
          <a:prstGeom prst="rect">
            <a:avLst/>
          </a:prstGeom>
          <a:ln w="3175">
            <a:noFill/>
          </a:ln>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3"/>
            <a:endParaRPr lang="fr-FR"/>
          </a:p>
          <a:p>
            <a:pPr lvl="4"/>
            <a:endParaRPr lang="fr-FR"/>
          </a:p>
        </p:txBody>
      </p:sp>
    </p:spTree>
    <p:extLst>
      <p:ext uri="{BB962C8B-B14F-4D97-AF65-F5344CB8AC3E}">
        <p14:creationId xmlns:p14="http://schemas.microsoft.com/office/powerpoint/2010/main" val="39798739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 id="2147483872" r:id="rId39"/>
    <p:sldLayoutId id="2147483873" r:id="rId40"/>
    <p:sldLayoutId id="2147483874" r:id="rId41"/>
    <p:sldLayoutId id="2147483875" r:id="rId42"/>
    <p:sldLayoutId id="2147483876" r:id="rId43"/>
  </p:sldLayoutIdLst>
  <p:hf hdr="0" ftr="0"/>
  <p:txStyles>
    <p:titleStyle>
      <a:lvl1pPr algn="l" defTabSz="685800" rtl="0" eaLnBrk="1" latinLnBrk="0" hangingPunct="1">
        <a:lnSpc>
          <a:spcPct val="90000"/>
        </a:lnSpc>
        <a:spcBef>
          <a:spcPct val="0"/>
        </a:spcBef>
        <a:buNone/>
        <a:defRPr sz="1650" b="1" kern="1200" cap="all" baseline="0">
          <a:solidFill>
            <a:schemeClr val="bg1"/>
          </a:solidFill>
          <a:latin typeface="+mj-lt"/>
          <a:ea typeface="+mj-ea"/>
          <a:cs typeface="+mj-cs"/>
        </a:defRPr>
      </a:lvl1pPr>
    </p:titleStyle>
    <p:bodyStyle>
      <a:lvl1pPr marL="0" indent="0" algn="l" defTabSz="685800" rtl="0" eaLnBrk="1" latinLnBrk="0" hangingPunct="1">
        <a:lnSpc>
          <a:spcPct val="110000"/>
        </a:lnSpc>
        <a:spcBef>
          <a:spcPts val="450"/>
        </a:spcBef>
        <a:spcAft>
          <a:spcPts val="0"/>
        </a:spcAft>
        <a:buClr>
          <a:schemeClr val="tx2"/>
        </a:buClr>
        <a:buFont typeface="Symbol" panose="05050102010706020507" pitchFamily="18" charset="2"/>
        <a:buNone/>
        <a:defRPr sz="1500" b="0" kern="1200">
          <a:solidFill>
            <a:schemeClr val="tx2"/>
          </a:solidFill>
          <a:latin typeface="+mn-lt"/>
          <a:ea typeface="+mn-ea"/>
          <a:cs typeface="+mn-cs"/>
        </a:defRPr>
      </a:lvl1pPr>
      <a:lvl2pPr marL="130969" indent="-130969" algn="l" defTabSz="685800" rtl="0" eaLnBrk="1" latinLnBrk="0" hangingPunct="1">
        <a:lnSpc>
          <a:spcPct val="110000"/>
        </a:lnSpc>
        <a:spcBef>
          <a:spcPts val="450"/>
        </a:spcBef>
        <a:spcAft>
          <a:spcPts val="0"/>
        </a:spcAft>
        <a:buClr>
          <a:schemeClr val="tx2"/>
        </a:buClr>
        <a:buSzPct val="120000"/>
        <a:buFont typeface="Arial" panose="020B0604020202020204" pitchFamily="34" charset="0"/>
        <a:buChar char="•"/>
        <a:defRPr sz="1200" b="1" i="0" kern="1200">
          <a:solidFill>
            <a:schemeClr val="tx1"/>
          </a:solidFill>
          <a:latin typeface="+mn-lt"/>
          <a:ea typeface="+mn-ea"/>
          <a:cs typeface="+mn-cs"/>
        </a:defRPr>
      </a:lvl2pPr>
      <a:lvl3pPr marL="269081" indent="-138113" algn="l" defTabSz="685800" rtl="0" eaLnBrk="1" latinLnBrk="0" hangingPunct="1">
        <a:lnSpc>
          <a:spcPct val="110000"/>
        </a:lnSpc>
        <a:spcBef>
          <a:spcPts val="225"/>
        </a:spcBef>
        <a:spcAft>
          <a:spcPts val="0"/>
        </a:spcAft>
        <a:buClr>
          <a:schemeClr val="tx2"/>
        </a:buClr>
        <a:buFont typeface="Arial" panose="020B0604020202020204" pitchFamily="34" charset="0"/>
        <a:buChar char="-"/>
        <a:defRPr sz="1200" b="0" kern="1200">
          <a:solidFill>
            <a:schemeClr val="tx1"/>
          </a:solidFill>
          <a:latin typeface="+mn-lt"/>
          <a:ea typeface="+mn-ea"/>
          <a:cs typeface="+mn-cs"/>
        </a:defRPr>
      </a:lvl3pPr>
      <a:lvl4pPr marL="397669" indent="-128588" algn="l" defTabSz="685800" rtl="0" eaLnBrk="1" latinLnBrk="0" hangingPunct="1">
        <a:lnSpc>
          <a:spcPct val="110000"/>
        </a:lnSpc>
        <a:spcBef>
          <a:spcPts val="0"/>
        </a:spcBef>
        <a:spcAft>
          <a:spcPts val="0"/>
        </a:spcAft>
        <a:buClr>
          <a:schemeClr val="tx2"/>
        </a:buClr>
        <a:buSzPct val="100000"/>
        <a:buFont typeface="Arial" panose="020B0604020202020204" pitchFamily="34" charset="0"/>
        <a:buChar char="•"/>
        <a:defRPr sz="900" b="0" kern="1200">
          <a:solidFill>
            <a:schemeClr val="tx1"/>
          </a:solidFill>
          <a:latin typeface="+mn-lt"/>
          <a:ea typeface="+mn-ea"/>
          <a:cs typeface="+mn-cs"/>
        </a:defRPr>
      </a:lvl4pPr>
      <a:lvl5pPr marL="403622" indent="-60722" algn="l" defTabSz="685800" rtl="0" eaLnBrk="1" latinLnBrk="0" hangingPunct="1">
        <a:lnSpc>
          <a:spcPct val="110000"/>
        </a:lnSpc>
        <a:spcBef>
          <a:spcPts val="0"/>
        </a:spcBef>
        <a:spcAft>
          <a:spcPts val="0"/>
        </a:spcAft>
        <a:buFont typeface="Arial" panose="020B0604020202020204" pitchFamily="34" charset="0"/>
        <a:buNone/>
        <a:defRPr sz="9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6"/>
          <a:stretch>
            <a:fillRect/>
          </a:stretch>
        </p:blipFill>
        <p:spPr>
          <a:xfrm>
            <a:off x="7196543" y="4430721"/>
            <a:ext cx="1574753" cy="720806"/>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954821" y="4672235"/>
            <a:ext cx="1350000" cy="216000"/>
          </a:xfrm>
          <a:prstGeom prst="rect">
            <a:avLst/>
          </a:prstGeom>
        </p:spPr>
        <p:txBody>
          <a:bodyPr vert="horz" lIns="91440" tIns="45720" rIns="0" bIns="45720" rtlCol="0" anchor="ctr">
            <a:noAutofit/>
          </a:bodyPr>
          <a:lstStyle>
            <a:lvl1pPr algn="r">
              <a:defRPr sz="9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296602" y="4672235"/>
            <a:ext cx="540000" cy="216000"/>
          </a:xfrm>
          <a:prstGeom prst="rect">
            <a:avLst/>
          </a:prstGeom>
        </p:spPr>
        <p:txBody>
          <a:bodyPr vert="horz" lIns="91440" tIns="45720" rIns="91440" bIns="45720" rtlCol="0" anchor="ctr">
            <a:noAutofit/>
          </a:bodyPr>
          <a:lstStyle>
            <a:lvl1pPr algn="l">
              <a:defRPr sz="9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373995" y="371084"/>
            <a:ext cx="8397000" cy="836113"/>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954822" y="1565798"/>
            <a:ext cx="7816174" cy="2835000"/>
          </a:xfrm>
          <a:prstGeom prst="rect">
            <a:avLst/>
          </a:prstGeom>
          <a:ln w="3175">
            <a:noFill/>
          </a:ln>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3"/>
            <a:endParaRPr lang="fr-FR" dirty="0"/>
          </a:p>
          <a:p>
            <a:pPr lvl="4"/>
            <a:endParaRPr lang="fr-FR" dirty="0"/>
          </a:p>
        </p:txBody>
      </p:sp>
    </p:spTree>
    <p:extLst>
      <p:ext uri="{BB962C8B-B14F-4D97-AF65-F5344CB8AC3E}">
        <p14:creationId xmlns:p14="http://schemas.microsoft.com/office/powerpoint/2010/main" val="76767748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 id="2147483898" r:id="rId21"/>
    <p:sldLayoutId id="2147483899" r:id="rId22"/>
    <p:sldLayoutId id="2147483900" r:id="rId23"/>
    <p:sldLayoutId id="2147483901" r:id="rId24"/>
    <p:sldLayoutId id="2147483902" r:id="rId25"/>
    <p:sldLayoutId id="2147483903" r:id="rId26"/>
    <p:sldLayoutId id="2147483904" r:id="rId27"/>
    <p:sldLayoutId id="2147483905" r:id="rId28"/>
    <p:sldLayoutId id="2147483906" r:id="rId29"/>
    <p:sldLayoutId id="2147483907" r:id="rId30"/>
    <p:sldLayoutId id="2147483908" r:id="rId31"/>
    <p:sldLayoutId id="2147483909" r:id="rId32"/>
    <p:sldLayoutId id="2147483910" r:id="rId33"/>
    <p:sldLayoutId id="2147483911" r:id="rId34"/>
    <p:sldLayoutId id="2147483912" r:id="rId35"/>
    <p:sldLayoutId id="2147483913" r:id="rId36"/>
    <p:sldLayoutId id="2147483914" r:id="rId37"/>
    <p:sldLayoutId id="2147483915" r:id="rId38"/>
    <p:sldLayoutId id="2147483916" r:id="rId39"/>
    <p:sldLayoutId id="2147483917" r:id="rId40"/>
    <p:sldLayoutId id="2147483918" r:id="rId41"/>
    <p:sldLayoutId id="2147483919" r:id="rId42"/>
    <p:sldLayoutId id="2147483920" r:id="rId43"/>
    <p:sldLayoutId id="2147483921" r:id="rId44"/>
  </p:sldLayoutIdLst>
  <p:hf hdr="0" ftr="0" dt="0"/>
  <p:txStyles>
    <p:titleStyle>
      <a:lvl1pPr algn="l" defTabSz="685800" rtl="0" eaLnBrk="1" latinLnBrk="0" hangingPunct="1">
        <a:lnSpc>
          <a:spcPct val="90000"/>
        </a:lnSpc>
        <a:spcBef>
          <a:spcPct val="0"/>
        </a:spcBef>
        <a:buNone/>
        <a:defRPr sz="1650" b="1" kern="1200" cap="all" baseline="0">
          <a:solidFill>
            <a:schemeClr val="bg1"/>
          </a:solidFill>
          <a:latin typeface="+mj-lt"/>
          <a:ea typeface="+mj-ea"/>
          <a:cs typeface="+mj-cs"/>
        </a:defRPr>
      </a:lvl1pPr>
    </p:titleStyle>
    <p:bodyStyle>
      <a:lvl1pPr marL="0" indent="0" algn="l" defTabSz="685800" rtl="0" eaLnBrk="1" latinLnBrk="0" hangingPunct="1">
        <a:lnSpc>
          <a:spcPct val="110000"/>
        </a:lnSpc>
        <a:spcBef>
          <a:spcPts val="450"/>
        </a:spcBef>
        <a:spcAft>
          <a:spcPts val="0"/>
        </a:spcAft>
        <a:buClr>
          <a:schemeClr val="tx2"/>
        </a:buClr>
        <a:buFont typeface="Symbol" panose="05050102010706020507" pitchFamily="18" charset="2"/>
        <a:buNone/>
        <a:defRPr sz="1500" b="0" kern="1200">
          <a:solidFill>
            <a:schemeClr val="tx2"/>
          </a:solidFill>
          <a:latin typeface="+mn-lt"/>
          <a:ea typeface="+mn-ea"/>
          <a:cs typeface="+mn-cs"/>
        </a:defRPr>
      </a:lvl1pPr>
      <a:lvl2pPr marL="130969" indent="-130969" algn="l" defTabSz="685800" rtl="0" eaLnBrk="1" latinLnBrk="0" hangingPunct="1">
        <a:lnSpc>
          <a:spcPct val="110000"/>
        </a:lnSpc>
        <a:spcBef>
          <a:spcPts val="450"/>
        </a:spcBef>
        <a:spcAft>
          <a:spcPts val="0"/>
        </a:spcAft>
        <a:buClr>
          <a:schemeClr val="tx2"/>
        </a:buClr>
        <a:buSzPct val="120000"/>
        <a:buFont typeface="Arial" panose="020B0604020202020204" pitchFamily="34" charset="0"/>
        <a:buChar char="•"/>
        <a:defRPr sz="1200" b="1" i="0" kern="1200">
          <a:solidFill>
            <a:schemeClr val="tx1"/>
          </a:solidFill>
          <a:latin typeface="+mn-lt"/>
          <a:ea typeface="+mn-ea"/>
          <a:cs typeface="+mn-cs"/>
        </a:defRPr>
      </a:lvl2pPr>
      <a:lvl3pPr marL="269081" indent="-138113" algn="l" defTabSz="685800" rtl="0" eaLnBrk="1" latinLnBrk="0" hangingPunct="1">
        <a:lnSpc>
          <a:spcPct val="110000"/>
        </a:lnSpc>
        <a:spcBef>
          <a:spcPts val="225"/>
        </a:spcBef>
        <a:spcAft>
          <a:spcPts val="0"/>
        </a:spcAft>
        <a:buClr>
          <a:schemeClr val="tx2"/>
        </a:buClr>
        <a:buFont typeface="Arial" panose="020B0604020202020204" pitchFamily="34" charset="0"/>
        <a:buChar char="-"/>
        <a:defRPr sz="1200" b="0" kern="1200">
          <a:solidFill>
            <a:schemeClr val="tx1"/>
          </a:solidFill>
          <a:latin typeface="+mn-lt"/>
          <a:ea typeface="+mn-ea"/>
          <a:cs typeface="+mn-cs"/>
        </a:defRPr>
      </a:lvl3pPr>
      <a:lvl4pPr marL="397669" indent="-128588" algn="l" defTabSz="685800" rtl="0" eaLnBrk="1" latinLnBrk="0" hangingPunct="1">
        <a:lnSpc>
          <a:spcPct val="110000"/>
        </a:lnSpc>
        <a:spcBef>
          <a:spcPts val="0"/>
        </a:spcBef>
        <a:spcAft>
          <a:spcPts val="0"/>
        </a:spcAft>
        <a:buClr>
          <a:schemeClr val="tx2"/>
        </a:buClr>
        <a:buSzPct val="100000"/>
        <a:buFont typeface="Arial" panose="020B0604020202020204" pitchFamily="34" charset="0"/>
        <a:buChar char="•"/>
        <a:defRPr sz="900" b="0" kern="1200">
          <a:solidFill>
            <a:schemeClr val="tx1"/>
          </a:solidFill>
          <a:latin typeface="+mn-lt"/>
          <a:ea typeface="+mn-ea"/>
          <a:cs typeface="+mn-cs"/>
        </a:defRPr>
      </a:lvl4pPr>
      <a:lvl5pPr marL="403622" indent="-60722" algn="l" defTabSz="685800" rtl="0" eaLnBrk="1" latinLnBrk="0" hangingPunct="1">
        <a:lnSpc>
          <a:spcPct val="110000"/>
        </a:lnSpc>
        <a:spcBef>
          <a:spcPts val="0"/>
        </a:spcBef>
        <a:spcAft>
          <a:spcPts val="0"/>
        </a:spcAft>
        <a:buFont typeface="Arial" panose="020B0604020202020204" pitchFamily="34" charset="0"/>
        <a:buNone/>
        <a:defRPr sz="9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sz="3200">
                <a:latin typeface="+mj-lt"/>
                <a:ea typeface="+mj-ea"/>
                <a:cs typeface="+mj-cs"/>
              </a:rPr>
              <a:t>  </a:t>
            </a:r>
            <a:endParaRPr lang="fr-FR" dirty="0"/>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Sous-titre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89D95DC3-3102-4E32-B781-535DDE059EF0}" type="datetime2">
              <a:rPr lang="fr-FR" cap="all" smtClean="0"/>
              <a:t>mercredi 3 décembre 2025</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1172877" y="185732"/>
            <a:ext cx="606854" cy="348531"/>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2039400682"/>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Lst>
  <p:hf hdr="0"/>
  <p:txStyles>
    <p:titleStyle>
      <a:lvl1pPr marL="14288" indent="0" algn="l" defTabSz="914400" rtl="0" eaLnBrk="1" latinLnBrk="0" hangingPunct="1">
        <a:lnSpc>
          <a:spcPct val="90000"/>
        </a:lnSpc>
        <a:spcBef>
          <a:spcPct val="0"/>
        </a:spcBef>
        <a:buNone/>
        <a:tabLst/>
        <a:defRPr sz="2500" b="1" kern="1200" baseline="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6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4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2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10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Département Défense et Sécurité</a:t>
            </a:r>
            <a:endParaRPr lang="fr-FR" dirty="0"/>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3A3BE320-2654-425B-BA4C-24546B150C5F}" type="datetime1">
              <a:rPr lang="fr-FR" cap="all" smtClean="0"/>
              <a:t>03/12/2025</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1172877" y="185732"/>
            <a:ext cx="606854" cy="348531"/>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909768409"/>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slideLayout" Target="../slideLayouts/slideLayout11.xml"/><Relationship Id="rId4" Type="http://schemas.openxmlformats.org/officeDocument/2006/relationships/tags" Target="../tags/tag4.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slideLayout" Target="../slideLayouts/slideLayout11.xml"/><Relationship Id="rId4" Type="http://schemas.openxmlformats.org/officeDocument/2006/relationships/tags" Target="../tags/tag8.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slideLayout" Target="../slideLayouts/slideLayout11.xml"/><Relationship Id="rId4" Type="http://schemas.openxmlformats.org/officeDocument/2006/relationships/tags" Target="../tags/tag12.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5.xml"/><Relationship Id="rId7" Type="http://schemas.openxmlformats.org/officeDocument/2006/relationships/image" Target="../media/image1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2.xml"/><Relationship Id="rId5" Type="http://schemas.openxmlformats.org/officeDocument/2006/relationships/slideLayout" Target="../slideLayouts/slideLayout11.xml"/><Relationship Id="rId10" Type="http://schemas.openxmlformats.org/officeDocument/2006/relationships/image" Target="../media/image9.png"/><Relationship Id="rId4" Type="http://schemas.openxmlformats.org/officeDocument/2006/relationships/tags" Target="../tags/tag16.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1.emf"/><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mailto:elisabeth.lehu@ars.sante.fr" TargetMode="External"/><Relationship Id="rId4" Type="http://schemas.openxmlformats.org/officeDocument/2006/relationships/hyperlink" Target="https://www.hauts-de-france.ars.sante.fr/feuilles-de-route-thematiqu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40.jpe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42.png"/><Relationship Id="rId9"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0.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48.jpeg"/><Relationship Id="rId10" Type="http://schemas.openxmlformats.org/officeDocument/2006/relationships/image" Target="../media/image8.png"/><Relationship Id="rId4" Type="http://schemas.openxmlformats.org/officeDocument/2006/relationships/image" Target="../media/image49.png"/><Relationship Id="rId9"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8.png"/><Relationship Id="rId4" Type="http://schemas.openxmlformats.org/officeDocument/2006/relationships/image" Target="../media/image48.jpeg"/><Relationship Id="rId9" Type="http://schemas.openxmlformats.org/officeDocument/2006/relationships/image" Target="../media/image9.png"/></Relationships>
</file>

<file path=ppt/slides/_rels/slide6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9.pn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8.png"/><Relationship Id="rId4" Type="http://schemas.openxmlformats.org/officeDocument/2006/relationships/image" Target="../media/image48.jpeg"/><Relationship Id="rId9" Type="http://schemas.openxmlformats.org/officeDocument/2006/relationships/image" Target="../media/image9.png"/></Relationships>
</file>

<file path=ppt/slides/_rels/slide6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9.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62.png"/><Relationship Id="rId4" Type="http://schemas.openxmlformats.org/officeDocument/2006/relationships/image" Target="../media/image48.jpeg"/><Relationship Id="rId9"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48.jpeg"/></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3.png"/><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3.png"/><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04D23D62-17A8-6547-AF6B-323A348324DB}" type="datetime1">
              <a:rPr lang="fr-FR" smtClean="0"/>
              <a:t>03/12/2025</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endParaRPr lang="fr-FR"/>
          </a:p>
        </p:txBody>
      </p:sp>
      <p:sp>
        <p:nvSpPr>
          <p:cNvPr id="8" name="ZoneTexte 7"/>
          <p:cNvSpPr txBox="1"/>
          <p:nvPr/>
        </p:nvSpPr>
        <p:spPr>
          <a:xfrm>
            <a:off x="1763688" y="2643758"/>
            <a:ext cx="6768752" cy="2169825"/>
          </a:xfrm>
          <a:prstGeom prst="rect">
            <a:avLst/>
          </a:prstGeom>
          <a:noFill/>
        </p:spPr>
        <p:txBody>
          <a:bodyPr wrap="square" rtlCol="0">
            <a:spAutoFit/>
          </a:bodyPr>
          <a:lstStyle/>
          <a:p>
            <a:pPr algn="r"/>
            <a:r>
              <a:rPr lang="fr-FR" sz="2500" b="1" dirty="0"/>
              <a:t>Installation du Comité Départemental</a:t>
            </a:r>
          </a:p>
          <a:p>
            <a:pPr algn="r"/>
            <a:r>
              <a:rPr lang="fr-FR" sz="2500" b="1" dirty="0"/>
              <a:t>Charte Romain Jacob</a:t>
            </a:r>
          </a:p>
          <a:p>
            <a:pPr algn="r"/>
            <a:endParaRPr lang="fr-FR" sz="2500" b="1" dirty="0"/>
          </a:p>
          <a:p>
            <a:pPr algn="r"/>
            <a:r>
              <a:rPr lang="fr-FR" sz="2500" b="1" dirty="0"/>
              <a:t>4 Décembre 2025</a:t>
            </a:r>
          </a:p>
          <a:p>
            <a:pPr algn="r"/>
            <a:endParaRPr lang="fr-FR" sz="1500" dirty="0"/>
          </a:p>
          <a:p>
            <a:pPr algn="r"/>
            <a:endParaRPr lang="fr-FR" sz="2000" b="1" dirty="0"/>
          </a:p>
        </p:txBody>
      </p:sp>
      <p:pic>
        <p:nvPicPr>
          <p:cNvPr id="2" name="Image 1">
            <a:extLst>
              <a:ext uri="{FF2B5EF4-FFF2-40B4-BE49-F238E27FC236}">
                <a16:creationId xmlns:a16="http://schemas.microsoft.com/office/drawing/2014/main" id="{A3C7FBA1-4428-BE54-AA86-EFBB52B00D62}"/>
              </a:ext>
            </a:extLst>
          </p:cNvPr>
          <p:cNvPicPr>
            <a:picLocks noChangeAspect="1"/>
          </p:cNvPicPr>
          <p:nvPr/>
        </p:nvPicPr>
        <p:blipFill>
          <a:blip r:embed="rId2"/>
          <a:stretch>
            <a:fillRect/>
          </a:stretch>
        </p:blipFill>
        <p:spPr>
          <a:xfrm>
            <a:off x="1979712" y="3579861"/>
            <a:ext cx="2523809" cy="885714"/>
          </a:xfrm>
          <a:prstGeom prst="rect">
            <a:avLst/>
          </a:prstGeom>
        </p:spPr>
      </p:pic>
      <p:pic>
        <p:nvPicPr>
          <p:cNvPr id="4" name="Image 3">
            <a:extLst>
              <a:ext uri="{FF2B5EF4-FFF2-40B4-BE49-F238E27FC236}">
                <a16:creationId xmlns:a16="http://schemas.microsoft.com/office/drawing/2014/main" id="{0D661BD7-B61F-8885-DEF9-FB046C5CF9E9}"/>
              </a:ext>
            </a:extLst>
          </p:cNvPr>
          <p:cNvPicPr>
            <a:picLocks noChangeAspect="1"/>
          </p:cNvPicPr>
          <p:nvPr/>
        </p:nvPicPr>
        <p:blipFill>
          <a:blip r:embed="rId3"/>
          <a:stretch>
            <a:fillRect/>
          </a:stretch>
        </p:blipFill>
        <p:spPr>
          <a:xfrm>
            <a:off x="776234" y="3672018"/>
            <a:ext cx="966796" cy="701401"/>
          </a:xfrm>
          <a:prstGeom prst="rect">
            <a:avLst/>
          </a:prstGeom>
        </p:spPr>
      </p:pic>
      <p:pic>
        <p:nvPicPr>
          <p:cNvPr id="10" name="Image 9">
            <a:extLst>
              <a:ext uri="{FF2B5EF4-FFF2-40B4-BE49-F238E27FC236}">
                <a16:creationId xmlns:a16="http://schemas.microsoft.com/office/drawing/2014/main" id="{DEF7D260-F9ED-4709-9D71-C5DD00D2AD85}"/>
              </a:ext>
            </a:extLst>
          </p:cNvPr>
          <p:cNvPicPr>
            <a:picLocks noChangeAspect="1"/>
          </p:cNvPicPr>
          <p:nvPr/>
        </p:nvPicPr>
        <p:blipFill>
          <a:blip r:embed="rId4"/>
          <a:stretch>
            <a:fillRect/>
          </a:stretch>
        </p:blipFill>
        <p:spPr>
          <a:xfrm>
            <a:off x="6084168" y="195486"/>
            <a:ext cx="2776850" cy="1607775"/>
          </a:xfrm>
          <a:prstGeom prst="rect">
            <a:avLst/>
          </a:prstGeom>
        </p:spPr>
      </p:pic>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custDataLst>
              <p:tags r:id="rId1"/>
            </p:custDataLst>
          </p:nvPr>
        </p:nvSpPr>
        <p:spPr>
          <a:xfrm>
            <a:off x="323528" y="771550"/>
            <a:ext cx="8640960" cy="540060"/>
          </a:xfrm>
        </p:spPr>
        <p:txBody>
          <a:bodyPr>
            <a:normAutofit/>
          </a:bodyPr>
          <a:lstStyle/>
          <a:p>
            <a:pPr eaLnBrk="1" hangingPunct="1"/>
            <a:r>
              <a:rPr lang="fr-FR" altLang="fr-FR" sz="1500" dirty="0"/>
              <a:t>1 - Valoriser </a:t>
            </a:r>
            <a:r>
              <a:rPr lang="fr-FR" altLang="fr-FR" sz="1500" u="sng" dirty="0"/>
              <a:t>l’image</a:t>
            </a:r>
            <a:r>
              <a:rPr lang="fr-FR" altLang="fr-FR" sz="1500" dirty="0"/>
              <a:t> que la personne en situation de handicap perçoit d’elle-même </a:t>
            </a:r>
          </a:p>
        </p:txBody>
      </p:sp>
      <p:sp>
        <p:nvSpPr>
          <p:cNvPr id="7171" name="Espace réservé du contenu 1"/>
          <p:cNvSpPr>
            <a:spLocks noGrp="1"/>
          </p:cNvSpPr>
          <p:nvPr>
            <p:ph idx="1"/>
            <p:custDataLst>
              <p:tags r:id="rId2"/>
            </p:custDataLst>
          </p:nvPr>
        </p:nvSpPr>
        <p:spPr>
          <a:xfrm>
            <a:off x="323528" y="1219866"/>
            <a:ext cx="8640960" cy="3283481"/>
          </a:xfrm>
        </p:spPr>
        <p:txBody>
          <a:bodyPr/>
          <a:lstStyle/>
          <a:p>
            <a:pPr eaLnBrk="1" hangingPunct="1"/>
            <a:r>
              <a:rPr lang="fr-FR" altLang="fr-FR" sz="1200" dirty="0"/>
              <a:t>La personne doit être </a:t>
            </a:r>
            <a:r>
              <a:rPr lang="fr-FR" altLang="fr-FR" sz="1200" b="1" dirty="0"/>
              <a:t>actrice</a:t>
            </a:r>
            <a:r>
              <a:rPr lang="fr-FR" altLang="fr-FR" sz="1200" dirty="0"/>
              <a:t> de sa santé. </a:t>
            </a:r>
          </a:p>
          <a:p>
            <a:pPr eaLnBrk="1" hangingPunct="1"/>
            <a:r>
              <a:rPr lang="fr-FR" altLang="fr-FR" sz="1200" dirty="0"/>
              <a:t>Elle doit pouvoir bénéficier d’une </a:t>
            </a:r>
            <a:r>
              <a:rPr lang="fr-FR" altLang="fr-FR" sz="1200" b="1" dirty="0"/>
              <a:t>éducation</a:t>
            </a:r>
            <a:r>
              <a:rPr lang="fr-FR" altLang="fr-FR" sz="1200" dirty="0"/>
              <a:t> à  l’hygiène, à l’alimentation, à la sexualité, aux conduites addictives, à l’activité physique.</a:t>
            </a:r>
          </a:p>
          <a:p>
            <a:pPr eaLnBrk="1" hangingPunct="1"/>
            <a:r>
              <a:rPr lang="fr-FR" altLang="fr-FR" sz="1200" dirty="0"/>
              <a:t>Il est essentiel de lui apprendre comment fonctionne son corps et comment le respecter. </a:t>
            </a:r>
          </a:p>
        </p:txBody>
      </p:sp>
      <p:pic>
        <p:nvPicPr>
          <p:cNvPr id="7172" name="Picture 5"/>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538235" y="1994632"/>
            <a:ext cx="1605765" cy="187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a:extLst>
              <a:ext uri="{FF2B5EF4-FFF2-40B4-BE49-F238E27FC236}">
                <a16:creationId xmlns:a16="http://schemas.microsoft.com/office/drawing/2014/main" id="{C1B39838-13B1-6AF9-3CB1-2D0BFE029159}"/>
              </a:ext>
            </a:extLst>
          </p:cNvPr>
          <p:cNvSpPr txBox="1"/>
          <p:nvPr/>
        </p:nvSpPr>
        <p:spPr>
          <a:xfrm>
            <a:off x="323528" y="2388266"/>
            <a:ext cx="6534472" cy="323165"/>
          </a:xfrm>
          <a:prstGeom prst="rect">
            <a:avLst/>
          </a:prstGeom>
          <a:noFill/>
        </p:spPr>
        <p:txBody>
          <a:bodyPr wrap="square">
            <a:spAutoFit/>
          </a:bodyPr>
          <a:lstStyle/>
          <a:p>
            <a:r>
              <a:rPr lang="fr-FR" altLang="fr-FR" sz="1500" b="1" dirty="0">
                <a:latin typeface="+mj-lt"/>
                <a:ea typeface="+mj-ea"/>
                <a:cs typeface="+mj-cs"/>
              </a:rPr>
              <a:t>2 - Valoriser </a:t>
            </a:r>
            <a:r>
              <a:rPr lang="fr-FR" altLang="fr-FR" sz="1500" b="1" u="sng" dirty="0">
                <a:latin typeface="+mj-lt"/>
                <a:ea typeface="+mj-ea"/>
                <a:cs typeface="+mj-cs"/>
              </a:rPr>
              <a:t>l’accompagnement</a:t>
            </a:r>
            <a:endParaRPr lang="fr-FR" sz="1500" b="1" u="sng" dirty="0">
              <a:latin typeface="+mj-lt"/>
              <a:ea typeface="+mj-ea"/>
              <a:cs typeface="+mj-cs"/>
            </a:endParaRPr>
          </a:p>
        </p:txBody>
      </p:sp>
      <p:sp>
        <p:nvSpPr>
          <p:cNvPr id="4" name="Espace réservé du contenu 1"/>
          <p:cNvSpPr txBox="1">
            <a:spLocks/>
          </p:cNvSpPr>
          <p:nvPr>
            <p:custDataLst>
              <p:tags r:id="rId4"/>
            </p:custDataLst>
          </p:nvPr>
        </p:nvSpPr>
        <p:spPr bwMode="gray">
          <a:xfrm>
            <a:off x="404578" y="2561599"/>
            <a:ext cx="7407782" cy="2138784"/>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defRPr/>
            </a:pPr>
            <a:endParaRPr lang="fr-FR" altLang="fr-FR" sz="1200" dirty="0"/>
          </a:p>
          <a:p>
            <a:pPr marL="0">
              <a:defRPr/>
            </a:pPr>
            <a:r>
              <a:rPr lang="fr-FR" altLang="fr-FR" sz="1200" dirty="0"/>
              <a:t>Il est important de : </a:t>
            </a:r>
          </a:p>
          <a:p>
            <a:pPr marL="263525" indent="-171450">
              <a:buFont typeface="Arial" panose="020B0604020202020204" pitchFamily="34" charset="0"/>
              <a:buChar char="•"/>
              <a:defRPr/>
            </a:pPr>
            <a:r>
              <a:rPr lang="fr-FR" altLang="fr-FR" sz="1200" dirty="0"/>
              <a:t>Reconnaitre le rôle, l’expertise et les compétences des </a:t>
            </a:r>
            <a:r>
              <a:rPr lang="fr-FR" altLang="fr-FR" sz="1200" b="1" dirty="0"/>
              <a:t>personnes</a:t>
            </a:r>
            <a:r>
              <a:rPr lang="fr-FR" altLang="fr-FR" sz="1200" dirty="0"/>
              <a:t> qui accompagnent les PVH (aidants, familles, proches, professionnels).</a:t>
            </a:r>
          </a:p>
          <a:p>
            <a:pPr marL="263525" indent="-171450">
              <a:buFont typeface="Arial" panose="020B0604020202020204" pitchFamily="34" charset="0"/>
              <a:buChar char="•"/>
              <a:defRPr/>
            </a:pPr>
            <a:r>
              <a:rPr lang="fr-FR" altLang="fr-FR" sz="1200" dirty="0"/>
              <a:t>Reconnaitre le rôle des </a:t>
            </a:r>
            <a:r>
              <a:rPr lang="fr-FR" altLang="fr-FR" sz="1200" b="1" dirty="0"/>
              <a:t>associations</a:t>
            </a:r>
            <a:r>
              <a:rPr lang="fr-FR" altLang="fr-FR" sz="1200" dirty="0"/>
              <a:t> représentant les PVH.</a:t>
            </a:r>
          </a:p>
          <a:p>
            <a:pPr marL="263525" indent="-171450">
              <a:buFont typeface="Arial" panose="020B0604020202020204" pitchFamily="34" charset="0"/>
              <a:buChar char="•"/>
              <a:defRPr/>
            </a:pPr>
            <a:r>
              <a:rPr lang="fr-FR" altLang="fr-FR" sz="1200" dirty="0"/>
              <a:t>Respecter le </a:t>
            </a:r>
            <a:r>
              <a:rPr lang="fr-FR" altLang="fr-FR" sz="1200" b="1" dirty="0"/>
              <a:t>droit d’être accompagné par la personne </a:t>
            </a:r>
            <a:r>
              <a:rPr lang="fr-FR" altLang="fr-FR" sz="1200" dirty="0"/>
              <a:t>de son choix tout au long de son parcours de soins.</a:t>
            </a:r>
          </a:p>
          <a:p>
            <a:pPr>
              <a:defRPr/>
            </a:pPr>
            <a:endParaRPr lang="fr-FR" altLang="fr-FR" sz="1200" dirty="0"/>
          </a:p>
          <a:p>
            <a:pPr marL="0">
              <a:defRPr/>
            </a:pPr>
            <a:r>
              <a:rPr lang="fr-FR" altLang="fr-FR" sz="1200" dirty="0"/>
              <a:t>Les signataires soulignent l’importance de prendre en compte le besoin de </a:t>
            </a:r>
            <a:r>
              <a:rPr lang="fr-FR" altLang="fr-FR" sz="1200" b="1" dirty="0"/>
              <a:t>répit</a:t>
            </a:r>
            <a:r>
              <a:rPr lang="fr-FR" altLang="fr-FR" sz="1200" dirty="0"/>
              <a:t> des aidants.</a:t>
            </a:r>
          </a:p>
          <a:p>
            <a:pPr>
              <a:defRPr/>
            </a:pPr>
            <a:endParaRPr lang="fr-FR" altLang="fr-FR" sz="1200" dirty="0"/>
          </a:p>
        </p:txBody>
      </p:sp>
      <p:pic>
        <p:nvPicPr>
          <p:cNvPr id="2" name="Image 1">
            <a:extLst>
              <a:ext uri="{FF2B5EF4-FFF2-40B4-BE49-F238E27FC236}">
                <a16:creationId xmlns:a16="http://schemas.microsoft.com/office/drawing/2014/main" id="{C3A86366-9516-814E-3A9C-4853456F6BA7}"/>
              </a:ext>
            </a:extLst>
          </p:cNvPr>
          <p:cNvPicPr>
            <a:picLocks noChangeAspect="1"/>
          </p:cNvPicPr>
          <p:nvPr/>
        </p:nvPicPr>
        <p:blipFill>
          <a:blip r:embed="rId7"/>
          <a:stretch>
            <a:fillRect/>
          </a:stretch>
        </p:blipFill>
        <p:spPr>
          <a:xfrm>
            <a:off x="3822050" y="215647"/>
            <a:ext cx="1045880" cy="367045"/>
          </a:xfrm>
          <a:prstGeom prst="rect">
            <a:avLst/>
          </a:prstGeom>
        </p:spPr>
      </p:pic>
      <p:pic>
        <p:nvPicPr>
          <p:cNvPr id="9" name="Image 8">
            <a:extLst>
              <a:ext uri="{FF2B5EF4-FFF2-40B4-BE49-F238E27FC236}">
                <a16:creationId xmlns:a16="http://schemas.microsoft.com/office/drawing/2014/main" id="{AF9D6520-EC64-41AA-B6B2-7EDEE09316AE}"/>
              </a:ext>
            </a:extLst>
          </p:cNvPr>
          <p:cNvPicPr>
            <a:picLocks noChangeAspect="1"/>
          </p:cNvPicPr>
          <p:nvPr/>
        </p:nvPicPr>
        <p:blipFill>
          <a:blip r:embed="rId8"/>
          <a:stretch>
            <a:fillRect/>
          </a:stretch>
        </p:blipFill>
        <p:spPr>
          <a:xfrm>
            <a:off x="1098943" y="172796"/>
            <a:ext cx="651710" cy="377335"/>
          </a:xfrm>
          <a:prstGeom prst="rect">
            <a:avLst/>
          </a:prstGeom>
        </p:spPr>
      </p:pic>
      <p:pic>
        <p:nvPicPr>
          <p:cNvPr id="10" name="Image 9">
            <a:extLst>
              <a:ext uri="{FF2B5EF4-FFF2-40B4-BE49-F238E27FC236}">
                <a16:creationId xmlns:a16="http://schemas.microsoft.com/office/drawing/2014/main" id="{E23F09A4-1174-4E30-83B3-997C732AF949}"/>
              </a:ext>
            </a:extLst>
          </p:cNvPr>
          <p:cNvPicPr>
            <a:picLocks noChangeAspect="1"/>
          </p:cNvPicPr>
          <p:nvPr/>
        </p:nvPicPr>
        <p:blipFill>
          <a:blip r:embed="rId9"/>
          <a:stretch>
            <a:fillRect/>
          </a:stretch>
        </p:blipFill>
        <p:spPr>
          <a:xfrm>
            <a:off x="2457673" y="122062"/>
            <a:ext cx="651710" cy="472809"/>
          </a:xfrm>
          <a:prstGeom prst="rect">
            <a:avLst/>
          </a:prstGeom>
        </p:spPr>
      </p:pic>
    </p:spTree>
    <p:extLst>
      <p:ext uri="{BB962C8B-B14F-4D97-AF65-F5344CB8AC3E}">
        <p14:creationId xmlns:p14="http://schemas.microsoft.com/office/powerpoint/2010/main" val="267112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10176-18D2-D062-17A4-E6B7F0BEA8B1}"/>
            </a:ext>
          </a:extLst>
        </p:cNvPr>
        <p:cNvGrpSpPr/>
        <p:nvPr/>
      </p:nvGrpSpPr>
      <p:grpSpPr>
        <a:xfrm>
          <a:off x="0" y="0"/>
          <a:ext cx="0" cy="0"/>
          <a:chOff x="0" y="0"/>
          <a:chExt cx="0" cy="0"/>
        </a:xfrm>
      </p:grpSpPr>
      <p:sp>
        <p:nvSpPr>
          <p:cNvPr id="7170" name="Titre 1">
            <a:extLst>
              <a:ext uri="{FF2B5EF4-FFF2-40B4-BE49-F238E27FC236}">
                <a16:creationId xmlns:a16="http://schemas.microsoft.com/office/drawing/2014/main" id="{65F4F158-0551-96E3-2542-80976142322C}"/>
              </a:ext>
            </a:extLst>
          </p:cNvPr>
          <p:cNvSpPr>
            <a:spLocks noGrp="1"/>
          </p:cNvSpPr>
          <p:nvPr>
            <p:ph type="title"/>
            <p:custDataLst>
              <p:tags r:id="rId1"/>
            </p:custDataLst>
          </p:nvPr>
        </p:nvSpPr>
        <p:spPr>
          <a:xfrm>
            <a:off x="323528" y="771550"/>
            <a:ext cx="8640960" cy="540060"/>
          </a:xfrm>
        </p:spPr>
        <p:txBody>
          <a:bodyPr>
            <a:normAutofit/>
          </a:bodyPr>
          <a:lstStyle/>
          <a:p>
            <a:pPr eaLnBrk="1" hangingPunct="1"/>
            <a:r>
              <a:rPr lang="fr-FR" altLang="fr-FR" sz="1500" dirty="0"/>
              <a:t>3 - Exprimer les </a:t>
            </a:r>
            <a:r>
              <a:rPr lang="fr-FR" altLang="fr-FR" sz="1500" u="sng" dirty="0"/>
              <a:t>besoins</a:t>
            </a:r>
          </a:p>
        </p:txBody>
      </p:sp>
      <p:sp>
        <p:nvSpPr>
          <p:cNvPr id="7171" name="Espace réservé du contenu 1">
            <a:extLst>
              <a:ext uri="{FF2B5EF4-FFF2-40B4-BE49-F238E27FC236}">
                <a16:creationId xmlns:a16="http://schemas.microsoft.com/office/drawing/2014/main" id="{3C9C0F97-134E-ADB9-4150-1484A02346E6}"/>
              </a:ext>
            </a:extLst>
          </p:cNvPr>
          <p:cNvSpPr>
            <a:spLocks noGrp="1"/>
          </p:cNvSpPr>
          <p:nvPr>
            <p:ph idx="1"/>
            <p:custDataLst>
              <p:tags r:id="rId2"/>
            </p:custDataLst>
          </p:nvPr>
        </p:nvSpPr>
        <p:spPr>
          <a:xfrm>
            <a:off x="323528" y="1219866"/>
            <a:ext cx="8640960" cy="3283481"/>
          </a:xfrm>
        </p:spPr>
        <p:txBody>
          <a:bodyPr/>
          <a:lstStyle/>
          <a:p>
            <a:r>
              <a:rPr lang="fr-FR" altLang="fr-FR" sz="1200" dirty="0"/>
              <a:t>La mise à disposition </a:t>
            </a:r>
            <a:r>
              <a:rPr lang="fr-FR" altLang="fr-FR" sz="1200" b="1" dirty="0"/>
              <a:t>d’outils</a:t>
            </a:r>
            <a:r>
              <a:rPr lang="fr-FR" altLang="fr-FR" sz="1200" dirty="0"/>
              <a:t> de recueil des besoins des personnes en situation de handicap est essentielle.</a:t>
            </a:r>
          </a:p>
          <a:p>
            <a:r>
              <a:rPr lang="fr-FR" altLang="fr-FR" sz="1200" dirty="0"/>
              <a:t>Il est important de transmettre les informations recueillis aux autorités compétentes.</a:t>
            </a:r>
          </a:p>
          <a:p>
            <a:r>
              <a:rPr lang="fr-FR" altLang="fr-FR" sz="1200" b="1" dirty="0"/>
              <a:t>L’expression directe des PVH </a:t>
            </a:r>
            <a:r>
              <a:rPr lang="fr-FR" altLang="fr-FR" sz="1200" dirty="0"/>
              <a:t>est à privilégier.</a:t>
            </a:r>
          </a:p>
        </p:txBody>
      </p:sp>
      <p:pic>
        <p:nvPicPr>
          <p:cNvPr id="7172" name="Picture 5">
            <a:extLst>
              <a:ext uri="{FF2B5EF4-FFF2-40B4-BE49-F238E27FC236}">
                <a16:creationId xmlns:a16="http://schemas.microsoft.com/office/drawing/2014/main" id="{C416B423-A363-F742-A921-FEE227F99479}"/>
              </a:ext>
            </a:extLst>
          </p:cNvPr>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856736" y="2669814"/>
            <a:ext cx="925597" cy="108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a:extLst>
              <a:ext uri="{FF2B5EF4-FFF2-40B4-BE49-F238E27FC236}">
                <a16:creationId xmlns:a16="http://schemas.microsoft.com/office/drawing/2014/main" id="{ABBAB05C-06C3-0DEE-5A38-0BE5BD03F4CE}"/>
              </a:ext>
            </a:extLst>
          </p:cNvPr>
          <p:cNvSpPr txBox="1"/>
          <p:nvPr/>
        </p:nvSpPr>
        <p:spPr>
          <a:xfrm>
            <a:off x="323528" y="2066467"/>
            <a:ext cx="8136904" cy="323165"/>
          </a:xfrm>
          <a:prstGeom prst="rect">
            <a:avLst/>
          </a:prstGeom>
          <a:noFill/>
        </p:spPr>
        <p:txBody>
          <a:bodyPr wrap="square">
            <a:spAutoFit/>
          </a:bodyPr>
          <a:lstStyle/>
          <a:p>
            <a:r>
              <a:rPr lang="fr-FR" altLang="fr-FR" sz="1500" b="1" dirty="0">
                <a:latin typeface="+mj-lt"/>
                <a:ea typeface="+mj-ea"/>
                <a:cs typeface="+mj-cs"/>
              </a:rPr>
              <a:t>4 - Intégrer la santé au </a:t>
            </a:r>
            <a:r>
              <a:rPr lang="fr-FR" altLang="fr-FR" sz="1500" b="1" u="sng" dirty="0">
                <a:latin typeface="+mj-lt"/>
                <a:ea typeface="+mj-ea"/>
                <a:cs typeface="+mj-cs"/>
              </a:rPr>
              <a:t>parcours</a:t>
            </a:r>
            <a:r>
              <a:rPr lang="fr-FR" altLang="fr-FR" sz="1500" b="1" dirty="0">
                <a:latin typeface="+mj-lt"/>
                <a:ea typeface="+mj-ea"/>
                <a:cs typeface="+mj-cs"/>
              </a:rPr>
              <a:t> de vie des personnes en situation de handicap</a:t>
            </a:r>
            <a:endParaRPr lang="fr-FR" sz="1500" b="1" dirty="0">
              <a:latin typeface="+mj-lt"/>
              <a:ea typeface="+mj-ea"/>
              <a:cs typeface="+mj-cs"/>
            </a:endParaRPr>
          </a:p>
        </p:txBody>
      </p:sp>
      <p:sp>
        <p:nvSpPr>
          <p:cNvPr id="4" name="Espace réservé du contenu 1">
            <a:extLst>
              <a:ext uri="{FF2B5EF4-FFF2-40B4-BE49-F238E27FC236}">
                <a16:creationId xmlns:a16="http://schemas.microsoft.com/office/drawing/2014/main" id="{2935164B-9A3A-FB92-BA94-A030B36D2935}"/>
              </a:ext>
            </a:extLst>
          </p:cNvPr>
          <p:cNvSpPr txBox="1">
            <a:spLocks/>
          </p:cNvSpPr>
          <p:nvPr>
            <p:custDataLst>
              <p:tags r:id="rId4"/>
            </p:custDataLst>
          </p:nvPr>
        </p:nvSpPr>
        <p:spPr bwMode="gray">
          <a:xfrm>
            <a:off x="343477" y="2430659"/>
            <a:ext cx="7407782" cy="2138784"/>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1200" dirty="0"/>
              <a:t>La prise en compte de la </a:t>
            </a:r>
            <a:r>
              <a:rPr lang="fr-FR" altLang="fr-FR" sz="1200" b="1" dirty="0"/>
              <a:t>santé</a:t>
            </a:r>
            <a:r>
              <a:rPr lang="fr-FR" altLang="fr-FR" sz="1200" dirty="0"/>
              <a:t> comme un </a:t>
            </a:r>
            <a:r>
              <a:rPr lang="fr-FR" altLang="fr-FR" sz="1200" b="1" dirty="0"/>
              <a:t>élément constitutif </a:t>
            </a:r>
            <a:r>
              <a:rPr lang="fr-FR" altLang="fr-FR" sz="1200" dirty="0"/>
              <a:t>de </a:t>
            </a:r>
            <a:r>
              <a:rPr lang="fr-FR" altLang="fr-FR" sz="1200" b="1" dirty="0"/>
              <a:t>l’autonomie</a:t>
            </a:r>
            <a:r>
              <a:rPr lang="fr-FR" altLang="fr-FR" sz="1200" dirty="0"/>
              <a:t> et de la </a:t>
            </a:r>
            <a:r>
              <a:rPr lang="fr-FR" altLang="fr-FR" sz="1200" b="1" dirty="0"/>
              <a:t>citoyenneté</a:t>
            </a:r>
            <a:r>
              <a:rPr lang="fr-FR" altLang="fr-FR" sz="1200" dirty="0"/>
              <a:t> des PVH doit être une base de l’accompagnement quotidien.</a:t>
            </a:r>
          </a:p>
          <a:p>
            <a:r>
              <a:rPr lang="fr-FR" altLang="fr-FR" sz="1200" dirty="0"/>
              <a:t>L’accompagnement doit favoriser </a:t>
            </a:r>
            <a:r>
              <a:rPr lang="fr-FR" altLang="fr-FR" sz="1200" b="1" dirty="0"/>
              <a:t>l’accès</a:t>
            </a:r>
            <a:r>
              <a:rPr lang="fr-FR" altLang="fr-FR" sz="1200" dirty="0"/>
              <a:t> à l’hygiène, à la prévention, aux dépistages, à l’éducation à la santé, et à l’accompagnement vers les soins.</a:t>
            </a:r>
          </a:p>
          <a:p>
            <a:r>
              <a:rPr lang="fr-FR" altLang="fr-FR" sz="1200" dirty="0"/>
              <a:t>Le </a:t>
            </a:r>
            <a:r>
              <a:rPr lang="fr-FR" altLang="fr-FR" sz="1200" b="1" dirty="0"/>
              <a:t>personnel</a:t>
            </a:r>
            <a:r>
              <a:rPr lang="fr-FR" altLang="fr-FR" sz="1200" dirty="0"/>
              <a:t> soignant ou non soignant, doit être </a:t>
            </a:r>
            <a:r>
              <a:rPr lang="fr-FR" altLang="fr-FR" sz="1200" b="1" dirty="0"/>
              <a:t>formé</a:t>
            </a:r>
            <a:r>
              <a:rPr lang="fr-FR" altLang="fr-FR" sz="1200" dirty="0"/>
              <a:t> à la prise en compte de la santé comme une  dimension incontournable de l’accompagnement.</a:t>
            </a:r>
          </a:p>
          <a:p>
            <a:pPr>
              <a:defRPr/>
            </a:pPr>
            <a:endParaRPr lang="fr-FR" altLang="fr-FR" sz="1200" dirty="0"/>
          </a:p>
        </p:txBody>
      </p:sp>
      <p:sp>
        <p:nvSpPr>
          <p:cNvPr id="2" name="ZoneTexte 1">
            <a:extLst>
              <a:ext uri="{FF2B5EF4-FFF2-40B4-BE49-F238E27FC236}">
                <a16:creationId xmlns:a16="http://schemas.microsoft.com/office/drawing/2014/main" id="{9A1C16F9-E2C7-9108-781F-56CF8C7BD420}"/>
              </a:ext>
            </a:extLst>
          </p:cNvPr>
          <p:cNvSpPr txBox="1"/>
          <p:nvPr/>
        </p:nvSpPr>
        <p:spPr>
          <a:xfrm>
            <a:off x="323528" y="3756637"/>
            <a:ext cx="8136904" cy="323165"/>
          </a:xfrm>
          <a:prstGeom prst="rect">
            <a:avLst/>
          </a:prstGeom>
          <a:noFill/>
        </p:spPr>
        <p:txBody>
          <a:bodyPr wrap="square">
            <a:spAutoFit/>
          </a:bodyPr>
          <a:lstStyle/>
          <a:p>
            <a:r>
              <a:rPr lang="fr-FR" altLang="fr-FR" sz="1500" b="1" dirty="0">
                <a:latin typeface="+mj-lt"/>
                <a:ea typeface="+mj-ea"/>
                <a:cs typeface="+mj-cs"/>
              </a:rPr>
              <a:t>5 - Construire une </a:t>
            </a:r>
            <a:r>
              <a:rPr lang="fr-FR" altLang="fr-FR" sz="1500" b="1" u="sng" dirty="0">
                <a:latin typeface="+mj-lt"/>
                <a:ea typeface="+mj-ea"/>
                <a:cs typeface="+mj-cs"/>
              </a:rPr>
              <a:t>culture professionnelle commune</a:t>
            </a:r>
            <a:endParaRPr lang="fr-FR" sz="1500" b="1" u="sng" dirty="0">
              <a:latin typeface="+mj-lt"/>
              <a:ea typeface="+mj-ea"/>
              <a:cs typeface="+mj-cs"/>
            </a:endParaRPr>
          </a:p>
        </p:txBody>
      </p:sp>
      <p:sp>
        <p:nvSpPr>
          <p:cNvPr id="8" name="ZoneTexte 7">
            <a:extLst>
              <a:ext uri="{FF2B5EF4-FFF2-40B4-BE49-F238E27FC236}">
                <a16:creationId xmlns:a16="http://schemas.microsoft.com/office/drawing/2014/main" id="{B7E9D2E1-9457-0AA7-05F5-B83E65CB1C25}"/>
              </a:ext>
            </a:extLst>
          </p:cNvPr>
          <p:cNvSpPr txBox="1"/>
          <p:nvPr/>
        </p:nvSpPr>
        <p:spPr>
          <a:xfrm>
            <a:off x="323528" y="4048784"/>
            <a:ext cx="8640960" cy="646331"/>
          </a:xfrm>
          <a:prstGeom prst="rect">
            <a:avLst/>
          </a:prstGeom>
          <a:noFill/>
        </p:spPr>
        <p:txBody>
          <a:bodyPr wrap="square">
            <a:spAutoFit/>
          </a:bodyPr>
          <a:lstStyle/>
          <a:p>
            <a:r>
              <a:rPr lang="fr-FR" sz="1200" dirty="0"/>
              <a:t>Des actions </a:t>
            </a:r>
            <a:r>
              <a:rPr lang="fr-FR" sz="1200" b="1" dirty="0"/>
              <a:t>communes interprofessionnelles et inter-établissements </a:t>
            </a:r>
            <a:r>
              <a:rPr lang="fr-FR" sz="1200" dirty="0"/>
              <a:t>de sensibilisation et de formation devront être mises en place.</a:t>
            </a:r>
          </a:p>
          <a:p>
            <a:r>
              <a:rPr lang="fr-FR" sz="1200" dirty="0"/>
              <a:t>Les formations devront être organisées </a:t>
            </a:r>
            <a:r>
              <a:rPr lang="fr-FR" sz="1200" b="1" dirty="0"/>
              <a:t>avec la contribution des personnes </a:t>
            </a:r>
            <a:r>
              <a:rPr lang="fr-FR" sz="1200" dirty="0"/>
              <a:t>vivant avec un handicap et de leurs aidants.</a:t>
            </a:r>
          </a:p>
        </p:txBody>
      </p:sp>
      <p:pic>
        <p:nvPicPr>
          <p:cNvPr id="5" name="Image 4">
            <a:extLst>
              <a:ext uri="{FF2B5EF4-FFF2-40B4-BE49-F238E27FC236}">
                <a16:creationId xmlns:a16="http://schemas.microsoft.com/office/drawing/2014/main" id="{B482257F-93BA-EEC9-2514-501E08630AE7}"/>
              </a:ext>
            </a:extLst>
          </p:cNvPr>
          <p:cNvPicPr>
            <a:picLocks noChangeAspect="1"/>
          </p:cNvPicPr>
          <p:nvPr/>
        </p:nvPicPr>
        <p:blipFill>
          <a:blip r:embed="rId7"/>
          <a:stretch>
            <a:fillRect/>
          </a:stretch>
        </p:blipFill>
        <p:spPr>
          <a:xfrm>
            <a:off x="3822050" y="215647"/>
            <a:ext cx="1045880" cy="367045"/>
          </a:xfrm>
          <a:prstGeom prst="rect">
            <a:avLst/>
          </a:prstGeom>
        </p:spPr>
      </p:pic>
      <p:pic>
        <p:nvPicPr>
          <p:cNvPr id="11" name="Image 10">
            <a:extLst>
              <a:ext uri="{FF2B5EF4-FFF2-40B4-BE49-F238E27FC236}">
                <a16:creationId xmlns:a16="http://schemas.microsoft.com/office/drawing/2014/main" id="{B5B23606-760C-453D-8168-FC34848F56EC}"/>
              </a:ext>
            </a:extLst>
          </p:cNvPr>
          <p:cNvPicPr>
            <a:picLocks noChangeAspect="1"/>
          </p:cNvPicPr>
          <p:nvPr/>
        </p:nvPicPr>
        <p:blipFill>
          <a:blip r:embed="rId8"/>
          <a:stretch>
            <a:fillRect/>
          </a:stretch>
        </p:blipFill>
        <p:spPr>
          <a:xfrm>
            <a:off x="1098943" y="172796"/>
            <a:ext cx="651710" cy="377335"/>
          </a:xfrm>
          <a:prstGeom prst="rect">
            <a:avLst/>
          </a:prstGeom>
        </p:spPr>
      </p:pic>
      <p:pic>
        <p:nvPicPr>
          <p:cNvPr id="12" name="Image 11">
            <a:extLst>
              <a:ext uri="{FF2B5EF4-FFF2-40B4-BE49-F238E27FC236}">
                <a16:creationId xmlns:a16="http://schemas.microsoft.com/office/drawing/2014/main" id="{83F6E1CD-4151-4AF1-B803-5A1EA26A3526}"/>
              </a:ext>
            </a:extLst>
          </p:cNvPr>
          <p:cNvPicPr>
            <a:picLocks noChangeAspect="1"/>
          </p:cNvPicPr>
          <p:nvPr/>
        </p:nvPicPr>
        <p:blipFill>
          <a:blip r:embed="rId9"/>
          <a:stretch>
            <a:fillRect/>
          </a:stretch>
        </p:blipFill>
        <p:spPr>
          <a:xfrm>
            <a:off x="2339752" y="109883"/>
            <a:ext cx="651710" cy="472809"/>
          </a:xfrm>
          <a:prstGeom prst="rect">
            <a:avLst/>
          </a:prstGeom>
        </p:spPr>
      </p:pic>
    </p:spTree>
    <p:extLst>
      <p:ext uri="{BB962C8B-B14F-4D97-AF65-F5344CB8AC3E}">
        <p14:creationId xmlns:p14="http://schemas.microsoft.com/office/powerpoint/2010/main" val="170487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7480C-6819-FD8F-FF07-17AABD26A3DA}"/>
            </a:ext>
          </a:extLst>
        </p:cNvPr>
        <p:cNvGrpSpPr/>
        <p:nvPr/>
      </p:nvGrpSpPr>
      <p:grpSpPr>
        <a:xfrm>
          <a:off x="0" y="0"/>
          <a:ext cx="0" cy="0"/>
          <a:chOff x="0" y="0"/>
          <a:chExt cx="0" cy="0"/>
        </a:xfrm>
      </p:grpSpPr>
      <p:sp>
        <p:nvSpPr>
          <p:cNvPr id="7170" name="Titre 1">
            <a:extLst>
              <a:ext uri="{FF2B5EF4-FFF2-40B4-BE49-F238E27FC236}">
                <a16:creationId xmlns:a16="http://schemas.microsoft.com/office/drawing/2014/main" id="{D96E9E1B-E57B-1429-DFC2-5CFED29C9E2D}"/>
              </a:ext>
            </a:extLst>
          </p:cNvPr>
          <p:cNvSpPr>
            <a:spLocks noGrp="1"/>
          </p:cNvSpPr>
          <p:nvPr>
            <p:ph type="title"/>
            <p:custDataLst>
              <p:tags r:id="rId1"/>
            </p:custDataLst>
          </p:nvPr>
        </p:nvSpPr>
        <p:spPr>
          <a:xfrm>
            <a:off x="323528" y="771550"/>
            <a:ext cx="8640960" cy="540060"/>
          </a:xfrm>
        </p:spPr>
        <p:txBody>
          <a:bodyPr>
            <a:normAutofit/>
          </a:bodyPr>
          <a:lstStyle/>
          <a:p>
            <a:pPr eaLnBrk="1" hangingPunct="1"/>
            <a:r>
              <a:rPr lang="fr-FR" altLang="fr-FR" sz="1500" dirty="0"/>
              <a:t>6 -  </a:t>
            </a:r>
            <a:r>
              <a:rPr lang="fr-FR" altLang="fr-FR" sz="1500" u="sng" dirty="0"/>
              <a:t>Coordonner le parcours de santé</a:t>
            </a:r>
          </a:p>
        </p:txBody>
      </p:sp>
      <p:sp>
        <p:nvSpPr>
          <p:cNvPr id="7171" name="Espace réservé du contenu 1">
            <a:extLst>
              <a:ext uri="{FF2B5EF4-FFF2-40B4-BE49-F238E27FC236}">
                <a16:creationId xmlns:a16="http://schemas.microsoft.com/office/drawing/2014/main" id="{28D9C25C-8757-AB66-41D9-B0626C49A590}"/>
              </a:ext>
            </a:extLst>
          </p:cNvPr>
          <p:cNvSpPr>
            <a:spLocks noGrp="1"/>
          </p:cNvSpPr>
          <p:nvPr>
            <p:ph idx="1"/>
            <p:custDataLst>
              <p:tags r:id="rId2"/>
            </p:custDataLst>
          </p:nvPr>
        </p:nvSpPr>
        <p:spPr>
          <a:xfrm>
            <a:off x="323528" y="1219866"/>
            <a:ext cx="8640960" cy="846601"/>
          </a:xfrm>
        </p:spPr>
        <p:txBody>
          <a:bodyPr/>
          <a:lstStyle/>
          <a:p>
            <a:r>
              <a:rPr lang="fr-FR" altLang="fr-FR" sz="1200" dirty="0"/>
              <a:t>Les parcours de santé des PVH devront être coordonnés que la personne vive </a:t>
            </a:r>
            <a:r>
              <a:rPr lang="fr-FR" altLang="fr-FR" sz="1200" b="1" dirty="0"/>
              <a:t>à domicile ou en établissement</a:t>
            </a:r>
          </a:p>
          <a:p>
            <a:r>
              <a:rPr lang="fr-FR" altLang="fr-FR" sz="1200" dirty="0"/>
              <a:t>Des </a:t>
            </a:r>
            <a:r>
              <a:rPr lang="fr-FR" altLang="fr-FR" sz="1200" b="1" dirty="0"/>
              <a:t>outils partagés </a:t>
            </a:r>
            <a:r>
              <a:rPr lang="fr-FR" altLang="fr-FR" sz="1200" dirty="0"/>
              <a:t>seront mis en place pour permettre la circulation de l’information et son accessibilité comme par exemple un dossier partagé. </a:t>
            </a:r>
          </a:p>
          <a:p>
            <a:r>
              <a:rPr lang="fr-FR" altLang="fr-FR" sz="1200" dirty="0"/>
              <a:t>Cet outil devra être obligatoirement renseigné par l’ensemble des acteurs concernés, autorisés à y accéder.</a:t>
            </a:r>
          </a:p>
          <a:p>
            <a:endParaRPr lang="fr-FR" altLang="fr-FR" sz="1200" dirty="0"/>
          </a:p>
        </p:txBody>
      </p:sp>
      <p:pic>
        <p:nvPicPr>
          <p:cNvPr id="7172" name="Picture 5">
            <a:extLst>
              <a:ext uri="{FF2B5EF4-FFF2-40B4-BE49-F238E27FC236}">
                <a16:creationId xmlns:a16="http://schemas.microsoft.com/office/drawing/2014/main" id="{48070912-B29C-A402-1D28-100FD638679C}"/>
              </a:ext>
            </a:extLst>
          </p:cNvPr>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826869" y="2937623"/>
            <a:ext cx="1043608" cy="121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a:extLst>
              <a:ext uri="{FF2B5EF4-FFF2-40B4-BE49-F238E27FC236}">
                <a16:creationId xmlns:a16="http://schemas.microsoft.com/office/drawing/2014/main" id="{0FBA024E-F4B4-8826-2FD6-7E63660CA480}"/>
              </a:ext>
            </a:extLst>
          </p:cNvPr>
          <p:cNvSpPr txBox="1"/>
          <p:nvPr/>
        </p:nvSpPr>
        <p:spPr>
          <a:xfrm>
            <a:off x="323528" y="2142420"/>
            <a:ext cx="8136904" cy="323165"/>
          </a:xfrm>
          <a:prstGeom prst="rect">
            <a:avLst/>
          </a:prstGeom>
          <a:noFill/>
        </p:spPr>
        <p:txBody>
          <a:bodyPr wrap="square">
            <a:spAutoFit/>
          </a:bodyPr>
          <a:lstStyle/>
          <a:p>
            <a:r>
              <a:rPr lang="fr-FR" altLang="fr-FR" sz="1500" b="1" dirty="0">
                <a:latin typeface="+mj-lt"/>
                <a:ea typeface="+mj-ea"/>
                <a:cs typeface="+mj-cs"/>
              </a:rPr>
              <a:t>7 - </a:t>
            </a:r>
            <a:r>
              <a:rPr lang="fr-FR" altLang="fr-FR" sz="1500" b="1" u="sng" dirty="0">
                <a:latin typeface="+mj-lt"/>
                <a:ea typeface="+mj-ea"/>
                <a:cs typeface="+mj-cs"/>
              </a:rPr>
              <a:t>Organiser l’accès aux soins et à la prévention </a:t>
            </a:r>
            <a:endParaRPr lang="fr-FR" sz="1500" b="1" u="sng" dirty="0">
              <a:latin typeface="+mj-lt"/>
              <a:ea typeface="+mj-ea"/>
              <a:cs typeface="+mj-cs"/>
            </a:endParaRPr>
          </a:p>
        </p:txBody>
      </p:sp>
      <p:sp>
        <p:nvSpPr>
          <p:cNvPr id="4" name="Espace réservé du contenu 1">
            <a:extLst>
              <a:ext uri="{FF2B5EF4-FFF2-40B4-BE49-F238E27FC236}">
                <a16:creationId xmlns:a16="http://schemas.microsoft.com/office/drawing/2014/main" id="{AC950939-0FA6-0309-74BF-4EF14069C672}"/>
              </a:ext>
            </a:extLst>
          </p:cNvPr>
          <p:cNvSpPr txBox="1">
            <a:spLocks/>
          </p:cNvSpPr>
          <p:nvPr>
            <p:custDataLst>
              <p:tags r:id="rId4"/>
            </p:custDataLst>
          </p:nvPr>
        </p:nvSpPr>
        <p:spPr bwMode="gray">
          <a:xfrm>
            <a:off x="325077" y="2477932"/>
            <a:ext cx="7407782" cy="2138784"/>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1200" b="1" dirty="0"/>
              <a:t>L’adaptation</a:t>
            </a:r>
            <a:r>
              <a:rPr lang="fr-FR" altLang="fr-FR" sz="1200" dirty="0"/>
              <a:t> des </a:t>
            </a:r>
            <a:r>
              <a:rPr lang="fr-FR" altLang="fr-FR" sz="1200" b="1" dirty="0"/>
              <a:t>équipements</a:t>
            </a:r>
            <a:r>
              <a:rPr lang="fr-FR" altLang="fr-FR" sz="1200" dirty="0"/>
              <a:t>, la </a:t>
            </a:r>
            <a:r>
              <a:rPr lang="fr-FR" altLang="fr-FR" sz="1200" b="1" dirty="0"/>
              <a:t>qualité</a:t>
            </a:r>
            <a:r>
              <a:rPr lang="fr-FR" altLang="fr-FR" sz="1200" dirty="0"/>
              <a:t> de l’accompagnement, la </a:t>
            </a:r>
            <a:r>
              <a:rPr lang="fr-FR" altLang="fr-FR" sz="1200" b="1" dirty="0"/>
              <a:t>communication</a:t>
            </a:r>
            <a:r>
              <a:rPr lang="fr-FR" altLang="fr-FR" sz="1200" dirty="0"/>
              <a:t> dans les soins et la </a:t>
            </a:r>
            <a:r>
              <a:rPr lang="fr-FR" altLang="fr-FR" sz="1200" b="1" dirty="0"/>
              <a:t>coordination</a:t>
            </a:r>
            <a:r>
              <a:rPr lang="fr-FR" altLang="fr-FR" sz="1200" dirty="0"/>
              <a:t> des interventions doivent être des objectifs prioritaires.</a:t>
            </a:r>
          </a:p>
          <a:p>
            <a:r>
              <a:rPr lang="fr-FR" altLang="fr-FR" sz="1200" b="1" dirty="0"/>
              <a:t>L’adaptation</a:t>
            </a:r>
            <a:r>
              <a:rPr lang="fr-FR" altLang="fr-FR" sz="1200" dirty="0"/>
              <a:t> des </a:t>
            </a:r>
            <a:r>
              <a:rPr lang="fr-FR" altLang="fr-FR" sz="1200" b="1" dirty="0"/>
              <a:t>protocoles</a:t>
            </a:r>
            <a:r>
              <a:rPr lang="fr-FR" altLang="fr-FR" sz="1200" dirty="0"/>
              <a:t> de prévention spécifique aux différents handicaps, à la promotion de la santé et à l’éducation thérapeutique sont incontournables  pour favoriser l’accès aux soins.  </a:t>
            </a:r>
          </a:p>
          <a:p>
            <a:r>
              <a:rPr lang="fr-FR" altLang="fr-FR" sz="1200" dirty="0"/>
              <a:t>Il est essentiel de proposer des </a:t>
            </a:r>
            <a:r>
              <a:rPr lang="fr-FR" altLang="fr-FR" sz="1200" b="1" dirty="0"/>
              <a:t>supports d’informations</a:t>
            </a:r>
            <a:r>
              <a:rPr lang="fr-FR" altLang="fr-FR" sz="1200" b="1" u="sng" dirty="0"/>
              <a:t> </a:t>
            </a:r>
            <a:r>
              <a:rPr lang="fr-FR" altLang="fr-FR" sz="1200" dirty="0"/>
              <a:t>accessibles à tous. </a:t>
            </a:r>
          </a:p>
          <a:p>
            <a:pPr>
              <a:defRPr/>
            </a:pPr>
            <a:endParaRPr lang="fr-FR" altLang="fr-FR" sz="1200" dirty="0"/>
          </a:p>
        </p:txBody>
      </p:sp>
      <p:sp>
        <p:nvSpPr>
          <p:cNvPr id="2" name="ZoneTexte 1">
            <a:extLst>
              <a:ext uri="{FF2B5EF4-FFF2-40B4-BE49-F238E27FC236}">
                <a16:creationId xmlns:a16="http://schemas.microsoft.com/office/drawing/2014/main" id="{7C6D4C96-0A56-77B2-6859-66847668CFCD}"/>
              </a:ext>
            </a:extLst>
          </p:cNvPr>
          <p:cNvSpPr txBox="1"/>
          <p:nvPr/>
        </p:nvSpPr>
        <p:spPr>
          <a:xfrm>
            <a:off x="323528" y="3668213"/>
            <a:ext cx="8136904" cy="323165"/>
          </a:xfrm>
          <a:prstGeom prst="rect">
            <a:avLst/>
          </a:prstGeom>
          <a:noFill/>
        </p:spPr>
        <p:txBody>
          <a:bodyPr wrap="square">
            <a:spAutoFit/>
          </a:bodyPr>
          <a:lstStyle/>
          <a:p>
            <a:r>
              <a:rPr lang="fr-FR" altLang="fr-FR" sz="1500" b="1" dirty="0">
                <a:latin typeface="+mj-lt"/>
                <a:ea typeface="+mj-ea"/>
                <a:cs typeface="+mj-cs"/>
              </a:rPr>
              <a:t>8 - Faciliter et développer l’accès aux </a:t>
            </a:r>
            <a:r>
              <a:rPr lang="fr-FR" altLang="fr-FR" sz="1500" b="1" u="sng" dirty="0">
                <a:latin typeface="+mj-lt"/>
                <a:ea typeface="+mj-ea"/>
                <a:cs typeface="+mj-cs"/>
              </a:rPr>
              <a:t>soins ambulatoires</a:t>
            </a:r>
            <a:endParaRPr lang="fr-FR" sz="1500" b="1" u="sng" dirty="0">
              <a:latin typeface="+mj-lt"/>
              <a:ea typeface="+mj-ea"/>
              <a:cs typeface="+mj-cs"/>
            </a:endParaRPr>
          </a:p>
        </p:txBody>
      </p:sp>
      <p:sp>
        <p:nvSpPr>
          <p:cNvPr id="8" name="ZoneTexte 7">
            <a:extLst>
              <a:ext uri="{FF2B5EF4-FFF2-40B4-BE49-F238E27FC236}">
                <a16:creationId xmlns:a16="http://schemas.microsoft.com/office/drawing/2014/main" id="{933C81D3-180F-3566-5D4E-431A56DA58F1}"/>
              </a:ext>
            </a:extLst>
          </p:cNvPr>
          <p:cNvSpPr txBox="1"/>
          <p:nvPr/>
        </p:nvSpPr>
        <p:spPr>
          <a:xfrm>
            <a:off x="323528" y="3898396"/>
            <a:ext cx="8640960" cy="830997"/>
          </a:xfrm>
          <a:prstGeom prst="rect">
            <a:avLst/>
          </a:prstGeom>
          <a:noFill/>
        </p:spPr>
        <p:txBody>
          <a:bodyPr wrap="square">
            <a:spAutoFit/>
          </a:bodyPr>
          <a:lstStyle/>
          <a:p>
            <a:r>
              <a:rPr lang="fr-FR" sz="1200" dirty="0"/>
              <a:t>Cet article engage les signataires à : </a:t>
            </a:r>
          </a:p>
          <a:p>
            <a:r>
              <a:rPr lang="fr-FR" sz="1200" dirty="0"/>
              <a:t>Favoriser l’accès aux soins ambulatoires;</a:t>
            </a:r>
          </a:p>
          <a:p>
            <a:r>
              <a:rPr lang="fr-FR" sz="1200" b="1" dirty="0"/>
              <a:t>Soutenir et identifier les professionnels de santé de </a:t>
            </a:r>
            <a:r>
              <a:rPr lang="fr-FR" sz="1200" b="1" u="sng" dirty="0"/>
              <a:t>proximité</a:t>
            </a:r>
            <a:r>
              <a:rPr lang="fr-FR" sz="1200" b="1" dirty="0"/>
              <a:t> </a:t>
            </a:r>
            <a:r>
              <a:rPr lang="fr-FR" sz="1200" dirty="0"/>
              <a:t>dont la pratique favorise l’accessibilité des PVH;</a:t>
            </a:r>
          </a:p>
          <a:p>
            <a:r>
              <a:rPr lang="fr-FR" sz="1200" b="1" dirty="0"/>
              <a:t>Informer</a:t>
            </a:r>
            <a:r>
              <a:rPr lang="fr-FR" sz="1200" dirty="0"/>
              <a:t> et </a:t>
            </a:r>
            <a:r>
              <a:rPr lang="fr-FR" sz="1200" b="1" dirty="0"/>
              <a:t>orienter</a:t>
            </a:r>
            <a:r>
              <a:rPr lang="fr-FR" sz="1200" dirty="0"/>
              <a:t> les PVH et leur entourage dans le respect du choix de lieu de vie de ces personnes.</a:t>
            </a:r>
          </a:p>
        </p:txBody>
      </p:sp>
      <p:pic>
        <p:nvPicPr>
          <p:cNvPr id="6" name="Image 5">
            <a:extLst>
              <a:ext uri="{FF2B5EF4-FFF2-40B4-BE49-F238E27FC236}">
                <a16:creationId xmlns:a16="http://schemas.microsoft.com/office/drawing/2014/main" id="{4F20A88C-1FEE-82DE-FCC6-AA1E3EE76913}"/>
              </a:ext>
            </a:extLst>
          </p:cNvPr>
          <p:cNvPicPr>
            <a:picLocks noChangeAspect="1"/>
          </p:cNvPicPr>
          <p:nvPr/>
        </p:nvPicPr>
        <p:blipFill>
          <a:blip r:embed="rId7"/>
          <a:stretch>
            <a:fillRect/>
          </a:stretch>
        </p:blipFill>
        <p:spPr>
          <a:xfrm>
            <a:off x="3822050" y="215647"/>
            <a:ext cx="1045880" cy="367045"/>
          </a:xfrm>
          <a:prstGeom prst="rect">
            <a:avLst/>
          </a:prstGeom>
        </p:spPr>
      </p:pic>
      <p:pic>
        <p:nvPicPr>
          <p:cNvPr id="11" name="Image 10">
            <a:extLst>
              <a:ext uri="{FF2B5EF4-FFF2-40B4-BE49-F238E27FC236}">
                <a16:creationId xmlns:a16="http://schemas.microsoft.com/office/drawing/2014/main" id="{350272C9-5C47-468E-9ACC-972AB62A9352}"/>
              </a:ext>
            </a:extLst>
          </p:cNvPr>
          <p:cNvPicPr>
            <a:picLocks noChangeAspect="1"/>
          </p:cNvPicPr>
          <p:nvPr/>
        </p:nvPicPr>
        <p:blipFill>
          <a:blip r:embed="rId8"/>
          <a:stretch>
            <a:fillRect/>
          </a:stretch>
        </p:blipFill>
        <p:spPr>
          <a:xfrm>
            <a:off x="1098943" y="172796"/>
            <a:ext cx="651710" cy="377335"/>
          </a:xfrm>
          <a:prstGeom prst="rect">
            <a:avLst/>
          </a:prstGeom>
        </p:spPr>
      </p:pic>
      <p:pic>
        <p:nvPicPr>
          <p:cNvPr id="12" name="Image 11">
            <a:extLst>
              <a:ext uri="{FF2B5EF4-FFF2-40B4-BE49-F238E27FC236}">
                <a16:creationId xmlns:a16="http://schemas.microsoft.com/office/drawing/2014/main" id="{C084D2BF-94EE-475E-8608-31D2F8B86893}"/>
              </a:ext>
            </a:extLst>
          </p:cNvPr>
          <p:cNvPicPr>
            <a:picLocks noChangeAspect="1"/>
          </p:cNvPicPr>
          <p:nvPr/>
        </p:nvPicPr>
        <p:blipFill>
          <a:blip r:embed="rId9"/>
          <a:stretch>
            <a:fillRect/>
          </a:stretch>
        </p:blipFill>
        <p:spPr>
          <a:xfrm>
            <a:off x="2339752" y="109883"/>
            <a:ext cx="651710" cy="472809"/>
          </a:xfrm>
          <a:prstGeom prst="rect">
            <a:avLst/>
          </a:prstGeom>
        </p:spPr>
      </p:pic>
    </p:spTree>
    <p:extLst>
      <p:ext uri="{BB962C8B-B14F-4D97-AF65-F5344CB8AC3E}">
        <p14:creationId xmlns:p14="http://schemas.microsoft.com/office/powerpoint/2010/main" val="122845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B7956-D26A-DFA3-8C1B-F17FC6B5187F}"/>
            </a:ext>
          </a:extLst>
        </p:cNvPr>
        <p:cNvGrpSpPr/>
        <p:nvPr/>
      </p:nvGrpSpPr>
      <p:grpSpPr>
        <a:xfrm>
          <a:off x="0" y="0"/>
          <a:ext cx="0" cy="0"/>
          <a:chOff x="0" y="0"/>
          <a:chExt cx="0" cy="0"/>
        </a:xfrm>
      </p:grpSpPr>
      <p:sp>
        <p:nvSpPr>
          <p:cNvPr id="7170" name="Titre 1">
            <a:extLst>
              <a:ext uri="{FF2B5EF4-FFF2-40B4-BE49-F238E27FC236}">
                <a16:creationId xmlns:a16="http://schemas.microsoft.com/office/drawing/2014/main" id="{03988C1B-F7FA-98F7-B32A-B9287BA7A968}"/>
              </a:ext>
            </a:extLst>
          </p:cNvPr>
          <p:cNvSpPr>
            <a:spLocks noGrp="1"/>
          </p:cNvSpPr>
          <p:nvPr>
            <p:ph type="title"/>
            <p:custDataLst>
              <p:tags r:id="rId1"/>
            </p:custDataLst>
          </p:nvPr>
        </p:nvSpPr>
        <p:spPr>
          <a:xfrm>
            <a:off x="323527" y="537935"/>
            <a:ext cx="8640960" cy="540060"/>
          </a:xfrm>
        </p:spPr>
        <p:txBody>
          <a:bodyPr>
            <a:normAutofit/>
          </a:bodyPr>
          <a:lstStyle/>
          <a:p>
            <a:pPr eaLnBrk="1" hangingPunct="1"/>
            <a:r>
              <a:rPr lang="fr-FR" altLang="fr-FR" sz="1500" dirty="0"/>
              <a:t>9 </a:t>
            </a:r>
            <a:r>
              <a:rPr lang="fr-FR" altLang="fr-FR" sz="1500" u="sng" dirty="0"/>
              <a:t>-  Prévenir et adapter l’hospitalisation avec ou sans hébergement </a:t>
            </a:r>
          </a:p>
        </p:txBody>
      </p:sp>
      <p:sp>
        <p:nvSpPr>
          <p:cNvPr id="7171" name="Espace réservé du contenu 1">
            <a:extLst>
              <a:ext uri="{FF2B5EF4-FFF2-40B4-BE49-F238E27FC236}">
                <a16:creationId xmlns:a16="http://schemas.microsoft.com/office/drawing/2014/main" id="{DAE7E984-5461-B940-85B6-D89049953889}"/>
              </a:ext>
            </a:extLst>
          </p:cNvPr>
          <p:cNvSpPr>
            <a:spLocks noGrp="1"/>
          </p:cNvSpPr>
          <p:nvPr>
            <p:ph idx="1"/>
            <p:custDataLst>
              <p:tags r:id="rId2"/>
            </p:custDataLst>
          </p:nvPr>
        </p:nvSpPr>
        <p:spPr>
          <a:xfrm>
            <a:off x="325730" y="1006022"/>
            <a:ext cx="8640960" cy="1097534"/>
          </a:xfrm>
        </p:spPr>
        <p:txBody>
          <a:bodyPr/>
          <a:lstStyle/>
          <a:p>
            <a:pPr>
              <a:defRPr/>
            </a:pPr>
            <a:r>
              <a:rPr lang="fr-FR" altLang="fr-FR" sz="1200" dirty="0"/>
              <a:t>Faire appel en cas de besoin aux services de soins infirmiers à </a:t>
            </a:r>
            <a:r>
              <a:rPr lang="fr-FR" altLang="fr-FR" sz="1200" b="1" dirty="0"/>
              <a:t>domicile</a:t>
            </a:r>
            <a:r>
              <a:rPr lang="fr-FR" altLang="fr-FR" sz="1200" dirty="0"/>
              <a:t>, aux services d’hospitalisation à domicile afin de </a:t>
            </a:r>
            <a:r>
              <a:rPr lang="fr-FR" altLang="fr-FR" sz="1200" b="1" dirty="0"/>
              <a:t>prévenir</a:t>
            </a:r>
            <a:r>
              <a:rPr lang="fr-FR" altLang="fr-FR" sz="1200" dirty="0"/>
              <a:t>, ou de </a:t>
            </a:r>
            <a:r>
              <a:rPr lang="fr-FR" altLang="fr-FR" sz="1200" b="1" dirty="0"/>
              <a:t>raccourcir</a:t>
            </a:r>
            <a:r>
              <a:rPr lang="fr-FR" altLang="fr-FR" sz="1200" dirty="0"/>
              <a:t> l’hospitalisation avec hébergement.</a:t>
            </a:r>
          </a:p>
          <a:p>
            <a:pPr>
              <a:defRPr/>
            </a:pPr>
            <a:r>
              <a:rPr lang="fr-FR" altLang="fr-FR" sz="1200" dirty="0"/>
              <a:t>Faciliter l’hospitalisation notamment par la mobilisation de </a:t>
            </a:r>
            <a:r>
              <a:rPr lang="fr-FR" altLang="fr-FR" sz="1200" b="1" dirty="0"/>
              <a:t>moyens spécifiques </a:t>
            </a:r>
            <a:r>
              <a:rPr lang="fr-FR" altLang="fr-FR" sz="1200" dirty="0"/>
              <a:t>(aménagement des chambres, adaptation des moyens de communication, organisation des RDV, limiter les déplacements et des temps d’attente).</a:t>
            </a:r>
          </a:p>
          <a:p>
            <a:pPr>
              <a:defRPr/>
            </a:pPr>
            <a:r>
              <a:rPr lang="fr-FR" altLang="fr-FR" sz="1200" dirty="0"/>
              <a:t>Développer et diffuser des </a:t>
            </a:r>
            <a:r>
              <a:rPr lang="fr-FR" altLang="fr-FR" sz="1200" b="1" dirty="0"/>
              <a:t>moyens et outils de liaison </a:t>
            </a:r>
            <a:r>
              <a:rPr lang="fr-FR" altLang="fr-FR" sz="1200" dirty="0"/>
              <a:t>pour une meilleure coordination des soins. </a:t>
            </a:r>
          </a:p>
          <a:p>
            <a:endParaRPr lang="fr-FR" altLang="fr-FR" sz="1200" dirty="0"/>
          </a:p>
        </p:txBody>
      </p:sp>
      <p:pic>
        <p:nvPicPr>
          <p:cNvPr id="7172" name="Picture 5">
            <a:extLst>
              <a:ext uri="{FF2B5EF4-FFF2-40B4-BE49-F238E27FC236}">
                <a16:creationId xmlns:a16="http://schemas.microsoft.com/office/drawing/2014/main" id="{4BCF8810-F97B-E507-7DFE-9AD214866E46}"/>
              </a:ext>
            </a:extLst>
          </p:cNvPr>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7956376" y="1862680"/>
            <a:ext cx="939604" cy="109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a:extLst>
              <a:ext uri="{FF2B5EF4-FFF2-40B4-BE49-F238E27FC236}">
                <a16:creationId xmlns:a16="http://schemas.microsoft.com/office/drawing/2014/main" id="{6D1F852B-BEF6-A880-F4FB-B840437A84E6}"/>
              </a:ext>
            </a:extLst>
          </p:cNvPr>
          <p:cNvSpPr txBox="1"/>
          <p:nvPr/>
        </p:nvSpPr>
        <p:spPr>
          <a:xfrm>
            <a:off x="314144" y="2059597"/>
            <a:ext cx="8136904" cy="323165"/>
          </a:xfrm>
          <a:prstGeom prst="rect">
            <a:avLst/>
          </a:prstGeom>
          <a:noFill/>
        </p:spPr>
        <p:txBody>
          <a:bodyPr wrap="square">
            <a:spAutoFit/>
          </a:bodyPr>
          <a:lstStyle/>
          <a:p>
            <a:r>
              <a:rPr lang="fr-FR" altLang="fr-FR" sz="1500" b="1" dirty="0">
                <a:latin typeface="+mj-lt"/>
                <a:ea typeface="+mj-ea"/>
                <a:cs typeface="+mj-cs"/>
              </a:rPr>
              <a:t>10 - Améliorer la réponse aux </a:t>
            </a:r>
            <a:r>
              <a:rPr lang="fr-FR" altLang="fr-FR" sz="1500" b="1" u="sng" dirty="0">
                <a:latin typeface="+mj-lt"/>
                <a:ea typeface="+mj-ea"/>
                <a:cs typeface="+mj-cs"/>
              </a:rPr>
              <a:t>urgences</a:t>
            </a:r>
            <a:r>
              <a:rPr lang="fr-FR" altLang="fr-FR" sz="1500" b="1" dirty="0">
                <a:latin typeface="+mj-lt"/>
                <a:ea typeface="+mj-ea"/>
                <a:cs typeface="+mj-cs"/>
              </a:rPr>
              <a:t> médicales</a:t>
            </a:r>
            <a:endParaRPr lang="fr-FR" sz="1500" b="1" dirty="0">
              <a:latin typeface="+mj-lt"/>
              <a:ea typeface="+mj-ea"/>
              <a:cs typeface="+mj-cs"/>
            </a:endParaRPr>
          </a:p>
        </p:txBody>
      </p:sp>
      <p:sp>
        <p:nvSpPr>
          <p:cNvPr id="4" name="Espace réservé du contenu 1">
            <a:extLst>
              <a:ext uri="{FF2B5EF4-FFF2-40B4-BE49-F238E27FC236}">
                <a16:creationId xmlns:a16="http://schemas.microsoft.com/office/drawing/2014/main" id="{2AA06DAA-0DFA-714F-523A-5DF39DA2AD9C}"/>
              </a:ext>
            </a:extLst>
          </p:cNvPr>
          <p:cNvSpPr txBox="1">
            <a:spLocks/>
          </p:cNvSpPr>
          <p:nvPr>
            <p:custDataLst>
              <p:tags r:id="rId4"/>
            </p:custDataLst>
          </p:nvPr>
        </p:nvSpPr>
        <p:spPr bwMode="gray">
          <a:xfrm>
            <a:off x="323527" y="2382797"/>
            <a:ext cx="7407782" cy="837025"/>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altLang="fr-FR" sz="1200" dirty="0"/>
              <a:t>Promouvoir une </a:t>
            </a:r>
            <a:r>
              <a:rPr lang="fr-FR" altLang="fr-FR" sz="1200" b="1" dirty="0"/>
              <a:t>formation</a:t>
            </a:r>
            <a:r>
              <a:rPr lang="fr-FR" altLang="fr-FR" sz="1200" dirty="0"/>
              <a:t> aux équipes des services mobiles d’urgence et de réanimation (SMUR).</a:t>
            </a:r>
          </a:p>
          <a:p>
            <a:pPr>
              <a:defRPr/>
            </a:pPr>
            <a:r>
              <a:rPr lang="fr-FR" altLang="fr-FR" sz="1200" b="1" dirty="0"/>
              <a:t>Améliorer l’accueil, les soins et la prise en charge somatique et psychiatrique aux urgences. </a:t>
            </a:r>
          </a:p>
          <a:p>
            <a:pPr>
              <a:defRPr/>
            </a:pPr>
            <a:r>
              <a:rPr lang="fr-FR" altLang="fr-FR" sz="1200" b="1" dirty="0"/>
              <a:t>Associer les accompagnants </a:t>
            </a:r>
            <a:r>
              <a:rPr lang="fr-FR" altLang="fr-FR" sz="1200" dirty="0"/>
              <a:t>afin de favoriser la communication et l’adaptation des soins.</a:t>
            </a:r>
          </a:p>
          <a:p>
            <a:pPr>
              <a:defRPr/>
            </a:pPr>
            <a:endParaRPr lang="fr-FR" altLang="fr-FR" sz="1200" dirty="0"/>
          </a:p>
        </p:txBody>
      </p:sp>
      <p:sp>
        <p:nvSpPr>
          <p:cNvPr id="2" name="ZoneTexte 1">
            <a:extLst>
              <a:ext uri="{FF2B5EF4-FFF2-40B4-BE49-F238E27FC236}">
                <a16:creationId xmlns:a16="http://schemas.microsoft.com/office/drawing/2014/main" id="{C40F9645-535A-5B3B-F413-CDFBDA4A175A}"/>
              </a:ext>
            </a:extLst>
          </p:cNvPr>
          <p:cNvSpPr txBox="1"/>
          <p:nvPr/>
        </p:nvSpPr>
        <p:spPr>
          <a:xfrm>
            <a:off x="323528" y="3112681"/>
            <a:ext cx="8136904" cy="323165"/>
          </a:xfrm>
          <a:prstGeom prst="rect">
            <a:avLst/>
          </a:prstGeom>
          <a:noFill/>
        </p:spPr>
        <p:txBody>
          <a:bodyPr wrap="square">
            <a:spAutoFit/>
          </a:bodyPr>
          <a:lstStyle/>
          <a:p>
            <a:r>
              <a:rPr lang="fr-FR" altLang="fr-FR" sz="1500" b="1" dirty="0">
                <a:latin typeface="+mj-lt"/>
                <a:ea typeface="+mj-ea"/>
                <a:cs typeface="+mj-cs"/>
              </a:rPr>
              <a:t>11 - Faciliter le recours aux </a:t>
            </a:r>
            <a:r>
              <a:rPr lang="fr-FR" altLang="fr-FR" sz="1500" b="1" u="sng" dirty="0">
                <a:latin typeface="+mj-lt"/>
                <a:ea typeface="+mj-ea"/>
                <a:cs typeface="+mj-cs"/>
              </a:rPr>
              <a:t>technologies</a:t>
            </a:r>
            <a:r>
              <a:rPr lang="fr-FR" altLang="fr-FR" sz="1500" b="1" dirty="0">
                <a:latin typeface="+mj-lt"/>
                <a:ea typeface="+mj-ea"/>
                <a:cs typeface="+mj-cs"/>
              </a:rPr>
              <a:t> de l’information et de la communication</a:t>
            </a:r>
            <a:endParaRPr lang="fr-FR" sz="1500" b="1" dirty="0">
              <a:latin typeface="+mj-lt"/>
              <a:ea typeface="+mj-ea"/>
              <a:cs typeface="+mj-cs"/>
            </a:endParaRPr>
          </a:p>
        </p:txBody>
      </p:sp>
      <p:sp>
        <p:nvSpPr>
          <p:cNvPr id="8" name="ZoneTexte 7">
            <a:extLst>
              <a:ext uri="{FF2B5EF4-FFF2-40B4-BE49-F238E27FC236}">
                <a16:creationId xmlns:a16="http://schemas.microsoft.com/office/drawing/2014/main" id="{4FC742C3-8579-B0B0-F23E-5639669A3226}"/>
              </a:ext>
            </a:extLst>
          </p:cNvPr>
          <p:cNvSpPr txBox="1"/>
          <p:nvPr/>
        </p:nvSpPr>
        <p:spPr>
          <a:xfrm>
            <a:off x="0" y="3406229"/>
            <a:ext cx="9108504" cy="461665"/>
          </a:xfrm>
          <a:prstGeom prst="rect">
            <a:avLst/>
          </a:prstGeom>
          <a:noFill/>
        </p:spPr>
        <p:txBody>
          <a:bodyPr wrap="square">
            <a:spAutoFit/>
          </a:bodyPr>
          <a:lstStyle/>
          <a:p>
            <a:pPr marL="342900" lvl="1" indent="0">
              <a:buNone/>
              <a:defRPr/>
            </a:pPr>
            <a:r>
              <a:rPr lang="fr-FR" altLang="fr-FR" sz="1200" dirty="0"/>
              <a:t>Autour de </a:t>
            </a:r>
            <a:r>
              <a:rPr lang="fr-FR" altLang="fr-FR" sz="1200" b="1" dirty="0"/>
              <a:t>2 piliers </a:t>
            </a:r>
            <a:r>
              <a:rPr lang="fr-FR" altLang="fr-FR" sz="1200" dirty="0"/>
              <a:t>: Développer des programmes régionaux de </a:t>
            </a:r>
            <a:r>
              <a:rPr lang="fr-FR" altLang="fr-FR" sz="1200" b="1" dirty="0"/>
              <a:t>télémédecine</a:t>
            </a:r>
            <a:r>
              <a:rPr lang="fr-FR" altLang="fr-FR" sz="1200" dirty="0"/>
              <a:t> et Favoriser l’accès aux </a:t>
            </a:r>
            <a:r>
              <a:rPr lang="fr-FR" altLang="fr-FR" sz="1200" b="1" dirty="0"/>
              <a:t>outils de communication</a:t>
            </a:r>
            <a:r>
              <a:rPr lang="fr-FR" altLang="fr-FR" sz="1200" dirty="0"/>
              <a:t> pour permettre aux PVH de s’exprimer. </a:t>
            </a:r>
          </a:p>
        </p:txBody>
      </p:sp>
      <p:sp>
        <p:nvSpPr>
          <p:cNvPr id="5" name="ZoneTexte 4">
            <a:extLst>
              <a:ext uri="{FF2B5EF4-FFF2-40B4-BE49-F238E27FC236}">
                <a16:creationId xmlns:a16="http://schemas.microsoft.com/office/drawing/2014/main" id="{D33882B1-83EB-A50B-ED15-8519622368D2}"/>
              </a:ext>
            </a:extLst>
          </p:cNvPr>
          <p:cNvSpPr txBox="1"/>
          <p:nvPr/>
        </p:nvSpPr>
        <p:spPr>
          <a:xfrm>
            <a:off x="323528" y="3834468"/>
            <a:ext cx="8136904" cy="323165"/>
          </a:xfrm>
          <a:prstGeom prst="rect">
            <a:avLst/>
          </a:prstGeom>
          <a:noFill/>
        </p:spPr>
        <p:txBody>
          <a:bodyPr wrap="square">
            <a:spAutoFit/>
          </a:bodyPr>
          <a:lstStyle/>
          <a:p>
            <a:r>
              <a:rPr lang="fr-FR" altLang="fr-FR" sz="1500" b="1" dirty="0">
                <a:latin typeface="+mj-lt"/>
                <a:ea typeface="+mj-ea"/>
                <a:cs typeface="+mj-cs"/>
              </a:rPr>
              <a:t>12 </a:t>
            </a:r>
            <a:r>
              <a:rPr lang="fr-FR" altLang="fr-FR" sz="1500" b="1" u="sng" dirty="0">
                <a:latin typeface="+mj-lt"/>
                <a:ea typeface="+mj-ea"/>
                <a:cs typeface="+mj-cs"/>
              </a:rPr>
              <a:t>- Mettre en œuvre et évaluer </a:t>
            </a:r>
            <a:r>
              <a:rPr lang="fr-FR" altLang="fr-FR" sz="1500" b="1" dirty="0">
                <a:latin typeface="+mj-lt"/>
                <a:ea typeface="+mj-ea"/>
                <a:cs typeface="+mj-cs"/>
              </a:rPr>
              <a:t>la présente charte</a:t>
            </a:r>
            <a:endParaRPr lang="fr-FR" sz="1500" b="1" dirty="0">
              <a:latin typeface="+mj-lt"/>
              <a:ea typeface="+mj-ea"/>
              <a:cs typeface="+mj-cs"/>
            </a:endParaRPr>
          </a:p>
        </p:txBody>
      </p:sp>
      <p:sp>
        <p:nvSpPr>
          <p:cNvPr id="7" name="ZoneTexte 6">
            <a:extLst>
              <a:ext uri="{FF2B5EF4-FFF2-40B4-BE49-F238E27FC236}">
                <a16:creationId xmlns:a16="http://schemas.microsoft.com/office/drawing/2014/main" id="{1F714C53-8A7F-5615-81C0-450F6F890B7A}"/>
              </a:ext>
            </a:extLst>
          </p:cNvPr>
          <p:cNvSpPr txBox="1"/>
          <p:nvPr/>
        </p:nvSpPr>
        <p:spPr>
          <a:xfrm>
            <a:off x="290" y="4085659"/>
            <a:ext cx="8964197" cy="646331"/>
          </a:xfrm>
          <a:prstGeom prst="rect">
            <a:avLst/>
          </a:prstGeom>
          <a:noFill/>
        </p:spPr>
        <p:txBody>
          <a:bodyPr wrap="square">
            <a:spAutoFit/>
          </a:bodyPr>
          <a:lstStyle/>
          <a:p>
            <a:pPr lvl="1" eaLnBrk="1" hangingPunct="1">
              <a:buFont typeface="Arial" pitchFamily="34" charset="0"/>
              <a:buChar char="•"/>
              <a:defRPr/>
            </a:pPr>
            <a:r>
              <a:rPr lang="fr-FR" altLang="fr-FR" sz="1200" dirty="0"/>
              <a:t> Mise en place </a:t>
            </a:r>
            <a:r>
              <a:rPr lang="fr-FR" altLang="fr-FR" sz="1200" b="1" dirty="0"/>
              <a:t>d’outils</a:t>
            </a:r>
            <a:r>
              <a:rPr lang="fr-FR" altLang="fr-FR" sz="1200" dirty="0"/>
              <a:t> partagés et concrets permettant de remplir les objectifs fixés</a:t>
            </a:r>
          </a:p>
          <a:p>
            <a:pPr lvl="1" eaLnBrk="1" hangingPunct="1">
              <a:buFont typeface="Arial" pitchFamily="34" charset="0"/>
              <a:buChar char="•"/>
              <a:defRPr/>
            </a:pPr>
            <a:r>
              <a:rPr lang="fr-FR" altLang="fr-FR" sz="1200" dirty="0"/>
              <a:t> Rythme d’évaluation à raison d’une fois par </a:t>
            </a:r>
            <a:r>
              <a:rPr lang="fr-FR" altLang="fr-FR" sz="1200" b="1" dirty="0"/>
              <a:t>an</a:t>
            </a:r>
            <a:r>
              <a:rPr lang="fr-FR" altLang="fr-FR" sz="1200" dirty="0"/>
              <a:t> au travers du comité de la Charte</a:t>
            </a:r>
          </a:p>
          <a:p>
            <a:pPr lvl="1" eaLnBrk="1" hangingPunct="1">
              <a:buFont typeface="Arial" pitchFamily="34" charset="0"/>
              <a:buChar char="•"/>
              <a:defRPr/>
            </a:pPr>
            <a:r>
              <a:rPr lang="fr-FR" altLang="fr-FR" sz="1200" dirty="0"/>
              <a:t> </a:t>
            </a:r>
            <a:r>
              <a:rPr lang="fr-FR" altLang="fr-FR" sz="1200" b="1" dirty="0"/>
              <a:t>Dynamique</a:t>
            </a:r>
            <a:r>
              <a:rPr lang="fr-FR" altLang="fr-FR" sz="1200" dirty="0"/>
              <a:t> favorisant l’adhésion à la charte des acteurs de santé et des représentants des PVH</a:t>
            </a:r>
          </a:p>
        </p:txBody>
      </p:sp>
      <p:pic>
        <p:nvPicPr>
          <p:cNvPr id="6" name="Image 5">
            <a:extLst>
              <a:ext uri="{FF2B5EF4-FFF2-40B4-BE49-F238E27FC236}">
                <a16:creationId xmlns:a16="http://schemas.microsoft.com/office/drawing/2014/main" id="{00925658-6A3F-81A5-4C33-8A068A7245E9}"/>
              </a:ext>
            </a:extLst>
          </p:cNvPr>
          <p:cNvPicPr>
            <a:picLocks noChangeAspect="1"/>
          </p:cNvPicPr>
          <p:nvPr/>
        </p:nvPicPr>
        <p:blipFill>
          <a:blip r:embed="rId8"/>
          <a:stretch>
            <a:fillRect/>
          </a:stretch>
        </p:blipFill>
        <p:spPr>
          <a:xfrm>
            <a:off x="3822050" y="215647"/>
            <a:ext cx="1045880" cy="367045"/>
          </a:xfrm>
          <a:prstGeom prst="rect">
            <a:avLst/>
          </a:prstGeom>
        </p:spPr>
      </p:pic>
      <p:pic>
        <p:nvPicPr>
          <p:cNvPr id="13" name="Image 12">
            <a:extLst>
              <a:ext uri="{FF2B5EF4-FFF2-40B4-BE49-F238E27FC236}">
                <a16:creationId xmlns:a16="http://schemas.microsoft.com/office/drawing/2014/main" id="{F95F32D4-C56A-466D-8C79-E04723DFC63A}"/>
              </a:ext>
            </a:extLst>
          </p:cNvPr>
          <p:cNvPicPr>
            <a:picLocks noChangeAspect="1"/>
          </p:cNvPicPr>
          <p:nvPr/>
        </p:nvPicPr>
        <p:blipFill>
          <a:blip r:embed="rId9"/>
          <a:stretch>
            <a:fillRect/>
          </a:stretch>
        </p:blipFill>
        <p:spPr>
          <a:xfrm>
            <a:off x="1098943" y="172796"/>
            <a:ext cx="651710" cy="377335"/>
          </a:xfrm>
          <a:prstGeom prst="rect">
            <a:avLst/>
          </a:prstGeom>
        </p:spPr>
      </p:pic>
      <p:pic>
        <p:nvPicPr>
          <p:cNvPr id="15" name="Image 14">
            <a:extLst>
              <a:ext uri="{FF2B5EF4-FFF2-40B4-BE49-F238E27FC236}">
                <a16:creationId xmlns:a16="http://schemas.microsoft.com/office/drawing/2014/main" id="{77424B6E-26CD-45A1-8E95-D9CAF7CC4CFB}"/>
              </a:ext>
            </a:extLst>
          </p:cNvPr>
          <p:cNvPicPr>
            <a:picLocks noChangeAspect="1"/>
          </p:cNvPicPr>
          <p:nvPr/>
        </p:nvPicPr>
        <p:blipFill>
          <a:blip r:embed="rId10"/>
          <a:stretch>
            <a:fillRect/>
          </a:stretch>
        </p:blipFill>
        <p:spPr>
          <a:xfrm>
            <a:off x="2435789" y="102220"/>
            <a:ext cx="651710" cy="472809"/>
          </a:xfrm>
          <a:prstGeom prst="rect">
            <a:avLst/>
          </a:prstGeom>
        </p:spPr>
      </p:pic>
    </p:spTree>
    <p:extLst>
      <p:ext uri="{BB962C8B-B14F-4D97-AF65-F5344CB8AC3E}">
        <p14:creationId xmlns:p14="http://schemas.microsoft.com/office/powerpoint/2010/main" val="199724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prstGeom prst="round1Rect">
            <a:avLst>
              <a:gd name="adj" fmla="val 0"/>
            </a:avLst>
          </a:prstGeom>
          <a:solidFill>
            <a:schemeClr val="tx2"/>
          </a:solidFill>
        </p:spPr>
        <p:txBody>
          <a:bodyPr/>
          <a:lstStyle/>
          <a:p>
            <a:endParaRPr lang="fr-FR"/>
          </a:p>
        </p:txBody>
      </p:sp>
      <p:sp>
        <p:nvSpPr>
          <p:cNvPr id="4" name="Espace réservé de la date 3"/>
          <p:cNvSpPr>
            <a:spLocks noGrp="1"/>
          </p:cNvSpPr>
          <p:nvPr>
            <p:ph type="dt" sz="half" idx="2"/>
          </p:nvPr>
        </p:nvSpPr>
        <p:spPr/>
        <p:txBody>
          <a:bodyPr/>
          <a:lstStyle/>
          <a:p>
            <a:fld id="{EA8FAAC2-ECC7-674E-BA6D-9C8C798446C6}" type="datetime1">
              <a:rPr lang="fr-FR" cap="all" smtClean="0"/>
              <a:t>03/12/2025</a:t>
            </a:fld>
            <a:endParaRPr lang="fr-FR" cap="all" dirty="0"/>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14</a:t>
            </a:fld>
            <a:endParaRPr lang="fr-FR" dirty="0"/>
          </a:p>
        </p:txBody>
      </p:sp>
      <p:sp>
        <p:nvSpPr>
          <p:cNvPr id="2" name="Titre 1"/>
          <p:cNvSpPr>
            <a:spLocks noGrp="1"/>
          </p:cNvSpPr>
          <p:nvPr>
            <p:ph type="title"/>
          </p:nvPr>
        </p:nvSpPr>
        <p:spPr>
          <a:xfrm>
            <a:off x="360000" y="751681"/>
            <a:ext cx="8424000" cy="4046400"/>
          </a:xfrm>
          <a:solidFill>
            <a:schemeClr val="tx2"/>
          </a:solidFill>
        </p:spPr>
        <p:txBody>
          <a:bodyPr/>
          <a:lstStyle/>
          <a:p>
            <a:pPr marL="0" indent="0">
              <a:buNone/>
            </a:pPr>
            <a:r>
              <a:rPr lang="fr-FR" dirty="0"/>
              <a:t>3. Comité Départemental Charte Romain Jacob </a:t>
            </a:r>
            <a:br>
              <a:rPr lang="fr-FR" dirty="0"/>
            </a:br>
            <a:br>
              <a:rPr lang="fr-FR" dirty="0"/>
            </a:br>
            <a:r>
              <a:rPr lang="fr-FR" dirty="0"/>
              <a:t>Vesna VIRIJEVIC</a:t>
            </a:r>
            <a:br>
              <a:rPr lang="fr-FR" dirty="0"/>
            </a:br>
            <a:r>
              <a:rPr lang="fr-FR" b="0" i="1" dirty="0"/>
              <a:t>Directrice de la Charte Romain Jacob</a:t>
            </a:r>
            <a:br>
              <a:rPr lang="fr-FR" b="0" i="1" dirty="0"/>
            </a:br>
            <a:endParaRPr lang="fr-FR" sz="2400" b="0" i="1" dirty="0"/>
          </a:p>
        </p:txBody>
      </p:sp>
      <p:pic>
        <p:nvPicPr>
          <p:cNvPr id="6" name="Image 5">
            <a:extLst>
              <a:ext uri="{FF2B5EF4-FFF2-40B4-BE49-F238E27FC236}">
                <a16:creationId xmlns:a16="http://schemas.microsoft.com/office/drawing/2014/main" id="{02874F33-A7A0-AE7E-7457-CB5036F21B83}"/>
              </a:ext>
            </a:extLst>
          </p:cNvPr>
          <p:cNvPicPr>
            <a:picLocks noChangeAspect="1"/>
          </p:cNvPicPr>
          <p:nvPr/>
        </p:nvPicPr>
        <p:blipFill>
          <a:blip r:embed="rId2"/>
          <a:stretch>
            <a:fillRect/>
          </a:stretch>
        </p:blipFill>
        <p:spPr>
          <a:xfrm>
            <a:off x="1043608" y="138175"/>
            <a:ext cx="2155016" cy="481449"/>
          </a:xfrm>
          <a:prstGeom prst="rect">
            <a:avLst/>
          </a:prstGeom>
        </p:spPr>
      </p:pic>
      <p:pic>
        <p:nvPicPr>
          <p:cNvPr id="7" name="Image 6">
            <a:extLst>
              <a:ext uri="{FF2B5EF4-FFF2-40B4-BE49-F238E27FC236}">
                <a16:creationId xmlns:a16="http://schemas.microsoft.com/office/drawing/2014/main" id="{AFE53A06-6F35-419E-BDD0-21E2868F8B31}"/>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8" name="Image 7">
            <a:extLst>
              <a:ext uri="{FF2B5EF4-FFF2-40B4-BE49-F238E27FC236}">
                <a16:creationId xmlns:a16="http://schemas.microsoft.com/office/drawing/2014/main" id="{9E7D3D1B-D719-46CC-93FF-4A302F9910C9}"/>
              </a:ext>
            </a:extLst>
          </p:cNvPr>
          <p:cNvPicPr>
            <a:picLocks noChangeAspect="1"/>
          </p:cNvPicPr>
          <p:nvPr/>
        </p:nvPicPr>
        <p:blipFill>
          <a:blip r:embed="rId4"/>
          <a:stretch>
            <a:fillRect/>
          </a:stretch>
        </p:blipFill>
        <p:spPr>
          <a:xfrm>
            <a:off x="1104071" y="174184"/>
            <a:ext cx="651710" cy="377335"/>
          </a:xfrm>
          <a:prstGeom prst="rect">
            <a:avLst/>
          </a:prstGeom>
        </p:spPr>
      </p:pic>
      <p:pic>
        <p:nvPicPr>
          <p:cNvPr id="9" name="Image 8">
            <a:extLst>
              <a:ext uri="{FF2B5EF4-FFF2-40B4-BE49-F238E27FC236}">
                <a16:creationId xmlns:a16="http://schemas.microsoft.com/office/drawing/2014/main" id="{838B04D4-BD82-445A-8AA3-3BC7F20E2E2E}"/>
              </a:ext>
            </a:extLst>
          </p:cNvPr>
          <p:cNvPicPr>
            <a:picLocks noChangeAspect="1"/>
          </p:cNvPicPr>
          <p:nvPr/>
        </p:nvPicPr>
        <p:blipFill>
          <a:blip r:embed="rId5"/>
          <a:stretch>
            <a:fillRect/>
          </a:stretch>
        </p:blipFill>
        <p:spPr>
          <a:xfrm>
            <a:off x="3499787" y="144883"/>
            <a:ext cx="1045880" cy="367045"/>
          </a:xfrm>
          <a:prstGeom prst="rect">
            <a:avLst/>
          </a:prstGeom>
        </p:spPr>
      </p:pic>
    </p:spTree>
    <p:extLst>
      <p:ext uri="{BB962C8B-B14F-4D97-AF65-F5344CB8AC3E}">
        <p14:creationId xmlns:p14="http://schemas.microsoft.com/office/powerpoint/2010/main" val="128062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B5C6761-A47E-4DF8-BCFA-5FA017398887}"/>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5" name="Titre 4">
            <a:extLst>
              <a:ext uri="{FF2B5EF4-FFF2-40B4-BE49-F238E27FC236}">
                <a16:creationId xmlns:a16="http://schemas.microsoft.com/office/drawing/2014/main" id="{9B3DBE31-BE4C-4D2F-AC56-21AB8E77D5C7}"/>
              </a:ext>
            </a:extLst>
          </p:cNvPr>
          <p:cNvSpPr>
            <a:spLocks noGrp="1"/>
          </p:cNvSpPr>
          <p:nvPr>
            <p:ph type="title"/>
          </p:nvPr>
        </p:nvSpPr>
        <p:spPr>
          <a:xfrm>
            <a:off x="323850" y="586127"/>
            <a:ext cx="8424863" cy="539991"/>
          </a:xfrm>
        </p:spPr>
        <p:txBody>
          <a:bodyPr/>
          <a:lstStyle/>
          <a:p>
            <a:r>
              <a:rPr lang="fr-FR" dirty="0"/>
              <a:t>Rôle et missions des CDCRJ</a:t>
            </a:r>
          </a:p>
        </p:txBody>
      </p:sp>
      <p:sp>
        <p:nvSpPr>
          <p:cNvPr id="7" name="Espace réservé du texte 6">
            <a:extLst>
              <a:ext uri="{FF2B5EF4-FFF2-40B4-BE49-F238E27FC236}">
                <a16:creationId xmlns:a16="http://schemas.microsoft.com/office/drawing/2014/main" id="{447524F3-5014-4D98-B9CD-4A7363FF884F}"/>
              </a:ext>
            </a:extLst>
          </p:cNvPr>
          <p:cNvSpPr>
            <a:spLocks noGrp="1"/>
          </p:cNvSpPr>
          <p:nvPr>
            <p:ph type="body" sz="quarter" idx="14"/>
          </p:nvPr>
        </p:nvSpPr>
        <p:spPr>
          <a:xfrm>
            <a:off x="179512" y="1092112"/>
            <a:ext cx="5544294" cy="2964051"/>
          </a:xfrm>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400" b="1" spc="-1" dirty="0">
                <a:solidFill>
                  <a:srgbClr val="000000"/>
                </a:solidFill>
                <a:latin typeface="Calibri"/>
                <a:ea typeface="Calibri"/>
              </a:rPr>
              <a:t>La mission du Comité départemental n’est pas de faire, mais de mobiliser l’ensemble des acteurs </a:t>
            </a:r>
            <a:r>
              <a:rPr lang="fr-FR" sz="1400" spc="-1" dirty="0">
                <a:solidFill>
                  <a:srgbClr val="000000"/>
                </a:solidFill>
                <a:latin typeface="Calibri"/>
                <a:ea typeface="Calibri"/>
              </a:rPr>
              <a:t>dans une dynamique d’amélioration et de partager les résultats obtenus afin de favoriser la diffusion des bonnes pratiques.</a:t>
            </a:r>
            <a:endParaRPr lang="fr-FR" sz="1400" spc="-1" dirty="0">
              <a:latin typeface="Arial"/>
            </a:endParaRPr>
          </a:p>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endParaRPr lang="fr-FR" sz="1400" spc="-1" dirty="0">
              <a:latin typeface="Arial"/>
            </a:endParaRPr>
          </a:p>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400" b="1" spc="-1" dirty="0">
                <a:solidFill>
                  <a:srgbClr val="000000"/>
                </a:solidFill>
                <a:latin typeface="Calibri"/>
                <a:ea typeface="Calibri"/>
              </a:rPr>
              <a:t>1. Déployer la Charte Romain Jacob</a:t>
            </a:r>
            <a:r>
              <a:rPr lang="fr-FR" sz="1400" spc="-1" dirty="0">
                <a:solidFill>
                  <a:srgbClr val="000000"/>
                </a:solidFill>
                <a:latin typeface="Calibri"/>
                <a:ea typeface="Calibri"/>
              </a:rPr>
              <a:t> dans les territoires (signer et évaluer)</a:t>
            </a:r>
            <a:endParaRPr lang="fr-FR" sz="1400" spc="-1" dirty="0">
              <a:latin typeface="Arial"/>
            </a:endParaRPr>
          </a:p>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endParaRPr lang="fr-FR" sz="1400" spc="-1" dirty="0">
              <a:latin typeface="Arial"/>
            </a:endParaRPr>
          </a:p>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400" b="1" spc="-1" dirty="0">
                <a:solidFill>
                  <a:srgbClr val="000000"/>
                </a:solidFill>
                <a:latin typeface="Calibri"/>
                <a:ea typeface="Calibri"/>
              </a:rPr>
              <a:t>2. Déployer les progrès </a:t>
            </a:r>
            <a:r>
              <a:rPr lang="fr-FR" sz="1400" spc="-1" dirty="0">
                <a:solidFill>
                  <a:srgbClr val="000000"/>
                </a:solidFill>
                <a:latin typeface="Calibri"/>
                <a:ea typeface="Calibri"/>
              </a:rPr>
              <a:t>dans tous les lieux de soin et d’accompagnement (détecter, diffuser, susciter des axes d’amélioration)</a:t>
            </a:r>
            <a:endParaRPr lang="fr-FR" sz="1400" spc="-1" dirty="0">
              <a:latin typeface="Arial"/>
            </a:endParaRPr>
          </a:p>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endParaRPr lang="fr-FR" sz="1400" spc="-1" dirty="0">
              <a:latin typeface="Arial"/>
            </a:endParaRPr>
          </a:p>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400" b="1" spc="-1" dirty="0">
                <a:solidFill>
                  <a:srgbClr val="000000"/>
                </a:solidFill>
                <a:latin typeface="Calibri"/>
                <a:ea typeface="Calibri"/>
              </a:rPr>
              <a:t>3. Faire connaître le questionnaire </a:t>
            </a:r>
            <a:r>
              <a:rPr lang="fr-FR" sz="1400" b="1" spc="-1" dirty="0" err="1">
                <a:solidFill>
                  <a:srgbClr val="000000"/>
                </a:solidFill>
                <a:latin typeface="Calibri"/>
                <a:ea typeface="Calibri"/>
              </a:rPr>
              <a:t>Handifaction</a:t>
            </a:r>
            <a:r>
              <a:rPr lang="fr-FR" sz="1400" spc="-1" dirty="0">
                <a:solidFill>
                  <a:srgbClr val="000000"/>
                </a:solidFill>
                <a:latin typeface="Calibri"/>
                <a:ea typeface="Calibri"/>
              </a:rPr>
              <a:t> auprès des personnes vivant avec un handicap (dans leur lieu de vie ou de soin). </a:t>
            </a:r>
            <a:endParaRPr lang="fr-FR" sz="1400" spc="-1" dirty="0">
              <a:latin typeface="Arial"/>
            </a:endParaRPr>
          </a:p>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endParaRPr lang="fr-FR" sz="1400" spc="-1" dirty="0">
              <a:latin typeface="Arial"/>
            </a:endParaRPr>
          </a:p>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400" b="1" spc="-1" dirty="0">
                <a:solidFill>
                  <a:srgbClr val="000000"/>
                </a:solidFill>
                <a:latin typeface="Calibri"/>
                <a:ea typeface="Calibri"/>
              </a:rPr>
              <a:t>4. Diffuser à tous les acteurs de la santé et de l’accompagnement </a:t>
            </a:r>
            <a:r>
              <a:rPr lang="fr-FR" sz="1400" spc="-1" dirty="0">
                <a:solidFill>
                  <a:srgbClr val="000000"/>
                </a:solidFill>
                <a:latin typeface="Calibri"/>
                <a:ea typeface="Calibri"/>
              </a:rPr>
              <a:t>du département les résultats trimestriels du baromètre </a:t>
            </a:r>
            <a:r>
              <a:rPr lang="fr-FR" sz="1400" spc="-1" dirty="0" err="1">
                <a:solidFill>
                  <a:srgbClr val="000000"/>
                </a:solidFill>
                <a:latin typeface="Calibri"/>
                <a:ea typeface="Calibri"/>
              </a:rPr>
              <a:t>Handifaction</a:t>
            </a:r>
            <a:r>
              <a:rPr lang="fr-FR" sz="1400" spc="-1" dirty="0">
                <a:solidFill>
                  <a:srgbClr val="000000"/>
                </a:solidFill>
                <a:latin typeface="Calibri"/>
                <a:ea typeface="Calibri"/>
              </a:rPr>
              <a:t> (Dazibao).     </a:t>
            </a:r>
            <a:endParaRPr lang="fr-FR" sz="1400" spc="-1" dirty="0">
              <a:latin typeface="Arial"/>
            </a:endParaRPr>
          </a:p>
          <a:p>
            <a:endParaRPr lang="fr-FR" dirty="0"/>
          </a:p>
        </p:txBody>
      </p:sp>
      <p:pic>
        <p:nvPicPr>
          <p:cNvPr id="8" name="Image 7">
            <a:extLst>
              <a:ext uri="{FF2B5EF4-FFF2-40B4-BE49-F238E27FC236}">
                <a16:creationId xmlns:a16="http://schemas.microsoft.com/office/drawing/2014/main" id="{2D2C9DEB-D22A-4EE1-842D-B084F4E35A82}"/>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10" name="Image 9">
            <a:extLst>
              <a:ext uri="{FF2B5EF4-FFF2-40B4-BE49-F238E27FC236}">
                <a16:creationId xmlns:a16="http://schemas.microsoft.com/office/drawing/2014/main" id="{78983AE5-955B-4E79-8F21-4346581D2FA5}"/>
              </a:ext>
            </a:extLst>
          </p:cNvPr>
          <p:cNvPicPr>
            <a:picLocks noChangeAspect="1"/>
          </p:cNvPicPr>
          <p:nvPr/>
        </p:nvPicPr>
        <p:blipFill>
          <a:blip r:embed="rId3"/>
          <a:stretch>
            <a:fillRect/>
          </a:stretch>
        </p:blipFill>
        <p:spPr>
          <a:xfrm>
            <a:off x="3742476" y="219082"/>
            <a:ext cx="1045880" cy="367045"/>
          </a:xfrm>
          <a:prstGeom prst="rect">
            <a:avLst/>
          </a:prstGeom>
        </p:spPr>
      </p:pic>
      <p:pic>
        <p:nvPicPr>
          <p:cNvPr id="11" name="Image 10">
            <a:extLst>
              <a:ext uri="{FF2B5EF4-FFF2-40B4-BE49-F238E27FC236}">
                <a16:creationId xmlns:a16="http://schemas.microsoft.com/office/drawing/2014/main" id="{83E29E3B-B74A-4485-A4E5-9249905CA032}"/>
              </a:ext>
            </a:extLst>
          </p:cNvPr>
          <p:cNvPicPr>
            <a:picLocks noChangeAspect="1"/>
          </p:cNvPicPr>
          <p:nvPr/>
        </p:nvPicPr>
        <p:blipFill>
          <a:blip r:embed="rId4"/>
          <a:stretch>
            <a:fillRect/>
          </a:stretch>
        </p:blipFill>
        <p:spPr>
          <a:xfrm>
            <a:off x="2420709" y="77322"/>
            <a:ext cx="651710" cy="472809"/>
          </a:xfrm>
          <a:prstGeom prst="rect">
            <a:avLst/>
          </a:prstGeom>
        </p:spPr>
      </p:pic>
      <p:pic>
        <p:nvPicPr>
          <p:cNvPr id="12" name="Image 11">
            <a:extLst>
              <a:ext uri="{FF2B5EF4-FFF2-40B4-BE49-F238E27FC236}">
                <a16:creationId xmlns:a16="http://schemas.microsoft.com/office/drawing/2014/main" id="{A31DB2C3-404C-4A7B-AD89-373CF81D259A}"/>
              </a:ext>
            </a:extLst>
          </p:cNvPr>
          <p:cNvPicPr/>
          <p:nvPr/>
        </p:nvPicPr>
        <p:blipFill>
          <a:blip r:embed="rId5"/>
          <a:stretch/>
        </p:blipFill>
        <p:spPr>
          <a:xfrm>
            <a:off x="6142763" y="1059582"/>
            <a:ext cx="2700270" cy="2720520"/>
          </a:xfrm>
          <a:prstGeom prst="rect">
            <a:avLst/>
          </a:prstGeom>
          <a:ln w="0">
            <a:noFill/>
          </a:ln>
        </p:spPr>
      </p:pic>
      <p:sp>
        <p:nvSpPr>
          <p:cNvPr id="14" name="ZoneTexte 13">
            <a:extLst>
              <a:ext uri="{FF2B5EF4-FFF2-40B4-BE49-F238E27FC236}">
                <a16:creationId xmlns:a16="http://schemas.microsoft.com/office/drawing/2014/main" id="{BC9C427D-D7F9-409B-9A51-23D75B97C1A3}"/>
              </a:ext>
            </a:extLst>
          </p:cNvPr>
          <p:cNvSpPr txBox="1"/>
          <p:nvPr/>
        </p:nvSpPr>
        <p:spPr>
          <a:xfrm>
            <a:off x="6142763" y="952796"/>
            <a:ext cx="2664545" cy="261610"/>
          </a:xfrm>
          <a:prstGeom prst="rect">
            <a:avLst/>
          </a:prstGeom>
          <a:noFill/>
        </p:spPr>
        <p:txBody>
          <a:bodyPr wrap="square" rtlCol="0">
            <a:spAutoFit/>
          </a:bodyPr>
          <a:lstStyle/>
          <a:p>
            <a:r>
              <a:rPr lang="fr-FR" sz="1100" i="1" dirty="0"/>
              <a:t>Exemples de progrès</a:t>
            </a:r>
          </a:p>
        </p:txBody>
      </p:sp>
    </p:spTree>
    <p:extLst>
      <p:ext uri="{BB962C8B-B14F-4D97-AF65-F5344CB8AC3E}">
        <p14:creationId xmlns:p14="http://schemas.microsoft.com/office/powerpoint/2010/main" val="257018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Forme libre : forme 259"/>
          <p:cNvSpPr/>
          <p:nvPr/>
        </p:nvSpPr>
        <p:spPr>
          <a:xfrm>
            <a:off x="6594840" y="4856490"/>
            <a:ext cx="2056050" cy="27243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nchor="ctr">
            <a:noAutofit/>
          </a:bodyPr>
          <a:lstStyle/>
          <a:p>
            <a:pPr algn="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fld id="{DD7982F4-B1E6-4E48-9800-902A35A7983E}" type="slidenum">
              <a:rPr lang="fr-FR" sz="900" spc="-1">
                <a:solidFill>
                  <a:srgbClr val="898989"/>
                </a:solidFill>
                <a:latin typeface="Calibri"/>
                <a:ea typeface="DejaVu Sans"/>
              </a:rPr>
              <a:pPr algn="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t>16</a:t>
            </a:fld>
            <a:endParaRPr lang="fr-FR" sz="900" spc="-1">
              <a:latin typeface="Arial"/>
            </a:endParaRPr>
          </a:p>
        </p:txBody>
      </p:sp>
      <p:pic>
        <p:nvPicPr>
          <p:cNvPr id="262" name="Image 261"/>
          <p:cNvPicPr/>
          <p:nvPr/>
        </p:nvPicPr>
        <p:blipFill>
          <a:blip r:embed="rId2"/>
          <a:stretch/>
        </p:blipFill>
        <p:spPr>
          <a:xfrm>
            <a:off x="1335019" y="1280963"/>
            <a:ext cx="3071790" cy="3646890"/>
          </a:xfrm>
          <a:prstGeom prst="rect">
            <a:avLst/>
          </a:prstGeom>
          <a:ln w="0">
            <a:noFill/>
          </a:ln>
        </p:spPr>
      </p:pic>
      <p:pic>
        <p:nvPicPr>
          <p:cNvPr id="263" name="Image 262"/>
          <p:cNvPicPr/>
          <p:nvPr/>
        </p:nvPicPr>
        <p:blipFill>
          <a:blip r:embed="rId3"/>
          <a:stretch/>
        </p:blipFill>
        <p:spPr>
          <a:xfrm>
            <a:off x="4374476" y="1267432"/>
            <a:ext cx="3788370" cy="3239460"/>
          </a:xfrm>
          <a:prstGeom prst="rect">
            <a:avLst/>
          </a:prstGeom>
          <a:ln w="0">
            <a:noFill/>
          </a:ln>
        </p:spPr>
      </p:pic>
      <p:sp>
        <p:nvSpPr>
          <p:cNvPr id="264" name="Forme libre : forme 263"/>
          <p:cNvSpPr/>
          <p:nvPr/>
        </p:nvSpPr>
        <p:spPr>
          <a:xfrm>
            <a:off x="4586030" y="769919"/>
            <a:ext cx="3378780" cy="417134"/>
          </a:xfrm>
          <a:custGeom>
            <a:avLst/>
            <a:gdLst/>
            <a:ahLst/>
            <a:cxnLst/>
            <a:rect l="l" t="t" r="r" b="b"/>
            <a:pathLst>
              <a:path w="21600" h="21600">
                <a:moveTo>
                  <a:pt x="0" y="0"/>
                </a:moveTo>
                <a:lnTo>
                  <a:pt x="21600" y="0"/>
                </a:lnTo>
                <a:lnTo>
                  <a:pt x="21600" y="21600"/>
                </a:lnTo>
                <a:lnTo>
                  <a:pt x="0" y="21600"/>
                </a:lnTo>
                <a:lnTo>
                  <a:pt x="0" y="0"/>
                </a:lnTo>
                <a:close/>
              </a:path>
            </a:pathLst>
          </a:custGeom>
          <a:gradFill rotWithShape="0">
            <a:gsLst>
              <a:gs pos="0">
                <a:srgbClr val="9CC746"/>
              </a:gs>
              <a:gs pos="100000">
                <a:srgbClr val="769535"/>
              </a:gs>
            </a:gsLst>
            <a:lin ang="5400000"/>
          </a:gradFill>
          <a:ln w="9360">
            <a:solidFill>
              <a:srgbClr val="98B954"/>
            </a:solidFill>
            <a:miter/>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67500" tIns="35100" rIns="67500" bIns="3510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125" b="1" spc="-1" dirty="0">
                <a:solidFill>
                  <a:srgbClr val="000000"/>
                </a:solidFill>
                <a:latin typeface="Calibri"/>
                <a:ea typeface="DejaVu Sans"/>
              </a:rPr>
              <a:t>Provenance des membres des Comités départementaux :</a:t>
            </a:r>
            <a:endParaRPr lang="fr-FR" sz="1125" spc="-1" dirty="0">
              <a:latin typeface="Arial"/>
            </a:endParaRPr>
          </a:p>
        </p:txBody>
      </p:sp>
      <p:sp>
        <p:nvSpPr>
          <p:cNvPr id="265" name="Forme libre : forme 264"/>
          <p:cNvSpPr/>
          <p:nvPr/>
        </p:nvSpPr>
        <p:spPr>
          <a:xfrm>
            <a:off x="1343008" y="769919"/>
            <a:ext cx="3015630" cy="417134"/>
          </a:xfrm>
          <a:custGeom>
            <a:avLst/>
            <a:gdLst/>
            <a:ahLst/>
            <a:cxnLst/>
            <a:rect l="l" t="t" r="r" b="b"/>
            <a:pathLst>
              <a:path w="21600" h="21600">
                <a:moveTo>
                  <a:pt x="0" y="0"/>
                </a:moveTo>
                <a:lnTo>
                  <a:pt x="21600" y="0"/>
                </a:lnTo>
                <a:lnTo>
                  <a:pt x="21600" y="21600"/>
                </a:lnTo>
                <a:lnTo>
                  <a:pt x="0" y="21600"/>
                </a:lnTo>
                <a:lnTo>
                  <a:pt x="0" y="0"/>
                </a:lnTo>
                <a:close/>
              </a:path>
            </a:pathLst>
          </a:custGeom>
          <a:gradFill rotWithShape="0">
            <a:gsLst>
              <a:gs pos="0">
                <a:srgbClr val="9CC746"/>
              </a:gs>
              <a:gs pos="100000">
                <a:srgbClr val="769535"/>
              </a:gs>
            </a:gsLst>
            <a:lin ang="5400000"/>
          </a:gradFill>
          <a:ln w="9360">
            <a:solidFill>
              <a:srgbClr val="98B954"/>
            </a:solidFill>
            <a:miter/>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67500" tIns="35100" rIns="67500" bIns="3510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125" b="1" spc="-1" dirty="0">
                <a:solidFill>
                  <a:srgbClr val="000000"/>
                </a:solidFill>
                <a:latin typeface="Calibri"/>
                <a:ea typeface="DejaVu Sans"/>
              </a:rPr>
              <a:t>Provenance du responsable du Comité, assisté par un ou deux membres(s)  :</a:t>
            </a:r>
            <a:endParaRPr lang="fr-FR" sz="1125" spc="-1" dirty="0">
              <a:latin typeface="Arial"/>
            </a:endParaRPr>
          </a:p>
        </p:txBody>
      </p:sp>
      <p:sp>
        <p:nvSpPr>
          <p:cNvPr id="267" name="Forme libre : forme 266"/>
          <p:cNvSpPr/>
          <p:nvPr/>
        </p:nvSpPr>
        <p:spPr>
          <a:xfrm>
            <a:off x="107504" y="785906"/>
            <a:ext cx="1008112" cy="380206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vert="vert270" lIns="67500" tIns="35100" rIns="67500" bIns="35100">
            <a:no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2025" b="1" spc="-1" dirty="0">
                <a:solidFill>
                  <a:srgbClr val="000000"/>
                </a:solidFill>
                <a:latin typeface="Calibri"/>
                <a:ea typeface="PingFang SC"/>
              </a:rPr>
              <a:t>Les délégués et les membres des Comités </a:t>
            </a:r>
            <a:br>
              <a:rPr sz="1350" dirty="0"/>
            </a:br>
            <a:r>
              <a:rPr lang="fr-FR" sz="2025" b="1" spc="-1" dirty="0">
                <a:solidFill>
                  <a:srgbClr val="000000"/>
                </a:solidFill>
                <a:latin typeface="Calibri"/>
                <a:ea typeface="PingFang SC"/>
              </a:rPr>
              <a:t>ont des profils divers</a:t>
            </a:r>
            <a:endParaRPr lang="fr-FR" sz="2025" spc="-1" dirty="0">
              <a:latin typeface="Arial"/>
            </a:endParaRPr>
          </a:p>
        </p:txBody>
      </p:sp>
      <p:sp>
        <p:nvSpPr>
          <p:cNvPr id="2" name="Rectangle 1">
            <a:extLst>
              <a:ext uri="{FF2B5EF4-FFF2-40B4-BE49-F238E27FC236}">
                <a16:creationId xmlns:a16="http://schemas.microsoft.com/office/drawing/2014/main" id="{E67CA30A-909C-CC42-B569-5BB0E9F70404}"/>
              </a:ext>
            </a:extLst>
          </p:cNvPr>
          <p:cNvSpPr/>
          <p:nvPr/>
        </p:nvSpPr>
        <p:spPr>
          <a:xfrm>
            <a:off x="4602471" y="4032923"/>
            <a:ext cx="756000" cy="456300"/>
          </a:xfrm>
          <a:prstGeom prst="rect">
            <a:avLst/>
          </a:prstGeom>
          <a:solidFill>
            <a:srgbClr val="9BBB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ZoneTexte 2">
            <a:extLst>
              <a:ext uri="{FF2B5EF4-FFF2-40B4-BE49-F238E27FC236}">
                <a16:creationId xmlns:a16="http://schemas.microsoft.com/office/drawing/2014/main" id="{FF82B31F-E633-228D-F322-C74D08C634CB}"/>
              </a:ext>
            </a:extLst>
          </p:cNvPr>
          <p:cNvSpPr txBox="1"/>
          <p:nvPr/>
        </p:nvSpPr>
        <p:spPr>
          <a:xfrm>
            <a:off x="4602471" y="4090515"/>
            <a:ext cx="761940" cy="300082"/>
          </a:xfrm>
          <a:prstGeom prst="rect">
            <a:avLst/>
          </a:prstGeom>
          <a:noFill/>
        </p:spPr>
        <p:txBody>
          <a:bodyPr wrap="square" rtlCol="0">
            <a:spAutoFit/>
          </a:bodyPr>
          <a:lstStyle/>
          <a:p>
            <a:pPr algn="ctr"/>
            <a:r>
              <a:rPr lang="fr-FR" sz="675" b="1" dirty="0">
                <a:latin typeface="Calibri" panose="020F0502020204030204" pitchFamily="34" charset="0"/>
                <a:ea typeface="Calibri" panose="020F0502020204030204" pitchFamily="34" charset="0"/>
                <a:cs typeface="Calibri" panose="020F0502020204030204" pitchFamily="34" charset="0"/>
              </a:rPr>
              <a:t>Conseil Régional</a:t>
            </a:r>
          </a:p>
        </p:txBody>
      </p:sp>
      <p:sp>
        <p:nvSpPr>
          <p:cNvPr id="4" name="Rectangle 3">
            <a:extLst>
              <a:ext uri="{FF2B5EF4-FFF2-40B4-BE49-F238E27FC236}">
                <a16:creationId xmlns:a16="http://schemas.microsoft.com/office/drawing/2014/main" id="{1F315A1C-646C-DEDC-5072-559CE80E943C}"/>
              </a:ext>
            </a:extLst>
          </p:cNvPr>
          <p:cNvSpPr/>
          <p:nvPr/>
        </p:nvSpPr>
        <p:spPr>
          <a:xfrm>
            <a:off x="6299678" y="1826913"/>
            <a:ext cx="756000" cy="456300"/>
          </a:xfrm>
          <a:prstGeom prst="rect">
            <a:avLst/>
          </a:prstGeom>
          <a:solidFill>
            <a:srgbClr val="9BBB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ZoneTexte 4">
            <a:extLst>
              <a:ext uri="{FF2B5EF4-FFF2-40B4-BE49-F238E27FC236}">
                <a16:creationId xmlns:a16="http://schemas.microsoft.com/office/drawing/2014/main" id="{A5B6B771-17C6-645F-E783-D9279E43D6E0}"/>
              </a:ext>
            </a:extLst>
          </p:cNvPr>
          <p:cNvSpPr txBox="1"/>
          <p:nvPr/>
        </p:nvSpPr>
        <p:spPr>
          <a:xfrm>
            <a:off x="6299678" y="1822630"/>
            <a:ext cx="761940" cy="507831"/>
          </a:xfrm>
          <a:prstGeom prst="rect">
            <a:avLst/>
          </a:prstGeom>
          <a:noFill/>
        </p:spPr>
        <p:txBody>
          <a:bodyPr wrap="square" rtlCol="0">
            <a:spAutoFit/>
          </a:bodyPr>
          <a:lstStyle/>
          <a:p>
            <a:pPr algn="ctr"/>
            <a:r>
              <a:rPr lang="fr-FR" sz="675" b="1" dirty="0">
                <a:latin typeface="Calibri" panose="020F0502020204030204" pitchFamily="34" charset="0"/>
                <a:ea typeface="Calibri" panose="020F0502020204030204" pitchFamily="34" charset="0"/>
                <a:cs typeface="Calibri" panose="020F0502020204030204" pitchFamily="34" charset="0"/>
              </a:rPr>
              <a:t>Élus et conseillé</a:t>
            </a:r>
          </a:p>
          <a:p>
            <a:pPr algn="ctr"/>
            <a:r>
              <a:rPr lang="fr-FR" sz="675" b="1" dirty="0">
                <a:latin typeface="Calibri" panose="020F0502020204030204" pitchFamily="34" charset="0"/>
                <a:ea typeface="Calibri" panose="020F0502020204030204" pitchFamily="34" charset="0"/>
                <a:cs typeface="Calibri" panose="020F0502020204030204" pitchFamily="34" charset="0"/>
              </a:rPr>
              <a:t>ers Départementaux </a:t>
            </a:r>
          </a:p>
        </p:txBody>
      </p:sp>
      <p:pic>
        <p:nvPicPr>
          <p:cNvPr id="14" name="Image 13">
            <a:extLst>
              <a:ext uri="{FF2B5EF4-FFF2-40B4-BE49-F238E27FC236}">
                <a16:creationId xmlns:a16="http://schemas.microsoft.com/office/drawing/2014/main" id="{35087DFC-2FB3-4FCA-B979-C6FDB4963AA2}"/>
              </a:ext>
            </a:extLst>
          </p:cNvPr>
          <p:cNvPicPr>
            <a:picLocks noChangeAspect="1"/>
          </p:cNvPicPr>
          <p:nvPr/>
        </p:nvPicPr>
        <p:blipFill>
          <a:blip r:embed="rId4"/>
          <a:stretch>
            <a:fillRect/>
          </a:stretch>
        </p:blipFill>
        <p:spPr>
          <a:xfrm>
            <a:off x="1098943" y="172796"/>
            <a:ext cx="651710" cy="377335"/>
          </a:xfrm>
          <a:prstGeom prst="rect">
            <a:avLst/>
          </a:prstGeom>
        </p:spPr>
      </p:pic>
      <p:pic>
        <p:nvPicPr>
          <p:cNvPr id="15" name="Image 14">
            <a:extLst>
              <a:ext uri="{FF2B5EF4-FFF2-40B4-BE49-F238E27FC236}">
                <a16:creationId xmlns:a16="http://schemas.microsoft.com/office/drawing/2014/main" id="{5EF3478D-C089-4E2A-A0C7-4C0E473153B6}"/>
              </a:ext>
            </a:extLst>
          </p:cNvPr>
          <p:cNvPicPr>
            <a:picLocks noChangeAspect="1"/>
          </p:cNvPicPr>
          <p:nvPr/>
        </p:nvPicPr>
        <p:blipFill>
          <a:blip r:embed="rId5"/>
          <a:stretch>
            <a:fillRect/>
          </a:stretch>
        </p:blipFill>
        <p:spPr>
          <a:xfrm>
            <a:off x="2420709" y="77322"/>
            <a:ext cx="651710" cy="472809"/>
          </a:xfrm>
          <a:prstGeom prst="rect">
            <a:avLst/>
          </a:prstGeom>
        </p:spPr>
      </p:pic>
      <p:pic>
        <p:nvPicPr>
          <p:cNvPr id="17" name="Image 16">
            <a:extLst>
              <a:ext uri="{FF2B5EF4-FFF2-40B4-BE49-F238E27FC236}">
                <a16:creationId xmlns:a16="http://schemas.microsoft.com/office/drawing/2014/main" id="{A53F8089-EE57-4A1E-91EC-9871CA2A47B4}"/>
              </a:ext>
            </a:extLst>
          </p:cNvPr>
          <p:cNvPicPr>
            <a:picLocks noChangeAspect="1"/>
          </p:cNvPicPr>
          <p:nvPr/>
        </p:nvPicPr>
        <p:blipFill>
          <a:blip r:embed="rId6"/>
          <a:stretch>
            <a:fillRect/>
          </a:stretch>
        </p:blipFill>
        <p:spPr>
          <a:xfrm>
            <a:off x="3822050" y="215647"/>
            <a:ext cx="1045880" cy="3670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914378"/>
            <a:fld id="{733122C9-A0B9-462F-8757-0847AD287B63}" type="slidenum">
              <a:rPr lang="fr-FR" smtClean="0">
                <a:solidFill>
                  <a:srgbClr val="000000"/>
                </a:solidFill>
                <a:latin typeface="Arial"/>
              </a:rPr>
              <a:pPr defTabSz="914378"/>
              <a:t>17</a:t>
            </a:fld>
            <a:endParaRPr lang="fr-FR" dirty="0">
              <a:solidFill>
                <a:srgbClr val="000000"/>
              </a:solidFill>
              <a:latin typeface="Arial"/>
            </a:endParaRPr>
          </a:p>
        </p:txBody>
      </p:sp>
      <p:sp>
        <p:nvSpPr>
          <p:cNvPr id="5" name="Titre 4">
            <a:extLst>
              <a:ext uri="{FF2B5EF4-FFF2-40B4-BE49-F238E27FC236}">
                <a16:creationId xmlns:a16="http://schemas.microsoft.com/office/drawing/2014/main" id="{C5FE5234-59A7-246A-ADA0-AA128D04FBA3}"/>
              </a:ext>
            </a:extLst>
          </p:cNvPr>
          <p:cNvSpPr>
            <a:spLocks noGrp="1"/>
          </p:cNvSpPr>
          <p:nvPr>
            <p:ph type="title"/>
          </p:nvPr>
        </p:nvSpPr>
        <p:spPr>
          <a:xfrm>
            <a:off x="179512" y="663608"/>
            <a:ext cx="8424863" cy="309058"/>
          </a:xfrm>
        </p:spPr>
        <p:txBody>
          <a:bodyPr>
            <a:normAutofit fontScale="90000"/>
          </a:bodyPr>
          <a:lstStyle/>
          <a:p>
            <a:r>
              <a:rPr lang="da-DK" sz="2100" dirty="0"/>
              <a:t>Composition du comité départemental      </a:t>
            </a:r>
            <a:r>
              <a:rPr lang="da-DK" sz="5400" dirty="0"/>
              <a:t>59</a:t>
            </a:r>
            <a:endParaRPr lang="fr-FR" sz="5400" dirty="0"/>
          </a:p>
        </p:txBody>
      </p:sp>
      <p:sp>
        <p:nvSpPr>
          <p:cNvPr id="6" name="ZoneTexte 5">
            <a:extLst>
              <a:ext uri="{FF2B5EF4-FFF2-40B4-BE49-F238E27FC236}">
                <a16:creationId xmlns:a16="http://schemas.microsoft.com/office/drawing/2014/main" id="{EFB7C32B-BB3C-CB52-924D-E033D238D50E}"/>
              </a:ext>
            </a:extLst>
          </p:cNvPr>
          <p:cNvSpPr txBox="1"/>
          <p:nvPr/>
        </p:nvSpPr>
        <p:spPr>
          <a:xfrm>
            <a:off x="300879" y="1113006"/>
            <a:ext cx="8582225" cy="577081"/>
          </a:xfrm>
          <a:prstGeom prst="rect">
            <a:avLst/>
          </a:prstGeom>
          <a:solidFill>
            <a:schemeClr val="tx2"/>
          </a:solidFill>
        </p:spPr>
        <p:txBody>
          <a:bodyPr wrap="square" rtlCol="0">
            <a:spAutoFit/>
          </a:bodyPr>
          <a:lstStyle/>
          <a:p>
            <a:endParaRPr lang="fr-FR" sz="1050" dirty="0">
              <a:solidFill>
                <a:schemeClr val="bg1"/>
              </a:solidFill>
              <a:ea typeface="Times New Roman" panose="02020603050405020304" pitchFamily="18" charset="0"/>
            </a:endParaRPr>
          </a:p>
          <a:p>
            <a:r>
              <a:rPr lang="fr-FR" sz="1050" dirty="0">
                <a:solidFill>
                  <a:schemeClr val="bg1"/>
                </a:solidFill>
                <a:ea typeface="Times New Roman" panose="02020603050405020304" pitchFamily="18" charset="0"/>
              </a:rPr>
              <a:t>Co-délégués : François BERNARD, Directeur Général du GAPAS et Séverine LABOUE, Directrice du Groupe Hospitalier Loos Haubourdin</a:t>
            </a:r>
          </a:p>
          <a:p>
            <a:pPr marL="214313" indent="-214313">
              <a:buFont typeface="Arial" panose="020B0604020202020204" pitchFamily="34" charset="0"/>
              <a:buChar char="•"/>
            </a:pPr>
            <a:endParaRPr lang="fr-FR" sz="1050" dirty="0">
              <a:solidFill>
                <a:schemeClr val="bg1"/>
              </a:solidFill>
              <a:ea typeface="Times New Roman" panose="02020603050405020304" pitchFamily="18" charset="0"/>
            </a:endParaRPr>
          </a:p>
        </p:txBody>
      </p:sp>
      <p:sp>
        <p:nvSpPr>
          <p:cNvPr id="8" name="ZoneTexte 7">
            <a:extLst>
              <a:ext uri="{FF2B5EF4-FFF2-40B4-BE49-F238E27FC236}">
                <a16:creationId xmlns:a16="http://schemas.microsoft.com/office/drawing/2014/main" id="{D1053233-FABA-FCEA-0A4D-390FAB598C73}"/>
              </a:ext>
            </a:extLst>
          </p:cNvPr>
          <p:cNvSpPr txBox="1"/>
          <p:nvPr/>
        </p:nvSpPr>
        <p:spPr>
          <a:xfrm>
            <a:off x="179513" y="1779663"/>
            <a:ext cx="8703592" cy="2937950"/>
          </a:xfrm>
          <a:prstGeom prst="roundRect">
            <a:avLst/>
          </a:prstGeom>
          <a:noFill/>
          <a:ln w="28575">
            <a:solidFill>
              <a:srgbClr val="00249A"/>
            </a:solidFill>
            <a:prstDash val="sysDash"/>
          </a:ln>
        </p:spPr>
        <p:txBody>
          <a:bodyPr wrap="square" tIns="54000" bIns="27000" rtlCol="0" anchor="t">
            <a:noAutofit/>
          </a:bodyPr>
          <a:lstStyle/>
          <a:p>
            <a:pPr lvl="1" algn="ctr"/>
            <a:endParaRPr lang="fr-FR" sz="1000" dirty="0"/>
          </a:p>
          <a:p>
            <a:pPr lvl="1" algn="ctr"/>
            <a:endParaRPr lang="fr-FR" sz="1000" dirty="0"/>
          </a:p>
          <a:p>
            <a:pPr marL="171450" indent="-171450">
              <a:buFont typeface="Arial" panose="020B0604020202020204" pitchFamily="34" charset="0"/>
              <a:buChar char="•"/>
            </a:pPr>
            <a:r>
              <a:rPr lang="fr-FR" sz="1000" dirty="0"/>
              <a:t>ARS HDF</a:t>
            </a:r>
          </a:p>
          <a:p>
            <a:pPr marL="171450" indent="-171450">
              <a:buFont typeface="Arial" panose="020B0604020202020204" pitchFamily="34" charset="0"/>
              <a:buChar char="•"/>
            </a:pPr>
            <a:r>
              <a:rPr lang="fr-FR" sz="1000" dirty="0"/>
              <a:t>Asso. </a:t>
            </a:r>
            <a:r>
              <a:rPr lang="fr-FR" sz="1000" dirty="0" err="1"/>
              <a:t>Ress</a:t>
            </a:r>
            <a:r>
              <a:rPr lang="fr-FR" sz="1000" dirty="0"/>
              <a:t>. Polyhandicap HDF</a:t>
            </a:r>
          </a:p>
          <a:p>
            <a:pPr marL="171450" indent="-171450">
              <a:buFont typeface="Arial" panose="020B0604020202020204" pitchFamily="34" charset="0"/>
              <a:buChar char="•"/>
            </a:pPr>
            <a:r>
              <a:rPr lang="fr-FR" sz="1000" dirty="0"/>
              <a:t>CDOMK59</a:t>
            </a:r>
          </a:p>
          <a:p>
            <a:pPr marL="171450" indent="-171450">
              <a:buFont typeface="Arial" panose="020B0604020202020204" pitchFamily="34" charset="0"/>
              <a:buChar char="•"/>
            </a:pPr>
            <a:r>
              <a:rPr lang="fr-FR" sz="1000" dirty="0"/>
              <a:t>CEFIEC</a:t>
            </a:r>
          </a:p>
          <a:p>
            <a:pPr marL="171450" indent="-171450">
              <a:buFont typeface="Arial" panose="020B0604020202020204" pitchFamily="34" charset="0"/>
              <a:buChar char="•"/>
            </a:pPr>
            <a:r>
              <a:rPr lang="fr-FR" sz="1000" dirty="0"/>
              <a:t>CHU Lille (ES porteur GHT)</a:t>
            </a:r>
          </a:p>
          <a:p>
            <a:pPr marL="171450" indent="-171450">
              <a:buFont typeface="Arial" panose="020B0604020202020204" pitchFamily="34" charset="0"/>
              <a:buChar char="•"/>
            </a:pPr>
            <a:r>
              <a:rPr lang="fr-FR" sz="1000" dirty="0"/>
              <a:t>CDO </a:t>
            </a:r>
            <a:r>
              <a:rPr lang="fr-FR" sz="1000" dirty="0" err="1"/>
              <a:t>Chir.Dentistes</a:t>
            </a:r>
            <a:endParaRPr lang="fr-FR" sz="1000" dirty="0"/>
          </a:p>
          <a:p>
            <a:pPr marL="171450" indent="-171450">
              <a:buFont typeface="Arial" panose="020B0604020202020204" pitchFamily="34" charset="0"/>
              <a:buChar char="•"/>
            </a:pPr>
            <a:r>
              <a:rPr lang="fr-FR" sz="1000" dirty="0"/>
              <a:t>CPAM Nord</a:t>
            </a:r>
          </a:p>
          <a:p>
            <a:pPr marL="171450" indent="-171450">
              <a:buFont typeface="Arial" panose="020B0604020202020204" pitchFamily="34" charset="0"/>
              <a:buChar char="•"/>
            </a:pPr>
            <a:r>
              <a:rPr lang="fr-FR" sz="1000" dirty="0"/>
              <a:t>CREAI HDF</a:t>
            </a:r>
          </a:p>
          <a:p>
            <a:pPr marL="171450" indent="-171450">
              <a:buFont typeface="Arial" panose="020B0604020202020204" pitchFamily="34" charset="0"/>
              <a:buChar char="•"/>
            </a:pPr>
            <a:r>
              <a:rPr lang="fr-FR" sz="1000" dirty="0"/>
              <a:t>FEMAS HDF</a:t>
            </a:r>
          </a:p>
          <a:p>
            <a:pPr marL="171450" indent="-171450">
              <a:buFont typeface="Arial" panose="020B0604020202020204" pitchFamily="34" charset="0"/>
              <a:buChar char="•"/>
            </a:pPr>
            <a:r>
              <a:rPr lang="fr-FR" sz="1000" dirty="0"/>
              <a:t>FEHAP</a:t>
            </a:r>
          </a:p>
          <a:p>
            <a:pPr marL="171450" indent="-171450">
              <a:buFont typeface="Arial" panose="020B0604020202020204" pitchFamily="34" charset="0"/>
              <a:buChar char="•"/>
            </a:pPr>
            <a:r>
              <a:rPr lang="fr-FR" sz="1000" dirty="0"/>
              <a:t>FHF</a:t>
            </a:r>
          </a:p>
          <a:p>
            <a:pPr marL="171450" indent="-171450">
              <a:buFont typeface="Arial" panose="020B0604020202020204" pitchFamily="34" charset="0"/>
              <a:buChar char="•"/>
            </a:pPr>
            <a:r>
              <a:rPr lang="fr-FR" sz="1000" dirty="0"/>
              <a:t>GHICL</a:t>
            </a:r>
          </a:p>
          <a:p>
            <a:pPr marL="171450" indent="-171450">
              <a:buFont typeface="Arial" panose="020B0604020202020204" pitchFamily="34" charset="0"/>
              <a:buChar char="•"/>
            </a:pPr>
            <a:r>
              <a:rPr lang="fr-FR" sz="1000" dirty="0"/>
              <a:t>Handident</a:t>
            </a:r>
          </a:p>
          <a:p>
            <a:pPr marL="171450" indent="-171450">
              <a:buFont typeface="Arial" panose="020B0604020202020204" pitchFamily="34" charset="0"/>
              <a:buChar char="•"/>
            </a:pPr>
            <a:endParaRPr lang="fr-FR" sz="1000" dirty="0"/>
          </a:p>
          <a:p>
            <a:endParaRPr lang="fr-FR" sz="1000" dirty="0">
              <a:highlight>
                <a:srgbClr val="FFFF00"/>
              </a:highlight>
            </a:endParaRPr>
          </a:p>
          <a:p>
            <a:endParaRPr lang="fr-FR" sz="1000" dirty="0">
              <a:highlight>
                <a:srgbClr val="FFFF00"/>
              </a:highlight>
            </a:endParaRPr>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endParaRPr lang="fr-FR" sz="1000" dirty="0"/>
          </a:p>
          <a:p>
            <a:endParaRPr lang="fr-FR" sz="1000" dirty="0"/>
          </a:p>
          <a:p>
            <a:pPr marL="171450" indent="-171450">
              <a:buFont typeface="Arial" panose="020B0604020202020204" pitchFamily="34" charset="0"/>
              <a:buChar char="•"/>
            </a:pPr>
            <a:endParaRPr lang="fr-FR" sz="1000" dirty="0"/>
          </a:p>
        </p:txBody>
      </p:sp>
      <p:sp>
        <p:nvSpPr>
          <p:cNvPr id="13" name="ZoneTexte 12">
            <a:extLst>
              <a:ext uri="{FF2B5EF4-FFF2-40B4-BE49-F238E27FC236}">
                <a16:creationId xmlns:a16="http://schemas.microsoft.com/office/drawing/2014/main" id="{85AA04CA-C8D2-99DB-E6E3-A869E13BE6D2}"/>
              </a:ext>
            </a:extLst>
          </p:cNvPr>
          <p:cNvSpPr txBox="1"/>
          <p:nvPr/>
        </p:nvSpPr>
        <p:spPr>
          <a:xfrm>
            <a:off x="2771800" y="2202197"/>
            <a:ext cx="1441791" cy="2400657"/>
          </a:xfrm>
          <a:prstGeom prst="rect">
            <a:avLst/>
          </a:prstGeom>
          <a:noFill/>
        </p:spPr>
        <p:txBody>
          <a:bodyPr wrap="square" rtlCol="0">
            <a:spAutoFit/>
          </a:bodyPr>
          <a:lstStyle/>
          <a:p>
            <a:pPr marL="171450" indent="-171450">
              <a:buFont typeface="Arial" panose="020B0604020202020204" pitchFamily="34" charset="0"/>
              <a:buChar char="•"/>
            </a:pPr>
            <a:r>
              <a:rPr lang="fr-FR" sz="1000" dirty="0" err="1"/>
              <a:t>Handidactique</a:t>
            </a:r>
            <a:endParaRPr lang="fr-FR" sz="1000" dirty="0"/>
          </a:p>
          <a:p>
            <a:pPr marL="171450" indent="-171450">
              <a:buFont typeface="Arial" panose="020B0604020202020204" pitchFamily="34" charset="0"/>
              <a:buChar char="•"/>
            </a:pPr>
            <a:r>
              <a:rPr lang="fr-FR" sz="1000" dirty="0"/>
              <a:t>Inter-CVS 59</a:t>
            </a:r>
          </a:p>
          <a:p>
            <a:pPr marL="171450" indent="-171450">
              <a:buFont typeface="Arial" panose="020B0604020202020204" pitchFamily="34" charset="0"/>
              <a:buChar char="•"/>
            </a:pPr>
            <a:r>
              <a:rPr lang="fr-FR" sz="1000" dirty="0"/>
              <a:t>IRTS</a:t>
            </a:r>
          </a:p>
          <a:p>
            <a:pPr marL="171450" indent="-171450">
              <a:buFont typeface="Arial" panose="020B0604020202020204" pitchFamily="34" charset="0"/>
              <a:buChar char="•"/>
            </a:pPr>
            <a:r>
              <a:rPr lang="fr-FR" sz="1000" dirty="0"/>
              <a:t>Maison Sport Santé (EPGV Nord)</a:t>
            </a:r>
          </a:p>
          <a:p>
            <a:pPr marL="171450" indent="-171450">
              <a:buFont typeface="Arial" panose="020B0604020202020204" pitchFamily="34" charset="0"/>
              <a:buChar char="•"/>
            </a:pPr>
            <a:r>
              <a:rPr lang="fr-FR" sz="1000" dirty="0"/>
              <a:t>Maison Sport Santé (LUC)</a:t>
            </a:r>
          </a:p>
          <a:p>
            <a:pPr marL="171450" indent="-171450">
              <a:buFont typeface="Arial" panose="020B0604020202020204" pitchFamily="34" charset="0"/>
              <a:buChar char="•"/>
            </a:pPr>
            <a:r>
              <a:rPr lang="fr-FR" sz="1000" dirty="0"/>
              <a:t>MDPH</a:t>
            </a:r>
          </a:p>
          <a:p>
            <a:pPr marL="171450" indent="-171450">
              <a:buFont typeface="Arial" panose="020B0604020202020204" pitchFamily="34" charset="0"/>
              <a:buChar char="•"/>
            </a:pPr>
            <a:r>
              <a:rPr lang="fr-FR" sz="1000" dirty="0" err="1"/>
              <a:t>NeuroDEV</a:t>
            </a:r>
            <a:r>
              <a:rPr lang="fr-FR" sz="1000" dirty="0"/>
              <a:t>’</a:t>
            </a:r>
          </a:p>
          <a:p>
            <a:pPr marL="171450" indent="-171450">
              <a:buFont typeface="Arial" panose="020B0604020202020204" pitchFamily="34" charset="0"/>
              <a:buChar char="•"/>
            </a:pPr>
            <a:r>
              <a:rPr lang="fr-FR" sz="1000" dirty="0"/>
              <a:t>Préfecture</a:t>
            </a:r>
          </a:p>
          <a:p>
            <a:pPr marL="171450" indent="-171450">
              <a:buFont typeface="Arial" panose="020B0604020202020204" pitchFamily="34" charset="0"/>
              <a:buChar char="•"/>
            </a:pPr>
            <a:r>
              <a:rPr lang="fr-FR" sz="1000" dirty="0" err="1"/>
              <a:t>Prév’santé</a:t>
            </a:r>
            <a:r>
              <a:rPr lang="fr-FR" sz="1000" dirty="0"/>
              <a:t> MEL</a:t>
            </a:r>
          </a:p>
          <a:p>
            <a:pPr marL="171450" indent="-171450">
              <a:buFont typeface="Arial" panose="020B0604020202020204" pitchFamily="34" charset="0"/>
              <a:buChar char="•"/>
            </a:pPr>
            <a:r>
              <a:rPr lang="fr-FR" sz="1000" dirty="0"/>
              <a:t>UFOLEP</a:t>
            </a:r>
          </a:p>
          <a:p>
            <a:pPr marL="171450" indent="-171450">
              <a:buFont typeface="Arial" panose="020B0604020202020204" pitchFamily="34" charset="0"/>
              <a:buChar char="•"/>
            </a:pPr>
            <a:endParaRPr lang="fr-FR" sz="1000" dirty="0"/>
          </a:p>
          <a:p>
            <a:endParaRPr lang="fr-FR" sz="1000" dirty="0"/>
          </a:p>
        </p:txBody>
      </p:sp>
      <p:sp>
        <p:nvSpPr>
          <p:cNvPr id="15" name="ZoneTexte 14">
            <a:extLst>
              <a:ext uri="{FF2B5EF4-FFF2-40B4-BE49-F238E27FC236}">
                <a16:creationId xmlns:a16="http://schemas.microsoft.com/office/drawing/2014/main" id="{178F6900-4628-B7B3-0215-C30F0AC2CBF6}"/>
              </a:ext>
            </a:extLst>
          </p:cNvPr>
          <p:cNvSpPr txBox="1"/>
          <p:nvPr/>
        </p:nvSpPr>
        <p:spPr>
          <a:xfrm>
            <a:off x="4591991" y="2173699"/>
            <a:ext cx="1783588" cy="1015663"/>
          </a:xfrm>
          <a:prstGeom prst="rect">
            <a:avLst/>
          </a:prstGeom>
          <a:noFill/>
        </p:spPr>
        <p:txBody>
          <a:bodyPr wrap="square" rtlCol="0">
            <a:spAutoFit/>
          </a:bodyPr>
          <a:lstStyle/>
          <a:p>
            <a:pPr marL="171450" indent="-171450">
              <a:buFont typeface="Arial" panose="020B0604020202020204" pitchFamily="34" charset="0"/>
              <a:buChar char="•"/>
            </a:pPr>
            <a:r>
              <a:rPr lang="fr-FR" sz="1000" dirty="0"/>
              <a:t>UFR3S – Université Lille</a:t>
            </a:r>
          </a:p>
          <a:p>
            <a:pPr marL="171450" indent="-171450">
              <a:buFont typeface="Arial" panose="020B0604020202020204" pitchFamily="34" charset="0"/>
              <a:buChar char="•"/>
            </a:pPr>
            <a:r>
              <a:rPr lang="fr-FR" sz="1000" dirty="0"/>
              <a:t>URPS IDE HDF</a:t>
            </a:r>
          </a:p>
          <a:p>
            <a:pPr marL="171450" indent="-171450">
              <a:buFont typeface="Arial" panose="020B0604020202020204" pitchFamily="34" charset="0"/>
              <a:buChar char="•"/>
            </a:pPr>
            <a:r>
              <a:rPr lang="fr-FR" sz="1000" dirty="0"/>
              <a:t>URPS Pharmaciens HDF</a:t>
            </a:r>
          </a:p>
          <a:p>
            <a:pPr marL="171450" indent="-171450">
              <a:buFont typeface="Arial" panose="020B0604020202020204" pitchFamily="34" charset="0"/>
              <a:buChar char="•"/>
            </a:pPr>
            <a:r>
              <a:rPr lang="fr-FR" sz="1000" dirty="0"/>
              <a:t>Députés</a:t>
            </a:r>
          </a:p>
          <a:p>
            <a:pPr marL="171450" indent="-171450">
              <a:buFont typeface="Arial" panose="020B0604020202020204" pitchFamily="34" charset="0"/>
              <a:buChar char="•"/>
            </a:pPr>
            <a:endParaRPr lang="fr-FR" sz="1000" dirty="0">
              <a:highlight>
                <a:srgbClr val="FFFF00"/>
              </a:highlight>
            </a:endParaRPr>
          </a:p>
          <a:p>
            <a:endParaRPr lang="fr-FR" sz="1000" dirty="0"/>
          </a:p>
        </p:txBody>
      </p:sp>
      <p:sp>
        <p:nvSpPr>
          <p:cNvPr id="16" name="ZoneTexte 15">
            <a:extLst>
              <a:ext uri="{FF2B5EF4-FFF2-40B4-BE49-F238E27FC236}">
                <a16:creationId xmlns:a16="http://schemas.microsoft.com/office/drawing/2014/main" id="{3FF9E37A-258A-97B6-7535-333A73A867A9}"/>
              </a:ext>
            </a:extLst>
          </p:cNvPr>
          <p:cNvSpPr txBox="1"/>
          <p:nvPr/>
        </p:nvSpPr>
        <p:spPr>
          <a:xfrm>
            <a:off x="4788023" y="3402525"/>
            <a:ext cx="3816351" cy="646331"/>
          </a:xfrm>
          <a:prstGeom prst="rect">
            <a:avLst/>
          </a:prstGeom>
          <a:noFill/>
        </p:spPr>
        <p:txBody>
          <a:bodyPr wrap="square" rtlCol="0">
            <a:spAutoFit/>
          </a:bodyPr>
          <a:lstStyle/>
          <a:p>
            <a:pPr algn="ctr"/>
            <a:r>
              <a:rPr lang="fr-FR" sz="3600" i="1" dirty="0">
                <a:solidFill>
                  <a:srgbClr val="3366CC"/>
                </a:solidFill>
              </a:rPr>
              <a:t>Liste en cours</a:t>
            </a:r>
          </a:p>
        </p:txBody>
      </p:sp>
      <p:pic>
        <p:nvPicPr>
          <p:cNvPr id="11" name="Image 10">
            <a:extLst>
              <a:ext uri="{FF2B5EF4-FFF2-40B4-BE49-F238E27FC236}">
                <a16:creationId xmlns:a16="http://schemas.microsoft.com/office/drawing/2014/main" id="{B150CE65-3534-D0DE-2E9C-92B879A3E9AE}"/>
              </a:ext>
            </a:extLst>
          </p:cNvPr>
          <p:cNvPicPr>
            <a:picLocks noChangeAspect="1"/>
          </p:cNvPicPr>
          <p:nvPr/>
        </p:nvPicPr>
        <p:blipFill>
          <a:blip r:embed="rId3"/>
          <a:stretch>
            <a:fillRect/>
          </a:stretch>
        </p:blipFill>
        <p:spPr>
          <a:xfrm>
            <a:off x="3822050" y="215647"/>
            <a:ext cx="1045880" cy="367045"/>
          </a:xfrm>
          <a:prstGeom prst="rect">
            <a:avLst/>
          </a:prstGeom>
        </p:spPr>
      </p:pic>
      <p:pic>
        <p:nvPicPr>
          <p:cNvPr id="17" name="Image 16">
            <a:extLst>
              <a:ext uri="{FF2B5EF4-FFF2-40B4-BE49-F238E27FC236}">
                <a16:creationId xmlns:a16="http://schemas.microsoft.com/office/drawing/2014/main" id="{AD528D41-B838-423B-A450-8DADDB677E87}"/>
              </a:ext>
            </a:extLst>
          </p:cNvPr>
          <p:cNvPicPr>
            <a:picLocks noChangeAspect="1"/>
          </p:cNvPicPr>
          <p:nvPr/>
        </p:nvPicPr>
        <p:blipFill>
          <a:blip r:embed="rId4"/>
          <a:stretch>
            <a:fillRect/>
          </a:stretch>
        </p:blipFill>
        <p:spPr>
          <a:xfrm>
            <a:off x="1098943" y="172796"/>
            <a:ext cx="651710" cy="377335"/>
          </a:xfrm>
          <a:prstGeom prst="rect">
            <a:avLst/>
          </a:prstGeom>
        </p:spPr>
      </p:pic>
      <p:pic>
        <p:nvPicPr>
          <p:cNvPr id="18" name="Image 17">
            <a:extLst>
              <a:ext uri="{FF2B5EF4-FFF2-40B4-BE49-F238E27FC236}">
                <a16:creationId xmlns:a16="http://schemas.microsoft.com/office/drawing/2014/main" id="{77F1A1A6-9A82-4B29-A884-7AC3124C55C8}"/>
              </a:ext>
            </a:extLst>
          </p:cNvPr>
          <p:cNvPicPr>
            <a:picLocks noChangeAspect="1"/>
          </p:cNvPicPr>
          <p:nvPr/>
        </p:nvPicPr>
        <p:blipFill>
          <a:blip r:embed="rId5"/>
          <a:stretch>
            <a:fillRect/>
          </a:stretch>
        </p:blipFill>
        <p:spPr>
          <a:xfrm>
            <a:off x="2339752" y="109883"/>
            <a:ext cx="651710" cy="472809"/>
          </a:xfrm>
          <a:prstGeom prst="rect">
            <a:avLst/>
          </a:prstGeom>
        </p:spPr>
      </p:pic>
      <p:pic>
        <p:nvPicPr>
          <p:cNvPr id="9" name="Image 8">
            <a:extLst>
              <a:ext uri="{FF2B5EF4-FFF2-40B4-BE49-F238E27FC236}">
                <a16:creationId xmlns:a16="http://schemas.microsoft.com/office/drawing/2014/main" id="{EBA778F3-8E9E-4230-84C3-3B56C7104B52}"/>
              </a:ext>
            </a:extLst>
          </p:cNvPr>
          <p:cNvPicPr>
            <a:picLocks noChangeAspect="1"/>
          </p:cNvPicPr>
          <p:nvPr/>
        </p:nvPicPr>
        <p:blipFill>
          <a:blip r:embed="rId6"/>
          <a:stretch>
            <a:fillRect/>
          </a:stretch>
        </p:blipFill>
        <p:spPr>
          <a:xfrm>
            <a:off x="6300192" y="25424"/>
            <a:ext cx="977950" cy="1047804"/>
          </a:xfrm>
          <a:prstGeom prst="rect">
            <a:avLst/>
          </a:prstGeom>
        </p:spPr>
      </p:pic>
      <p:pic>
        <p:nvPicPr>
          <p:cNvPr id="12" name="Image 11">
            <a:extLst>
              <a:ext uri="{FF2B5EF4-FFF2-40B4-BE49-F238E27FC236}">
                <a16:creationId xmlns:a16="http://schemas.microsoft.com/office/drawing/2014/main" id="{C20A893D-209A-4AC8-B5E1-8E7454F831D6}"/>
              </a:ext>
            </a:extLst>
          </p:cNvPr>
          <p:cNvPicPr>
            <a:picLocks noChangeAspect="1"/>
          </p:cNvPicPr>
          <p:nvPr/>
        </p:nvPicPr>
        <p:blipFill>
          <a:blip r:embed="rId7"/>
          <a:stretch>
            <a:fillRect/>
          </a:stretch>
        </p:blipFill>
        <p:spPr>
          <a:xfrm>
            <a:off x="7638474" y="109883"/>
            <a:ext cx="920797" cy="958899"/>
          </a:xfrm>
          <a:prstGeom prst="rect">
            <a:avLst/>
          </a:prstGeom>
        </p:spPr>
      </p:pic>
    </p:spTree>
    <p:extLst>
      <p:ext uri="{BB962C8B-B14F-4D97-AF65-F5344CB8AC3E}">
        <p14:creationId xmlns:p14="http://schemas.microsoft.com/office/powerpoint/2010/main" val="3537512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prstGeom prst="round1Rect">
            <a:avLst>
              <a:gd name="adj" fmla="val 0"/>
            </a:avLst>
          </a:prstGeom>
          <a:solidFill>
            <a:schemeClr val="tx2"/>
          </a:solidFill>
        </p:spPr>
        <p:txBody>
          <a:bodyPr/>
          <a:lstStyle/>
          <a:p>
            <a:endParaRPr lang="fr-FR"/>
          </a:p>
        </p:txBody>
      </p:sp>
      <p:sp>
        <p:nvSpPr>
          <p:cNvPr id="4" name="Espace réservé de la date 3"/>
          <p:cNvSpPr>
            <a:spLocks noGrp="1"/>
          </p:cNvSpPr>
          <p:nvPr>
            <p:ph type="dt" sz="half" idx="2"/>
          </p:nvPr>
        </p:nvSpPr>
        <p:spPr/>
        <p:txBody>
          <a:bodyPr/>
          <a:lstStyle/>
          <a:p>
            <a:fld id="{EA8FAAC2-ECC7-674E-BA6D-9C8C798446C6}" type="datetime1">
              <a:rPr lang="fr-FR" cap="all" smtClean="0"/>
              <a:t>03/12/2025</a:t>
            </a:fld>
            <a:endParaRPr lang="fr-FR" cap="all" dirty="0"/>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18</a:t>
            </a:fld>
            <a:endParaRPr lang="fr-FR" dirty="0"/>
          </a:p>
        </p:txBody>
      </p:sp>
      <p:sp>
        <p:nvSpPr>
          <p:cNvPr id="2" name="Titre 1"/>
          <p:cNvSpPr>
            <a:spLocks noGrp="1"/>
          </p:cNvSpPr>
          <p:nvPr>
            <p:ph type="title"/>
          </p:nvPr>
        </p:nvSpPr>
        <p:spPr>
          <a:solidFill>
            <a:schemeClr val="tx2"/>
          </a:solidFill>
        </p:spPr>
        <p:txBody>
          <a:bodyPr/>
          <a:lstStyle/>
          <a:p>
            <a:pPr marL="0" indent="0">
              <a:buNone/>
            </a:pPr>
            <a:r>
              <a:rPr lang="fr-FR" dirty="0"/>
              <a:t>4. Méthode et Calendrier</a:t>
            </a:r>
            <a:endParaRPr lang="fr-FR" sz="2400" dirty="0"/>
          </a:p>
        </p:txBody>
      </p:sp>
      <p:pic>
        <p:nvPicPr>
          <p:cNvPr id="6" name="Image 5">
            <a:extLst>
              <a:ext uri="{FF2B5EF4-FFF2-40B4-BE49-F238E27FC236}">
                <a16:creationId xmlns:a16="http://schemas.microsoft.com/office/drawing/2014/main" id="{02874F33-A7A0-AE7E-7457-CB5036F21B83}"/>
              </a:ext>
            </a:extLst>
          </p:cNvPr>
          <p:cNvPicPr>
            <a:picLocks noChangeAspect="1"/>
          </p:cNvPicPr>
          <p:nvPr/>
        </p:nvPicPr>
        <p:blipFill>
          <a:blip r:embed="rId2"/>
          <a:stretch>
            <a:fillRect/>
          </a:stretch>
        </p:blipFill>
        <p:spPr>
          <a:xfrm>
            <a:off x="1043608" y="135412"/>
            <a:ext cx="2155016" cy="481449"/>
          </a:xfrm>
          <a:prstGeom prst="rect">
            <a:avLst/>
          </a:prstGeom>
        </p:spPr>
      </p:pic>
      <p:pic>
        <p:nvPicPr>
          <p:cNvPr id="7" name="Image 6">
            <a:extLst>
              <a:ext uri="{FF2B5EF4-FFF2-40B4-BE49-F238E27FC236}">
                <a16:creationId xmlns:a16="http://schemas.microsoft.com/office/drawing/2014/main" id="{A67CFDFF-FE69-4A8A-8352-A7FA75840F92}"/>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8" name="Image 7">
            <a:extLst>
              <a:ext uri="{FF2B5EF4-FFF2-40B4-BE49-F238E27FC236}">
                <a16:creationId xmlns:a16="http://schemas.microsoft.com/office/drawing/2014/main" id="{4981A095-39CE-429F-A68D-E145D58F7161}"/>
              </a:ext>
            </a:extLst>
          </p:cNvPr>
          <p:cNvPicPr>
            <a:picLocks noChangeAspect="1"/>
          </p:cNvPicPr>
          <p:nvPr/>
        </p:nvPicPr>
        <p:blipFill>
          <a:blip r:embed="rId4"/>
          <a:stretch>
            <a:fillRect/>
          </a:stretch>
        </p:blipFill>
        <p:spPr>
          <a:xfrm>
            <a:off x="1104071" y="174184"/>
            <a:ext cx="651710" cy="377335"/>
          </a:xfrm>
          <a:prstGeom prst="rect">
            <a:avLst/>
          </a:prstGeom>
        </p:spPr>
      </p:pic>
      <p:pic>
        <p:nvPicPr>
          <p:cNvPr id="9" name="Image 8">
            <a:extLst>
              <a:ext uri="{FF2B5EF4-FFF2-40B4-BE49-F238E27FC236}">
                <a16:creationId xmlns:a16="http://schemas.microsoft.com/office/drawing/2014/main" id="{64628D7F-B817-45CE-B229-87C229767E6A}"/>
              </a:ext>
            </a:extLst>
          </p:cNvPr>
          <p:cNvPicPr>
            <a:picLocks noChangeAspect="1"/>
          </p:cNvPicPr>
          <p:nvPr/>
        </p:nvPicPr>
        <p:blipFill>
          <a:blip r:embed="rId5"/>
          <a:stretch>
            <a:fillRect/>
          </a:stretch>
        </p:blipFill>
        <p:spPr>
          <a:xfrm>
            <a:off x="3499787" y="144883"/>
            <a:ext cx="1045880" cy="367045"/>
          </a:xfrm>
          <a:prstGeom prst="rect">
            <a:avLst/>
          </a:prstGeom>
        </p:spPr>
      </p:pic>
    </p:spTree>
    <p:extLst>
      <p:ext uri="{BB962C8B-B14F-4D97-AF65-F5344CB8AC3E}">
        <p14:creationId xmlns:p14="http://schemas.microsoft.com/office/powerpoint/2010/main" val="251404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19</a:t>
            </a:fld>
            <a:endParaRPr lang="fr-FR" dirty="0"/>
          </a:p>
        </p:txBody>
      </p:sp>
      <p:sp>
        <p:nvSpPr>
          <p:cNvPr id="4" name="Espace réservé du texte 3"/>
          <p:cNvSpPr>
            <a:spLocks noGrp="1"/>
          </p:cNvSpPr>
          <p:nvPr>
            <p:ph type="body" sz="quarter" idx="13"/>
          </p:nvPr>
        </p:nvSpPr>
        <p:spPr>
          <a:xfrm>
            <a:off x="318349" y="963406"/>
            <a:ext cx="8424614" cy="242951"/>
          </a:xfrm>
        </p:spPr>
        <p:txBody>
          <a:bodyPr/>
          <a:lstStyle/>
          <a:p>
            <a:pPr>
              <a:spcBef>
                <a:spcPts val="0"/>
              </a:spcBef>
              <a:spcAft>
                <a:spcPts val="0"/>
              </a:spcAft>
            </a:pPr>
            <a:endParaRPr lang="fr-FR" sz="1400" dirty="0">
              <a:solidFill>
                <a:schemeClr val="tx1"/>
              </a:solidFill>
            </a:endParaRPr>
          </a:p>
          <a:p>
            <a:pPr marL="295261" indent="-285736">
              <a:spcBef>
                <a:spcPts val="0"/>
              </a:spcBef>
              <a:spcAft>
                <a:spcPts val="0"/>
              </a:spcAft>
              <a:buFontTx/>
              <a:buChar char="-"/>
            </a:pPr>
            <a:endParaRPr lang="fr-FR" sz="1400" b="0" dirty="0">
              <a:solidFill>
                <a:schemeClr val="tx1"/>
              </a:solidFill>
            </a:endParaRPr>
          </a:p>
        </p:txBody>
      </p:sp>
      <p:sp>
        <p:nvSpPr>
          <p:cNvPr id="5" name="Titre 4"/>
          <p:cNvSpPr>
            <a:spLocks noGrp="1"/>
          </p:cNvSpPr>
          <p:nvPr>
            <p:ph type="title"/>
          </p:nvPr>
        </p:nvSpPr>
        <p:spPr>
          <a:xfrm>
            <a:off x="106508" y="471800"/>
            <a:ext cx="8424863" cy="431049"/>
          </a:xfrm>
        </p:spPr>
        <p:txBody>
          <a:bodyPr>
            <a:normAutofit fontScale="90000"/>
          </a:bodyPr>
          <a:lstStyle/>
          <a:p>
            <a:pPr algn="just"/>
            <a:br>
              <a:rPr lang="fr-FR" sz="1800" dirty="0">
                <a:solidFill>
                  <a:srgbClr val="002774"/>
                </a:solidFill>
              </a:rPr>
            </a:br>
            <a:br>
              <a:rPr lang="fr-FR" sz="1800" dirty="0">
                <a:solidFill>
                  <a:srgbClr val="002774"/>
                </a:solidFill>
              </a:rPr>
            </a:br>
            <a:br>
              <a:rPr lang="fr-FR" sz="1600" b="0" dirty="0"/>
            </a:br>
            <a:br>
              <a:rPr lang="fr-FR" sz="1600" b="0" dirty="0"/>
            </a:br>
            <a:endParaRPr lang="fr-FR" sz="1800" dirty="0">
              <a:solidFill>
                <a:srgbClr val="002774"/>
              </a:solidFill>
            </a:endParaRPr>
          </a:p>
        </p:txBody>
      </p:sp>
      <p:grpSp>
        <p:nvGrpSpPr>
          <p:cNvPr id="9" name="Groupe 8">
            <a:extLst>
              <a:ext uri="{FF2B5EF4-FFF2-40B4-BE49-F238E27FC236}">
                <a16:creationId xmlns:a16="http://schemas.microsoft.com/office/drawing/2014/main" id="{7190A08B-2BDA-CD19-A43C-0CB9C1F25C2A}"/>
              </a:ext>
            </a:extLst>
          </p:cNvPr>
          <p:cNvGrpSpPr/>
          <p:nvPr/>
        </p:nvGrpSpPr>
        <p:grpSpPr>
          <a:xfrm>
            <a:off x="323851" y="699542"/>
            <a:ext cx="4176141" cy="3999200"/>
            <a:chOff x="688234" y="2557328"/>
            <a:chExt cx="2289460" cy="3500622"/>
          </a:xfrm>
        </p:grpSpPr>
        <p:sp>
          <p:nvSpPr>
            <p:cNvPr id="11" name="ZoneTexte 10">
              <a:extLst>
                <a:ext uri="{FF2B5EF4-FFF2-40B4-BE49-F238E27FC236}">
                  <a16:creationId xmlns:a16="http://schemas.microsoft.com/office/drawing/2014/main" id="{42E7899D-6C2F-7536-71AF-BB1AE63EB4C0}"/>
                </a:ext>
              </a:extLst>
            </p:cNvPr>
            <p:cNvSpPr txBox="1"/>
            <p:nvPr/>
          </p:nvSpPr>
          <p:spPr>
            <a:xfrm>
              <a:off x="688234" y="2745951"/>
              <a:ext cx="2289460" cy="3311999"/>
            </a:xfrm>
            <a:prstGeom prst="roundRect">
              <a:avLst/>
            </a:prstGeom>
            <a:noFill/>
            <a:ln w="28575">
              <a:solidFill>
                <a:srgbClr val="00249A"/>
              </a:solidFill>
              <a:prstDash val="sysDash"/>
            </a:ln>
          </p:spPr>
          <p:txBody>
            <a:bodyPr wrap="square" tIns="54000" bIns="27000" rtlCol="0" anchor="t">
              <a:noAutofit/>
            </a:bodyPr>
            <a:lstStyle/>
            <a:p>
              <a:pPr marL="171450" indent="-171450">
                <a:buFont typeface="Wingdings" panose="05000000000000000000" pitchFamily="2" charset="2"/>
                <a:buChar char="Ø"/>
              </a:pPr>
              <a:r>
                <a:rPr lang="fr-FR" sz="1000" dirty="0"/>
                <a:t>Constitution d’un bureau en charge de l’animation et du suivi du CDCRJ59 :</a:t>
              </a:r>
            </a:p>
            <a:p>
              <a:pPr marL="171450" indent="-171450">
                <a:buFont typeface="Wingdings" panose="05000000000000000000" pitchFamily="2" charset="2"/>
                <a:buChar char="Ø"/>
              </a:pPr>
              <a:endParaRPr lang="fr-FR" sz="1000" dirty="0"/>
            </a:p>
            <a:p>
              <a:pPr marL="628650" lvl="1" indent="-171450">
                <a:buFont typeface="Wingdings" panose="05000000000000000000" pitchFamily="2" charset="2"/>
                <a:buChar char="Ø"/>
              </a:pPr>
              <a:r>
                <a:rPr lang="fr-FR" sz="1000" dirty="0">
                  <a:highlight>
                    <a:srgbClr val="FFFF00"/>
                  </a:highlight>
                </a:rPr>
                <a:t>Réunions de bureau : 1 / trimestre</a:t>
              </a:r>
            </a:p>
            <a:p>
              <a:pPr marL="628650" lvl="1" indent="-171450">
                <a:buFont typeface="Wingdings" panose="05000000000000000000" pitchFamily="2" charset="2"/>
                <a:buChar char="Ø"/>
              </a:pPr>
              <a:endParaRPr lang="fr-FR" sz="1000" dirty="0">
                <a:highlight>
                  <a:srgbClr val="FFFF00"/>
                </a:highlight>
              </a:endParaRPr>
            </a:p>
            <a:p>
              <a:pPr marL="628650" lvl="1" indent="-171450">
                <a:buFont typeface="Wingdings" panose="05000000000000000000" pitchFamily="2" charset="2"/>
                <a:buChar char="Ø"/>
              </a:pPr>
              <a:r>
                <a:rPr lang="fr-FR" sz="1000" dirty="0">
                  <a:highlight>
                    <a:srgbClr val="FFFF00"/>
                  </a:highlight>
                </a:rPr>
                <a:t>Réunion plénière : 1/ an ou 2</a:t>
              </a:r>
            </a:p>
            <a:p>
              <a:pPr marL="628650" lvl="1" indent="-171450">
                <a:buFont typeface="Wingdings" panose="05000000000000000000" pitchFamily="2" charset="2"/>
                <a:buChar char="Ø"/>
              </a:pPr>
              <a:endParaRPr lang="fr-FR" sz="1000" dirty="0"/>
            </a:p>
            <a:p>
              <a:pPr marL="171450" indent="-171450">
                <a:buFont typeface="Wingdings" panose="05000000000000000000" pitchFamily="2" charset="2"/>
                <a:buChar char="Ø"/>
              </a:pPr>
              <a:r>
                <a:rPr lang="fr-FR" sz="1000" dirty="0"/>
                <a:t>Constitution de groupes de travail thématiques</a:t>
              </a:r>
            </a:p>
            <a:p>
              <a:pPr marL="171450" indent="-171450">
                <a:buFont typeface="Wingdings" panose="05000000000000000000" pitchFamily="2" charset="2"/>
                <a:buChar char="Ø"/>
              </a:pPr>
              <a:endParaRPr lang="fr-FR" sz="1000" dirty="0"/>
            </a:p>
            <a:p>
              <a:pPr marL="171450" indent="-171450">
                <a:buFont typeface="Wingdings" panose="05000000000000000000" pitchFamily="2" charset="2"/>
                <a:buChar char="Ø"/>
              </a:pPr>
              <a:r>
                <a:rPr lang="fr-FR" sz="1000" dirty="0"/>
                <a:t>Cf ci-après</a:t>
              </a:r>
            </a:p>
          </p:txBody>
        </p:sp>
        <p:sp>
          <p:nvSpPr>
            <p:cNvPr id="12" name="Rectangle 11">
              <a:extLst>
                <a:ext uri="{FF2B5EF4-FFF2-40B4-BE49-F238E27FC236}">
                  <a16:creationId xmlns:a16="http://schemas.microsoft.com/office/drawing/2014/main" id="{83370695-2800-56A2-7215-C6C7E8728B5A}"/>
                </a:ext>
              </a:extLst>
            </p:cNvPr>
            <p:cNvSpPr/>
            <p:nvPr/>
          </p:nvSpPr>
          <p:spPr>
            <a:xfrm>
              <a:off x="1210358" y="2557328"/>
              <a:ext cx="548705" cy="28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b="1" dirty="0">
                  <a:solidFill>
                    <a:srgbClr val="92D050"/>
                  </a:solidFill>
                </a:rPr>
                <a:t>Structuration</a:t>
              </a:r>
            </a:p>
          </p:txBody>
        </p:sp>
      </p:grpSp>
      <p:grpSp>
        <p:nvGrpSpPr>
          <p:cNvPr id="13" name="Groupe 12">
            <a:extLst>
              <a:ext uri="{FF2B5EF4-FFF2-40B4-BE49-F238E27FC236}">
                <a16:creationId xmlns:a16="http://schemas.microsoft.com/office/drawing/2014/main" id="{AACC9A59-1B88-8CDF-AAD5-1B037C43BB80}"/>
              </a:ext>
            </a:extLst>
          </p:cNvPr>
          <p:cNvGrpSpPr/>
          <p:nvPr/>
        </p:nvGrpSpPr>
        <p:grpSpPr>
          <a:xfrm>
            <a:off x="4572001" y="699543"/>
            <a:ext cx="4311104" cy="4018070"/>
            <a:chOff x="688234" y="2557328"/>
            <a:chExt cx="2289460" cy="3500622"/>
          </a:xfrm>
        </p:grpSpPr>
        <p:sp>
          <p:nvSpPr>
            <p:cNvPr id="14" name="ZoneTexte 13">
              <a:extLst>
                <a:ext uri="{FF2B5EF4-FFF2-40B4-BE49-F238E27FC236}">
                  <a16:creationId xmlns:a16="http://schemas.microsoft.com/office/drawing/2014/main" id="{D2475B63-5AB4-1EDE-9E44-2CCAF14F265D}"/>
                </a:ext>
              </a:extLst>
            </p:cNvPr>
            <p:cNvSpPr txBox="1"/>
            <p:nvPr/>
          </p:nvSpPr>
          <p:spPr>
            <a:xfrm>
              <a:off x="688234" y="2745951"/>
              <a:ext cx="2289460" cy="3311999"/>
            </a:xfrm>
            <a:prstGeom prst="roundRect">
              <a:avLst/>
            </a:prstGeom>
            <a:noFill/>
            <a:ln w="28575">
              <a:solidFill>
                <a:srgbClr val="00249A"/>
              </a:solidFill>
              <a:prstDash val="sysDash"/>
            </a:ln>
          </p:spPr>
          <p:txBody>
            <a:bodyPr wrap="square" tIns="54000" bIns="27000" rtlCol="0" anchor="t">
              <a:noAutofit/>
            </a:bodyPr>
            <a:lstStyle/>
            <a:p>
              <a:pPr marL="171450" indent="-171450">
                <a:buFont typeface="Arial" panose="020B0604020202020204" pitchFamily="34" charset="0"/>
                <a:buChar char="•"/>
              </a:pPr>
              <a:r>
                <a:rPr lang="fr-FR" sz="1000" dirty="0"/>
                <a:t>Installation du CDCRJ 59 le 4 décembre 2025</a:t>
              </a:r>
            </a:p>
            <a:p>
              <a:endParaRPr lang="fr-FR" sz="1000" dirty="0"/>
            </a:p>
            <a:p>
              <a:pPr marL="171450" indent="-171450">
                <a:buFont typeface="Arial" panose="020B0604020202020204" pitchFamily="34" charset="0"/>
                <a:buChar char="•"/>
              </a:pPr>
              <a:r>
                <a:rPr lang="fr-FR" sz="1000" dirty="0"/>
                <a:t>Prochaine CDCRJ59 : </a:t>
              </a:r>
              <a:r>
                <a:rPr lang="fr-FR" sz="1000" dirty="0">
                  <a:highlight>
                    <a:srgbClr val="FFFF00"/>
                  </a:highlight>
                </a:rPr>
                <a:t>décembre 2026</a:t>
              </a:r>
            </a:p>
            <a:p>
              <a:endParaRPr lang="fr-FR" sz="1000" dirty="0">
                <a:highlight>
                  <a:srgbClr val="FFFF00"/>
                </a:highlight>
              </a:endParaRPr>
            </a:p>
            <a:p>
              <a:pPr marL="171450" indent="-171450">
                <a:buFont typeface="Arial" panose="020B0604020202020204" pitchFamily="34" charset="0"/>
                <a:buChar char="•"/>
              </a:pPr>
              <a:r>
                <a:rPr lang="fr-FR" sz="1000" dirty="0"/>
                <a:t>Réunion du </a:t>
              </a:r>
              <a:r>
                <a:rPr lang="fr-FR" sz="1000" dirty="0">
                  <a:highlight>
                    <a:srgbClr val="FFFF00"/>
                  </a:highlight>
                </a:rPr>
                <a:t>bureau</a:t>
              </a:r>
              <a:r>
                <a:rPr lang="fr-FR" sz="1000" dirty="0"/>
                <a:t>  :</a:t>
              </a:r>
            </a:p>
            <a:p>
              <a:pPr marL="628650" lvl="1" indent="-171450">
                <a:buFont typeface="Arial" panose="020B0604020202020204" pitchFamily="34" charset="0"/>
                <a:buChar char="•"/>
              </a:pPr>
              <a:r>
                <a:rPr lang="fr-FR" sz="1000" dirty="0"/>
                <a:t>mars 2026, </a:t>
              </a:r>
            </a:p>
            <a:p>
              <a:pPr marL="628650" lvl="1" indent="-171450">
                <a:buFont typeface="Arial" panose="020B0604020202020204" pitchFamily="34" charset="0"/>
                <a:buChar char="•"/>
              </a:pPr>
              <a:r>
                <a:rPr lang="fr-FR" sz="1000" dirty="0"/>
                <a:t>juillet 2026, </a:t>
              </a:r>
            </a:p>
            <a:p>
              <a:pPr marL="628650" lvl="1" indent="-171450">
                <a:buFont typeface="Arial" panose="020B0604020202020204" pitchFamily="34" charset="0"/>
                <a:buChar char="•"/>
              </a:pPr>
              <a:r>
                <a:rPr lang="fr-FR" sz="1000" dirty="0"/>
                <a:t>septembre 2026 </a:t>
              </a:r>
            </a:p>
            <a:p>
              <a:pPr marL="628650" lvl="1" indent="-171450">
                <a:buFont typeface="Arial" panose="020B0604020202020204" pitchFamily="34" charset="0"/>
                <a:buChar char="•"/>
              </a:pPr>
              <a:r>
                <a:rPr lang="fr-FR" sz="1000" dirty="0"/>
                <a:t>décembre 2026</a:t>
              </a:r>
            </a:p>
            <a:p>
              <a:pPr marL="171450" indent="-171450">
                <a:buFont typeface="Arial" panose="020B0604020202020204" pitchFamily="34" charset="0"/>
                <a:buChar char="•"/>
              </a:pPr>
              <a:endParaRPr lang="fr-FR" sz="1000" dirty="0"/>
            </a:p>
            <a:p>
              <a:endParaRPr lang="fr-FR" sz="1000" dirty="0"/>
            </a:p>
            <a:p>
              <a:endParaRPr lang="fr-FR" sz="1000" dirty="0"/>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endParaRPr lang="fr-FR" sz="1000" dirty="0"/>
            </a:p>
            <a:p>
              <a:endParaRPr lang="fr-FR" sz="1000" dirty="0"/>
            </a:p>
            <a:p>
              <a:pPr marL="171450" indent="-171450">
                <a:buFont typeface="Arial" panose="020B0604020202020204" pitchFamily="34" charset="0"/>
                <a:buChar char="•"/>
              </a:pPr>
              <a:endParaRPr lang="fr-FR" sz="1000" dirty="0"/>
            </a:p>
          </p:txBody>
        </p:sp>
        <p:sp>
          <p:nvSpPr>
            <p:cNvPr id="15" name="Rectangle 14">
              <a:extLst>
                <a:ext uri="{FF2B5EF4-FFF2-40B4-BE49-F238E27FC236}">
                  <a16:creationId xmlns:a16="http://schemas.microsoft.com/office/drawing/2014/main" id="{9D666F93-C0C4-A569-5018-AA6A950F2D19}"/>
                </a:ext>
              </a:extLst>
            </p:cNvPr>
            <p:cNvSpPr/>
            <p:nvPr/>
          </p:nvSpPr>
          <p:spPr>
            <a:xfrm>
              <a:off x="1210358" y="2557328"/>
              <a:ext cx="548614" cy="28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b="1" dirty="0">
                  <a:solidFill>
                    <a:srgbClr val="92D050"/>
                  </a:solidFill>
                </a:rPr>
                <a:t>Calendrier</a:t>
              </a:r>
            </a:p>
          </p:txBody>
        </p:sp>
      </p:grpSp>
      <p:sp>
        <p:nvSpPr>
          <p:cNvPr id="18" name="ZoneTexte 17">
            <a:extLst>
              <a:ext uri="{FF2B5EF4-FFF2-40B4-BE49-F238E27FC236}">
                <a16:creationId xmlns:a16="http://schemas.microsoft.com/office/drawing/2014/main" id="{5F48257A-73A8-C91A-D517-93DF48C71F76}"/>
              </a:ext>
            </a:extLst>
          </p:cNvPr>
          <p:cNvSpPr txBox="1"/>
          <p:nvPr/>
        </p:nvSpPr>
        <p:spPr>
          <a:xfrm>
            <a:off x="5827453" y="4491908"/>
            <a:ext cx="1800200" cy="215444"/>
          </a:xfrm>
          <a:prstGeom prst="rect">
            <a:avLst/>
          </a:prstGeom>
          <a:noFill/>
        </p:spPr>
        <p:txBody>
          <a:bodyPr wrap="square" rtlCol="0">
            <a:spAutoFit/>
          </a:bodyPr>
          <a:lstStyle/>
          <a:p>
            <a:pPr algn="ctr"/>
            <a:r>
              <a:rPr lang="fr-FR" sz="800" i="1" dirty="0">
                <a:solidFill>
                  <a:srgbClr val="3366CC"/>
                </a:solidFill>
              </a:rPr>
              <a:t>à adapter</a:t>
            </a:r>
          </a:p>
        </p:txBody>
      </p:sp>
      <p:pic>
        <p:nvPicPr>
          <p:cNvPr id="6" name="Image 5">
            <a:extLst>
              <a:ext uri="{FF2B5EF4-FFF2-40B4-BE49-F238E27FC236}">
                <a16:creationId xmlns:a16="http://schemas.microsoft.com/office/drawing/2014/main" id="{FDB3B35A-DBB4-EF39-9BE8-5CB282600754}"/>
              </a:ext>
            </a:extLst>
          </p:cNvPr>
          <p:cNvPicPr>
            <a:picLocks noChangeAspect="1"/>
          </p:cNvPicPr>
          <p:nvPr/>
        </p:nvPicPr>
        <p:blipFill>
          <a:blip r:embed="rId2"/>
          <a:stretch>
            <a:fillRect/>
          </a:stretch>
        </p:blipFill>
        <p:spPr>
          <a:xfrm>
            <a:off x="3822050" y="215647"/>
            <a:ext cx="1045880" cy="367045"/>
          </a:xfrm>
          <a:prstGeom prst="rect">
            <a:avLst/>
          </a:prstGeom>
        </p:spPr>
      </p:pic>
      <p:pic>
        <p:nvPicPr>
          <p:cNvPr id="16" name="Image 15">
            <a:extLst>
              <a:ext uri="{FF2B5EF4-FFF2-40B4-BE49-F238E27FC236}">
                <a16:creationId xmlns:a16="http://schemas.microsoft.com/office/drawing/2014/main" id="{C90674AD-A06C-4B7A-88BC-3014F7A60C0E}"/>
              </a:ext>
            </a:extLst>
          </p:cNvPr>
          <p:cNvPicPr>
            <a:picLocks noChangeAspect="1"/>
          </p:cNvPicPr>
          <p:nvPr/>
        </p:nvPicPr>
        <p:blipFill>
          <a:blip r:embed="rId3"/>
          <a:stretch>
            <a:fillRect/>
          </a:stretch>
        </p:blipFill>
        <p:spPr>
          <a:xfrm>
            <a:off x="1098943" y="172796"/>
            <a:ext cx="651710" cy="377335"/>
          </a:xfrm>
          <a:prstGeom prst="rect">
            <a:avLst/>
          </a:prstGeom>
        </p:spPr>
      </p:pic>
      <p:pic>
        <p:nvPicPr>
          <p:cNvPr id="17" name="Image 16">
            <a:extLst>
              <a:ext uri="{FF2B5EF4-FFF2-40B4-BE49-F238E27FC236}">
                <a16:creationId xmlns:a16="http://schemas.microsoft.com/office/drawing/2014/main" id="{FDCACFB3-C6DA-4B65-9358-A12D203000E6}"/>
              </a:ext>
            </a:extLst>
          </p:cNvPr>
          <p:cNvPicPr>
            <a:picLocks noChangeAspect="1"/>
          </p:cNvPicPr>
          <p:nvPr/>
        </p:nvPicPr>
        <p:blipFill>
          <a:blip r:embed="rId4"/>
          <a:stretch>
            <a:fillRect/>
          </a:stretch>
        </p:blipFill>
        <p:spPr>
          <a:xfrm>
            <a:off x="2339752" y="109883"/>
            <a:ext cx="651710" cy="472809"/>
          </a:xfrm>
          <a:prstGeom prst="rect">
            <a:avLst/>
          </a:prstGeom>
        </p:spPr>
      </p:pic>
    </p:spTree>
    <p:extLst>
      <p:ext uri="{BB962C8B-B14F-4D97-AF65-F5344CB8AC3E}">
        <p14:creationId xmlns:p14="http://schemas.microsoft.com/office/powerpoint/2010/main" val="29245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prstGeom prst="round1Rect">
            <a:avLst>
              <a:gd name="adj" fmla="val 0"/>
            </a:avLst>
          </a:prstGeom>
          <a:solidFill>
            <a:schemeClr val="tx2"/>
          </a:solidFill>
        </p:spPr>
        <p:txBody>
          <a:bodyPr/>
          <a:lstStyle/>
          <a:p>
            <a:endParaRPr lang="fr-FR"/>
          </a:p>
        </p:txBody>
      </p:sp>
      <p:sp>
        <p:nvSpPr>
          <p:cNvPr id="4" name="Espace réservé de la date 3"/>
          <p:cNvSpPr>
            <a:spLocks noGrp="1"/>
          </p:cNvSpPr>
          <p:nvPr>
            <p:ph type="dt" sz="half" idx="2"/>
          </p:nvPr>
        </p:nvSpPr>
        <p:spPr/>
        <p:txBody>
          <a:bodyPr/>
          <a:lstStyle/>
          <a:p>
            <a:fld id="{EA8FAAC2-ECC7-674E-BA6D-9C8C798446C6}" type="datetime1">
              <a:rPr lang="fr-FR" cap="all" smtClean="0"/>
              <a:t>03/12/2025</a:t>
            </a:fld>
            <a:endParaRPr lang="fr-FR" cap="all" dirty="0"/>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2</a:t>
            </a:fld>
            <a:endParaRPr lang="fr-FR" dirty="0"/>
          </a:p>
        </p:txBody>
      </p:sp>
      <p:sp>
        <p:nvSpPr>
          <p:cNvPr id="2" name="Titre 1"/>
          <p:cNvSpPr>
            <a:spLocks noGrp="1"/>
          </p:cNvSpPr>
          <p:nvPr>
            <p:ph type="title"/>
          </p:nvPr>
        </p:nvSpPr>
        <p:spPr>
          <a:xfrm>
            <a:off x="323528" y="738000"/>
            <a:ext cx="8460471" cy="4046400"/>
          </a:xfrm>
          <a:solidFill>
            <a:schemeClr val="tx2"/>
          </a:solidFill>
        </p:spPr>
        <p:txBody>
          <a:bodyPr/>
          <a:lstStyle/>
          <a:p>
            <a:pPr marL="0" indent="0">
              <a:buNone/>
            </a:pPr>
            <a:r>
              <a:rPr lang="fr-FR" sz="2400" dirty="0"/>
              <a:t>Accueil  </a:t>
            </a:r>
            <a:br>
              <a:rPr lang="fr-FR" sz="2400" dirty="0"/>
            </a:br>
            <a:r>
              <a:rPr lang="fr-FR" sz="2400" dirty="0"/>
              <a:t>Monsieur Vincent </a:t>
            </a:r>
            <a:r>
              <a:rPr lang="fr-FR" sz="2400" dirty="0" err="1"/>
              <a:t>Kauffman</a:t>
            </a:r>
            <a:r>
              <a:rPr lang="fr-FR" sz="2400" dirty="0"/>
              <a:t>, </a:t>
            </a:r>
            <a:br>
              <a:rPr lang="fr-FR" sz="2400" dirty="0"/>
            </a:br>
            <a:r>
              <a:rPr lang="fr-FR" sz="2400" b="0" dirty="0"/>
              <a:t>Directeur Général du Centre Hospitalier de Tourcoing</a:t>
            </a:r>
            <a:br>
              <a:rPr lang="fr-FR" sz="2400" b="0" dirty="0"/>
            </a:br>
            <a:br>
              <a:rPr lang="fr-FR" sz="2400" dirty="0"/>
            </a:br>
            <a:r>
              <a:rPr lang="fr-FR" sz="2400" dirty="0"/>
              <a:t>Monsieur Olivier ROVERE</a:t>
            </a:r>
            <a:br>
              <a:rPr lang="fr-FR" sz="2400" dirty="0"/>
            </a:br>
            <a:r>
              <a:rPr lang="fr-FR" sz="2400" b="0" i="1" dirty="0"/>
              <a:t>Directeur Adjoint à la Direction Départementale de l’offre de soins de l’Agence Régionale de Santé des Hauts De France</a:t>
            </a:r>
          </a:p>
        </p:txBody>
      </p:sp>
      <p:pic>
        <p:nvPicPr>
          <p:cNvPr id="6" name="Image 5">
            <a:extLst>
              <a:ext uri="{FF2B5EF4-FFF2-40B4-BE49-F238E27FC236}">
                <a16:creationId xmlns:a16="http://schemas.microsoft.com/office/drawing/2014/main" id="{02874F33-A7A0-AE7E-7457-CB5036F21B83}"/>
              </a:ext>
            </a:extLst>
          </p:cNvPr>
          <p:cNvPicPr>
            <a:picLocks noChangeAspect="1"/>
          </p:cNvPicPr>
          <p:nvPr/>
        </p:nvPicPr>
        <p:blipFill>
          <a:blip r:embed="rId2"/>
          <a:stretch>
            <a:fillRect/>
          </a:stretch>
        </p:blipFill>
        <p:spPr>
          <a:xfrm>
            <a:off x="1043608" y="138175"/>
            <a:ext cx="2155016" cy="481449"/>
          </a:xfrm>
          <a:prstGeom prst="rect">
            <a:avLst/>
          </a:prstGeom>
        </p:spPr>
      </p:pic>
      <p:pic>
        <p:nvPicPr>
          <p:cNvPr id="7" name="Image 6">
            <a:extLst>
              <a:ext uri="{FF2B5EF4-FFF2-40B4-BE49-F238E27FC236}">
                <a16:creationId xmlns:a16="http://schemas.microsoft.com/office/drawing/2014/main" id="{3F3C0385-A1B1-47EC-A97C-369BCD5E21D1}"/>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8" name="Image 7">
            <a:extLst>
              <a:ext uri="{FF2B5EF4-FFF2-40B4-BE49-F238E27FC236}">
                <a16:creationId xmlns:a16="http://schemas.microsoft.com/office/drawing/2014/main" id="{EDAEBE86-3AE4-4A32-99EE-D9BEF928ACE3}"/>
              </a:ext>
            </a:extLst>
          </p:cNvPr>
          <p:cNvPicPr>
            <a:picLocks noChangeAspect="1"/>
          </p:cNvPicPr>
          <p:nvPr/>
        </p:nvPicPr>
        <p:blipFill>
          <a:blip r:embed="rId4"/>
          <a:stretch>
            <a:fillRect/>
          </a:stretch>
        </p:blipFill>
        <p:spPr>
          <a:xfrm>
            <a:off x="1104071" y="174184"/>
            <a:ext cx="651710" cy="377335"/>
          </a:xfrm>
          <a:prstGeom prst="rect">
            <a:avLst/>
          </a:prstGeom>
        </p:spPr>
      </p:pic>
      <p:pic>
        <p:nvPicPr>
          <p:cNvPr id="9" name="Image 8">
            <a:extLst>
              <a:ext uri="{FF2B5EF4-FFF2-40B4-BE49-F238E27FC236}">
                <a16:creationId xmlns:a16="http://schemas.microsoft.com/office/drawing/2014/main" id="{3C70A706-6104-492E-861F-7369F6560209}"/>
              </a:ext>
            </a:extLst>
          </p:cNvPr>
          <p:cNvPicPr>
            <a:picLocks noChangeAspect="1"/>
          </p:cNvPicPr>
          <p:nvPr/>
        </p:nvPicPr>
        <p:blipFill>
          <a:blip r:embed="rId5"/>
          <a:stretch>
            <a:fillRect/>
          </a:stretch>
        </p:blipFill>
        <p:spPr>
          <a:xfrm>
            <a:off x="3499787" y="144883"/>
            <a:ext cx="1045880" cy="367045"/>
          </a:xfrm>
          <a:prstGeom prst="rect">
            <a:avLst/>
          </a:prstGeom>
        </p:spPr>
      </p:pic>
    </p:spTree>
    <p:extLst>
      <p:ext uri="{BB962C8B-B14F-4D97-AF65-F5344CB8AC3E}">
        <p14:creationId xmlns:p14="http://schemas.microsoft.com/office/powerpoint/2010/main" val="63728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Forme libre : forme 272"/>
          <p:cNvSpPr/>
          <p:nvPr/>
        </p:nvSpPr>
        <p:spPr>
          <a:xfrm>
            <a:off x="6594840" y="4856490"/>
            <a:ext cx="2056050" cy="27243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nchor="ctr">
            <a:noAutofit/>
          </a:bodyPr>
          <a:lstStyle/>
          <a:p>
            <a:pPr algn="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fld id="{91BBF1B4-F7C4-4E2F-8FB2-D83CBB002BC7}" type="slidenum">
              <a:rPr lang="fr-FR" sz="900" spc="-1">
                <a:solidFill>
                  <a:srgbClr val="898989"/>
                </a:solidFill>
                <a:latin typeface="Calibri"/>
                <a:ea typeface="DejaVu Sans"/>
              </a:rPr>
              <a:pPr algn="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t>20</a:t>
            </a:fld>
            <a:endParaRPr lang="fr-FR" sz="900" spc="-1">
              <a:latin typeface="Arial"/>
            </a:endParaRPr>
          </a:p>
        </p:txBody>
      </p:sp>
      <p:pic>
        <p:nvPicPr>
          <p:cNvPr id="275" name="Image 274"/>
          <p:cNvPicPr/>
          <p:nvPr/>
        </p:nvPicPr>
        <p:blipFill>
          <a:blip r:embed="rId2"/>
          <a:stretch/>
        </p:blipFill>
        <p:spPr>
          <a:xfrm>
            <a:off x="1060920" y="1165590"/>
            <a:ext cx="7103160" cy="3363390"/>
          </a:xfrm>
          <a:prstGeom prst="rect">
            <a:avLst/>
          </a:prstGeom>
          <a:ln w="0">
            <a:noFill/>
          </a:ln>
        </p:spPr>
      </p:pic>
      <p:sp>
        <p:nvSpPr>
          <p:cNvPr id="276" name="Rectangle 275"/>
          <p:cNvSpPr/>
          <p:nvPr/>
        </p:nvSpPr>
        <p:spPr>
          <a:xfrm>
            <a:off x="1386000" y="135000"/>
            <a:ext cx="2428920" cy="403920"/>
          </a:xfrm>
          <a:prstGeom prst="rect">
            <a:avLst/>
          </a:prstGeom>
          <a:solidFill>
            <a:srgbClr val="FFFFFF"/>
          </a:solidFill>
          <a:ln w="0">
            <a:solidFill>
              <a:srgbClr val="FFFFFF"/>
            </a:solidFill>
          </a:ln>
        </p:spPr>
        <p:style>
          <a:lnRef idx="0">
            <a:scrgbClr r="0" g="0" b="0"/>
          </a:lnRef>
          <a:fillRef idx="0">
            <a:scrgbClr r="0" g="0" b="0"/>
          </a:fillRef>
          <a:effectRef idx="0">
            <a:scrgbClr r="0" g="0" b="0"/>
          </a:effectRef>
          <a:fontRef idx="minor"/>
        </p:style>
        <p:txBody>
          <a:bodyPr/>
          <a:lstStyle/>
          <a:p>
            <a:endParaRPr lang="fr-FR" sz="1350"/>
          </a:p>
        </p:txBody>
      </p:sp>
      <p:sp>
        <p:nvSpPr>
          <p:cNvPr id="277" name="Forme libre : forme 276"/>
          <p:cNvSpPr/>
          <p:nvPr/>
        </p:nvSpPr>
        <p:spPr>
          <a:xfrm>
            <a:off x="1296630" y="582930"/>
            <a:ext cx="6461370" cy="732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nchor="b">
            <a:noAutofit/>
          </a:bodyPr>
          <a:lstStyle/>
          <a:p>
            <a:pPr algn="ctr">
              <a:lnSpc>
                <a:spcPct val="90000"/>
              </a:lnSpc>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en-US" sz="2250" b="1" spc="-1" dirty="0" err="1">
                <a:solidFill>
                  <a:srgbClr val="1F2D29"/>
                </a:solidFill>
                <a:latin typeface="Calibri"/>
                <a:ea typeface="DejaVu Sans"/>
              </a:rPr>
              <a:t>Méthode</a:t>
            </a:r>
            <a:r>
              <a:rPr lang="en-US" sz="2250" b="1" spc="-1" dirty="0">
                <a:solidFill>
                  <a:srgbClr val="1F2D29"/>
                </a:solidFill>
                <a:latin typeface="Calibri"/>
                <a:ea typeface="DejaVu Sans"/>
              </a:rPr>
              <a:t> </a:t>
            </a:r>
            <a:r>
              <a:rPr lang="en-US" sz="2250" b="1" spc="-1" dirty="0" err="1">
                <a:solidFill>
                  <a:srgbClr val="1F2D29"/>
                </a:solidFill>
                <a:latin typeface="Calibri"/>
                <a:ea typeface="DejaVu Sans"/>
              </a:rPr>
              <a:t>d’animation</a:t>
            </a:r>
            <a:r>
              <a:rPr lang="en-US" sz="2250" b="1" spc="-1" dirty="0">
                <a:solidFill>
                  <a:srgbClr val="1F2D29"/>
                </a:solidFill>
                <a:latin typeface="Calibri"/>
                <a:ea typeface="DejaVu Sans"/>
              </a:rPr>
              <a:t> des </a:t>
            </a:r>
            <a:r>
              <a:rPr lang="en-US" sz="2250" b="1" spc="-1" dirty="0" err="1">
                <a:solidFill>
                  <a:srgbClr val="1F2D29"/>
                </a:solidFill>
                <a:latin typeface="Calibri"/>
                <a:ea typeface="DejaVu Sans"/>
              </a:rPr>
              <a:t>comités</a:t>
            </a:r>
            <a:r>
              <a:rPr lang="en-US" sz="2250" b="1" spc="-1" dirty="0">
                <a:solidFill>
                  <a:srgbClr val="1F2D29"/>
                </a:solidFill>
                <a:latin typeface="Calibri"/>
                <a:ea typeface="DejaVu Sans"/>
              </a:rPr>
              <a:t> </a:t>
            </a:r>
            <a:r>
              <a:rPr lang="en-US" sz="2250" b="1" spc="-1" dirty="0" err="1">
                <a:solidFill>
                  <a:srgbClr val="1F2D29"/>
                </a:solidFill>
                <a:latin typeface="Calibri"/>
                <a:ea typeface="DejaVu Sans"/>
              </a:rPr>
              <a:t>départementaux</a:t>
            </a:r>
            <a:br>
              <a:rPr sz="1350" dirty="0"/>
            </a:br>
            <a:r>
              <a:rPr lang="en-US" sz="1125" spc="-1" dirty="0">
                <a:solidFill>
                  <a:srgbClr val="1F2D29"/>
                </a:solidFill>
                <a:latin typeface="Calibri"/>
                <a:ea typeface="DejaVu Sans"/>
              </a:rPr>
              <a:t>Signature de la </a:t>
            </a:r>
            <a:r>
              <a:rPr lang="en-US" sz="1125" spc="-1" dirty="0" err="1">
                <a:solidFill>
                  <a:srgbClr val="1F2D29"/>
                </a:solidFill>
                <a:latin typeface="Calibri"/>
                <a:ea typeface="DejaVu Sans"/>
              </a:rPr>
              <a:t>Charte</a:t>
            </a:r>
            <a:r>
              <a:rPr lang="en-US" sz="1125" spc="-1" dirty="0">
                <a:solidFill>
                  <a:srgbClr val="1F2D29"/>
                </a:solidFill>
                <a:latin typeface="Calibri"/>
                <a:ea typeface="DejaVu Sans"/>
              </a:rPr>
              <a:t> Romain Jacob dans </a:t>
            </a:r>
            <a:r>
              <a:rPr lang="en-US" sz="1125" spc="-1" dirty="0" err="1">
                <a:solidFill>
                  <a:srgbClr val="1F2D29"/>
                </a:solidFill>
                <a:latin typeface="Calibri"/>
                <a:ea typeface="DejaVu Sans"/>
              </a:rPr>
              <a:t>tous</a:t>
            </a:r>
            <a:r>
              <a:rPr lang="en-US" sz="1125" spc="-1" dirty="0">
                <a:solidFill>
                  <a:srgbClr val="1F2D29"/>
                </a:solidFill>
                <a:latin typeface="Calibri"/>
                <a:ea typeface="DejaVu Sans"/>
              </a:rPr>
              <a:t> les </a:t>
            </a:r>
            <a:r>
              <a:rPr lang="en-US" sz="1125" spc="-1" dirty="0" err="1">
                <a:solidFill>
                  <a:srgbClr val="1F2D29"/>
                </a:solidFill>
                <a:latin typeface="Calibri"/>
                <a:ea typeface="DejaVu Sans"/>
              </a:rPr>
              <a:t>lieux</a:t>
            </a:r>
            <a:r>
              <a:rPr lang="en-US" sz="1125" spc="-1" dirty="0">
                <a:solidFill>
                  <a:srgbClr val="1F2D29"/>
                </a:solidFill>
                <a:latin typeface="Calibri"/>
                <a:ea typeface="DejaVu Sans"/>
              </a:rPr>
              <a:t> de </a:t>
            </a:r>
            <a:r>
              <a:rPr lang="en-US" sz="1125" spc="-1" dirty="0" err="1">
                <a:solidFill>
                  <a:srgbClr val="1F2D29"/>
                </a:solidFill>
                <a:latin typeface="Calibri"/>
                <a:ea typeface="DejaVu Sans"/>
              </a:rPr>
              <a:t>soin</a:t>
            </a:r>
            <a:r>
              <a:rPr lang="en-US" sz="1125" spc="-1" dirty="0">
                <a:solidFill>
                  <a:srgbClr val="1F2D29"/>
                </a:solidFill>
                <a:latin typeface="Calibri"/>
                <a:ea typeface="DejaVu Sans"/>
              </a:rPr>
              <a:t> et </a:t>
            </a:r>
            <a:r>
              <a:rPr lang="en-US" sz="1125" spc="-1" dirty="0" err="1">
                <a:solidFill>
                  <a:srgbClr val="1F2D29"/>
                </a:solidFill>
                <a:latin typeface="Calibri"/>
                <a:ea typeface="DejaVu Sans"/>
              </a:rPr>
              <a:t>d’accompagnement</a:t>
            </a:r>
            <a:endParaRPr lang="fr-FR" sz="1125" spc="-1" dirty="0">
              <a:latin typeface="Arial"/>
            </a:endParaRPr>
          </a:p>
        </p:txBody>
      </p:sp>
      <p:pic>
        <p:nvPicPr>
          <p:cNvPr id="7" name="Image 6">
            <a:extLst>
              <a:ext uri="{FF2B5EF4-FFF2-40B4-BE49-F238E27FC236}">
                <a16:creationId xmlns:a16="http://schemas.microsoft.com/office/drawing/2014/main" id="{9BBF2CCD-E5F4-418A-96EB-C811776A2DE3}"/>
              </a:ext>
            </a:extLst>
          </p:cNvPr>
          <p:cNvPicPr>
            <a:picLocks noChangeAspect="1"/>
          </p:cNvPicPr>
          <p:nvPr/>
        </p:nvPicPr>
        <p:blipFill>
          <a:blip r:embed="rId3"/>
          <a:stretch>
            <a:fillRect/>
          </a:stretch>
        </p:blipFill>
        <p:spPr>
          <a:xfrm>
            <a:off x="1098943" y="172796"/>
            <a:ext cx="651710" cy="377335"/>
          </a:xfrm>
          <a:prstGeom prst="rect">
            <a:avLst/>
          </a:prstGeom>
        </p:spPr>
      </p:pic>
      <p:pic>
        <p:nvPicPr>
          <p:cNvPr id="8" name="Image 7">
            <a:extLst>
              <a:ext uri="{FF2B5EF4-FFF2-40B4-BE49-F238E27FC236}">
                <a16:creationId xmlns:a16="http://schemas.microsoft.com/office/drawing/2014/main" id="{3AFFF634-2BA8-4552-89D3-8CEEDB56EAE6}"/>
              </a:ext>
            </a:extLst>
          </p:cNvPr>
          <p:cNvPicPr>
            <a:picLocks noChangeAspect="1"/>
          </p:cNvPicPr>
          <p:nvPr/>
        </p:nvPicPr>
        <p:blipFill>
          <a:blip r:embed="rId4"/>
          <a:stretch>
            <a:fillRect/>
          </a:stretch>
        </p:blipFill>
        <p:spPr>
          <a:xfrm>
            <a:off x="2339752" y="109883"/>
            <a:ext cx="651710" cy="472809"/>
          </a:xfrm>
          <a:prstGeom prst="rect">
            <a:avLst/>
          </a:prstGeom>
        </p:spPr>
      </p:pic>
      <p:pic>
        <p:nvPicPr>
          <p:cNvPr id="9" name="Image 8">
            <a:extLst>
              <a:ext uri="{FF2B5EF4-FFF2-40B4-BE49-F238E27FC236}">
                <a16:creationId xmlns:a16="http://schemas.microsoft.com/office/drawing/2014/main" id="{269ACD3E-AC7C-46B3-AE8F-683E43C9546D}"/>
              </a:ext>
            </a:extLst>
          </p:cNvPr>
          <p:cNvPicPr>
            <a:picLocks noChangeAspect="1"/>
          </p:cNvPicPr>
          <p:nvPr/>
        </p:nvPicPr>
        <p:blipFill>
          <a:blip r:embed="rId5"/>
          <a:stretch>
            <a:fillRect/>
          </a:stretch>
        </p:blipFill>
        <p:spPr>
          <a:xfrm>
            <a:off x="3822050" y="215647"/>
            <a:ext cx="1045880" cy="3670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prstGeom prst="round1Rect">
            <a:avLst>
              <a:gd name="adj" fmla="val 0"/>
            </a:avLst>
          </a:prstGeom>
          <a:solidFill>
            <a:schemeClr val="tx2"/>
          </a:solidFill>
        </p:spPr>
        <p:txBody>
          <a:bodyPr/>
          <a:lstStyle/>
          <a:p>
            <a:endParaRPr lang="fr-FR" dirty="0"/>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21</a:t>
            </a:fld>
            <a:endParaRPr lang="fr-FR" dirty="0"/>
          </a:p>
        </p:txBody>
      </p:sp>
      <p:sp>
        <p:nvSpPr>
          <p:cNvPr id="2" name="Titre 1"/>
          <p:cNvSpPr>
            <a:spLocks noGrp="1"/>
          </p:cNvSpPr>
          <p:nvPr>
            <p:ph type="title"/>
          </p:nvPr>
        </p:nvSpPr>
        <p:spPr>
          <a:solidFill>
            <a:schemeClr val="tx2"/>
          </a:solidFill>
        </p:spPr>
        <p:txBody>
          <a:bodyPr/>
          <a:lstStyle/>
          <a:p>
            <a:pPr marL="0" indent="0">
              <a:buNone/>
            </a:pPr>
            <a:r>
              <a:rPr lang="fr-FR" sz="2400" dirty="0"/>
              <a:t>Une feuille de route régionale « Accès à la santé de personnes en situation de handicap » </a:t>
            </a:r>
            <a:br>
              <a:rPr lang="fr-FR" sz="2400" dirty="0"/>
            </a:br>
            <a:r>
              <a:rPr lang="fr-FR" sz="2400" dirty="0"/>
              <a:t>ambitieuse pour relever le défi de l’inclusion en santé </a:t>
            </a:r>
            <a:br>
              <a:rPr lang="fr-FR" sz="2400" dirty="0"/>
            </a:br>
            <a:br>
              <a:rPr lang="fr-FR" sz="2400" dirty="0"/>
            </a:br>
            <a:r>
              <a:rPr lang="fr-FR" sz="2400" dirty="0"/>
              <a:t>Elisabeth LEHU </a:t>
            </a:r>
            <a:br>
              <a:rPr lang="fr-FR" sz="2400" dirty="0"/>
            </a:br>
            <a:r>
              <a:rPr lang="fr-FR" sz="1800" b="0" i="1" dirty="0">
                <a:effectLst/>
                <a:latin typeface="Arial" panose="020B0604020202020204" pitchFamily="34" charset="0"/>
                <a:ea typeface="Aptos"/>
                <a:cs typeface="Calibri" panose="020F0502020204030204" pitchFamily="34" charset="0"/>
              </a:rPr>
              <a:t>Cheffe de projet Accès à la santé des personnes en situation de handicap </a:t>
            </a:r>
            <a:br>
              <a:rPr lang="fr-FR" sz="1800" b="0" i="1" dirty="0">
                <a:effectLst/>
                <a:latin typeface="Aptos"/>
                <a:ea typeface="Aptos"/>
                <a:cs typeface="Calibri" panose="020F0502020204030204" pitchFamily="34" charset="0"/>
              </a:rPr>
            </a:br>
            <a:r>
              <a:rPr lang="fr-FR" sz="1800" b="0" i="1" dirty="0">
                <a:effectLst/>
                <a:latin typeface="Arial" panose="020B0604020202020204" pitchFamily="34" charset="0"/>
                <a:ea typeface="Aptos"/>
                <a:cs typeface="Calibri" panose="020F0502020204030204" pitchFamily="34" charset="0"/>
              </a:rPr>
              <a:t>Direction de l’offre médico-sociale  </a:t>
            </a:r>
            <a:br>
              <a:rPr lang="fr-FR" sz="1800" b="0" i="1" dirty="0">
                <a:effectLst/>
                <a:latin typeface="Aptos"/>
                <a:ea typeface="Aptos"/>
                <a:cs typeface="Calibri" panose="020F0502020204030204" pitchFamily="34" charset="0"/>
              </a:rPr>
            </a:br>
            <a:endParaRPr lang="fr-FR" sz="2400" b="0" i="1" dirty="0"/>
          </a:p>
        </p:txBody>
      </p:sp>
      <p:pic>
        <p:nvPicPr>
          <p:cNvPr id="6" name="Image 5">
            <a:extLst>
              <a:ext uri="{FF2B5EF4-FFF2-40B4-BE49-F238E27FC236}">
                <a16:creationId xmlns:a16="http://schemas.microsoft.com/office/drawing/2014/main" id="{02874F33-A7A0-AE7E-7457-CB5036F21B83}"/>
              </a:ext>
            </a:extLst>
          </p:cNvPr>
          <p:cNvPicPr>
            <a:picLocks noChangeAspect="1"/>
          </p:cNvPicPr>
          <p:nvPr/>
        </p:nvPicPr>
        <p:blipFill>
          <a:blip r:embed="rId2"/>
          <a:stretch>
            <a:fillRect/>
          </a:stretch>
        </p:blipFill>
        <p:spPr>
          <a:xfrm>
            <a:off x="1043608" y="138175"/>
            <a:ext cx="2155016" cy="481449"/>
          </a:xfrm>
          <a:prstGeom prst="rect">
            <a:avLst/>
          </a:prstGeom>
        </p:spPr>
      </p:pic>
      <p:pic>
        <p:nvPicPr>
          <p:cNvPr id="7" name="Image 6">
            <a:extLst>
              <a:ext uri="{FF2B5EF4-FFF2-40B4-BE49-F238E27FC236}">
                <a16:creationId xmlns:a16="http://schemas.microsoft.com/office/drawing/2014/main" id="{8D0AEC1F-2F9B-4BF3-B9AA-F157D0D2E3E5}"/>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8" name="Image 7">
            <a:extLst>
              <a:ext uri="{FF2B5EF4-FFF2-40B4-BE49-F238E27FC236}">
                <a16:creationId xmlns:a16="http://schemas.microsoft.com/office/drawing/2014/main" id="{7A9FF1D8-B672-4FD9-B5FD-37ED94391114}"/>
              </a:ext>
            </a:extLst>
          </p:cNvPr>
          <p:cNvPicPr>
            <a:picLocks noChangeAspect="1"/>
          </p:cNvPicPr>
          <p:nvPr/>
        </p:nvPicPr>
        <p:blipFill>
          <a:blip r:embed="rId4"/>
          <a:stretch>
            <a:fillRect/>
          </a:stretch>
        </p:blipFill>
        <p:spPr>
          <a:xfrm>
            <a:off x="1104071" y="174184"/>
            <a:ext cx="651710" cy="377335"/>
          </a:xfrm>
          <a:prstGeom prst="rect">
            <a:avLst/>
          </a:prstGeom>
        </p:spPr>
      </p:pic>
      <p:pic>
        <p:nvPicPr>
          <p:cNvPr id="9" name="Image 8">
            <a:extLst>
              <a:ext uri="{FF2B5EF4-FFF2-40B4-BE49-F238E27FC236}">
                <a16:creationId xmlns:a16="http://schemas.microsoft.com/office/drawing/2014/main" id="{543C796F-5DB8-44AB-9CC8-653902A8316F}"/>
              </a:ext>
            </a:extLst>
          </p:cNvPr>
          <p:cNvPicPr>
            <a:picLocks noChangeAspect="1"/>
          </p:cNvPicPr>
          <p:nvPr/>
        </p:nvPicPr>
        <p:blipFill>
          <a:blip r:embed="rId5"/>
          <a:stretch>
            <a:fillRect/>
          </a:stretch>
        </p:blipFill>
        <p:spPr>
          <a:xfrm>
            <a:off x="3499787" y="144883"/>
            <a:ext cx="1045880" cy="367045"/>
          </a:xfrm>
          <a:prstGeom prst="rect">
            <a:avLst/>
          </a:prstGeom>
        </p:spPr>
      </p:pic>
    </p:spTree>
    <p:extLst>
      <p:ext uri="{BB962C8B-B14F-4D97-AF65-F5344CB8AC3E}">
        <p14:creationId xmlns:p14="http://schemas.microsoft.com/office/powerpoint/2010/main" val="286679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F555B1B-4A2E-41FF-8CFC-CCC864D2FAB9}"/>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A82DD872-AA05-4E02-9E0B-24E1E1489B1D}"/>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07BB9BDE-B3CE-424F-9188-38BB3E35D2B9}"/>
              </a:ext>
            </a:extLst>
          </p:cNvPr>
          <p:cNvPicPr>
            <a:picLocks noChangeAspect="1"/>
          </p:cNvPicPr>
          <p:nvPr/>
        </p:nvPicPr>
        <p:blipFill>
          <a:blip r:embed="rId4"/>
          <a:stretch>
            <a:fillRect/>
          </a:stretch>
        </p:blipFill>
        <p:spPr>
          <a:xfrm>
            <a:off x="3822050" y="215647"/>
            <a:ext cx="1045880" cy="367045"/>
          </a:xfrm>
          <a:prstGeom prst="rect">
            <a:avLst/>
          </a:prstGeom>
        </p:spPr>
      </p:pic>
      <p:pic>
        <p:nvPicPr>
          <p:cNvPr id="13" name="Image 12">
            <a:extLst>
              <a:ext uri="{FF2B5EF4-FFF2-40B4-BE49-F238E27FC236}">
                <a16:creationId xmlns:a16="http://schemas.microsoft.com/office/drawing/2014/main" id="{AC938A5D-1706-4AAB-EF0D-A911A4532B8E}"/>
              </a:ext>
            </a:extLst>
          </p:cNvPr>
          <p:cNvPicPr>
            <a:picLocks noChangeAspect="1"/>
          </p:cNvPicPr>
          <p:nvPr/>
        </p:nvPicPr>
        <p:blipFill>
          <a:blip r:embed="rId5"/>
          <a:stretch>
            <a:fillRect/>
          </a:stretch>
        </p:blipFill>
        <p:spPr>
          <a:xfrm>
            <a:off x="197169" y="0"/>
            <a:ext cx="7249762" cy="5143500"/>
          </a:xfrm>
          <a:prstGeom prst="rect">
            <a:avLst/>
          </a:prstGeom>
        </p:spPr>
      </p:pic>
    </p:spTree>
    <p:extLst>
      <p:ext uri="{BB962C8B-B14F-4D97-AF65-F5344CB8AC3E}">
        <p14:creationId xmlns:p14="http://schemas.microsoft.com/office/powerpoint/2010/main" val="3667474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DDD8C005-C1E6-4A64-838E-8BB5C58718AC}"/>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DF5893C2-B6A2-46B7-8C1A-F8F820D7C746}"/>
              </a:ext>
            </a:extLst>
          </p:cNvPr>
          <p:cNvPicPr>
            <a:picLocks noChangeAspect="1"/>
          </p:cNvPicPr>
          <p:nvPr/>
        </p:nvPicPr>
        <p:blipFill>
          <a:blip r:embed="rId4"/>
          <a:stretch>
            <a:fillRect/>
          </a:stretch>
        </p:blipFill>
        <p:spPr>
          <a:xfrm>
            <a:off x="3822050" y="215647"/>
            <a:ext cx="1045880" cy="367045"/>
          </a:xfrm>
          <a:prstGeom prst="rect">
            <a:avLst/>
          </a:prstGeom>
        </p:spPr>
      </p:pic>
      <p:sp>
        <p:nvSpPr>
          <p:cNvPr id="6" name="Espace réservé du texte 5">
            <a:extLst>
              <a:ext uri="{FF2B5EF4-FFF2-40B4-BE49-F238E27FC236}">
                <a16:creationId xmlns:a16="http://schemas.microsoft.com/office/drawing/2014/main" id="{0AB48ED5-418C-F640-8AB7-E75C104C25CB}"/>
              </a:ext>
            </a:extLst>
          </p:cNvPr>
          <p:cNvSpPr txBox="1">
            <a:spLocks/>
          </p:cNvSpPr>
          <p:nvPr/>
        </p:nvSpPr>
        <p:spPr bwMode="gray">
          <a:xfrm>
            <a:off x="342226" y="916663"/>
            <a:ext cx="8424614" cy="707646"/>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7313" indent="0" algn="just"/>
            <a:r>
              <a:rPr lang="fr-FR" sz="1400" dirty="0">
                <a:solidFill>
                  <a:srgbClr val="0070C0"/>
                </a:solidFill>
                <a:latin typeface="Marianne" panose="02000000000000000000" pitchFamily="2" charset="0"/>
              </a:rPr>
              <a:t>Axe 1 : </a:t>
            </a:r>
            <a:r>
              <a:rPr lang="fr-FR" sz="1400" dirty="0">
                <a:solidFill>
                  <a:srgbClr val="0070C0"/>
                </a:solidFill>
                <a:latin typeface="Marianne" panose="02000000000000000000" pitchFamily="2" charset="0"/>
                <a:ea typeface="Times New Roman" panose="02020603050405020304" pitchFamily="18" charset="0"/>
              </a:rPr>
              <a:t>Faciliter l'accès à l’information et aux droits en développant une communication plus accessible et adaptée tant en matière de droits individuels et collectifs en tant que patient ou personne accompagnée que d’information en santé (offre de prévention et de soins) </a:t>
            </a:r>
            <a:endParaRPr lang="fr-FR" sz="1400" dirty="0">
              <a:solidFill>
                <a:srgbClr val="0070C0"/>
              </a:solidFill>
              <a:latin typeface="Marianne" panose="02000000000000000000" pitchFamily="2" charset="0"/>
            </a:endParaRPr>
          </a:p>
        </p:txBody>
      </p:sp>
      <p:graphicFrame>
        <p:nvGraphicFramePr>
          <p:cNvPr id="11" name="Tableau 10">
            <a:extLst>
              <a:ext uri="{FF2B5EF4-FFF2-40B4-BE49-F238E27FC236}">
                <a16:creationId xmlns:a16="http://schemas.microsoft.com/office/drawing/2014/main" id="{D8CCD117-50D3-B82F-B769-A0DBA4D48F27}"/>
              </a:ext>
            </a:extLst>
          </p:cNvPr>
          <p:cNvGraphicFramePr>
            <a:graphicFrameLocks noGrp="1"/>
          </p:cNvGraphicFramePr>
          <p:nvPr>
            <p:extLst>
              <p:ext uri="{D42A27DB-BD31-4B8C-83A1-F6EECF244321}">
                <p14:modId xmlns:p14="http://schemas.microsoft.com/office/powerpoint/2010/main" val="2328738122"/>
              </p:ext>
            </p:extLst>
          </p:nvPr>
        </p:nvGraphicFramePr>
        <p:xfrm>
          <a:off x="414234" y="1851670"/>
          <a:ext cx="8352606" cy="2304256"/>
        </p:xfrm>
        <a:graphic>
          <a:graphicData uri="http://schemas.openxmlformats.org/drawingml/2006/table">
            <a:tbl>
              <a:tblPr>
                <a:tableStyleId>{5C22544A-7EE6-4342-B048-85BDC9FD1C3A}</a:tableStyleId>
              </a:tblPr>
              <a:tblGrid>
                <a:gridCol w="8352606">
                  <a:extLst>
                    <a:ext uri="{9D8B030D-6E8A-4147-A177-3AD203B41FA5}">
                      <a16:colId xmlns:a16="http://schemas.microsoft.com/office/drawing/2014/main" val="2437833078"/>
                    </a:ext>
                  </a:extLst>
                </a:gridCol>
              </a:tblGrid>
              <a:tr h="776736">
                <a:tc>
                  <a:txBody>
                    <a:bodyPr/>
                    <a:lstStyle/>
                    <a:p>
                      <a:pPr algn="just">
                        <a:lnSpc>
                          <a:spcPct val="107000"/>
                        </a:lnSpc>
                        <a:buNone/>
                      </a:pPr>
                      <a:r>
                        <a:rPr lang="fr-FR" sz="1200" kern="100" dirty="0">
                          <a:effectLst/>
                        </a:rPr>
                        <a:t>Objectif 1.1 : améliorer la connaissance des droits des usagers en santé tant pour les PSH que pour les professionnels de santé (dont les spécificités des personnes sous protection juridique) afin d’exercer pleinement leurs droits </a:t>
                      </a:r>
                      <a:endParaRPr lang="fr-FR" sz="1200" kern="100" dirty="0">
                        <a:effectLst/>
                        <a:latin typeface="Arial" panose="020B0604020202020204" pitchFamily="34" charset="0"/>
                        <a:ea typeface="Times New Roman" panose="02020603050405020304" pitchFamily="18" charset="0"/>
                      </a:endParaRPr>
                    </a:p>
                  </a:txBody>
                  <a:tcPr marL="11061" marR="11061" marT="11061" marB="0" anchor="ctr"/>
                </a:tc>
                <a:extLst>
                  <a:ext uri="{0D108BD9-81ED-4DB2-BD59-A6C34878D82A}">
                    <a16:rowId xmlns:a16="http://schemas.microsoft.com/office/drawing/2014/main" val="2882081700"/>
                  </a:ext>
                </a:extLst>
              </a:tr>
              <a:tr h="971320">
                <a:tc>
                  <a:txBody>
                    <a:bodyPr/>
                    <a:lstStyle/>
                    <a:p>
                      <a:pPr algn="just">
                        <a:lnSpc>
                          <a:spcPct val="107000"/>
                        </a:lnSpc>
                        <a:buNone/>
                      </a:pPr>
                      <a:r>
                        <a:rPr lang="fr-FR" sz="1200" kern="100" dirty="0">
                          <a:effectLst/>
                        </a:rPr>
                        <a:t>Objectif 1.2 : rendre accessible aux PSH l'information en santé en soutien à des comportements favorables à la santé ainsi que les dispositifs et offres de santé dédiés et tous publics, tant pour les PSH et les professionnels du sanitaire et du médico-social </a:t>
                      </a:r>
                      <a:endParaRPr lang="fr-FR" sz="1200" kern="100" dirty="0">
                        <a:effectLst/>
                        <a:latin typeface="Arial" panose="020B0604020202020204" pitchFamily="34" charset="0"/>
                        <a:ea typeface="Times New Roman" panose="02020603050405020304" pitchFamily="18" charset="0"/>
                      </a:endParaRPr>
                    </a:p>
                  </a:txBody>
                  <a:tcPr marL="11061" marR="11061" marT="11061" marB="0" anchor="ctr"/>
                </a:tc>
                <a:extLst>
                  <a:ext uri="{0D108BD9-81ED-4DB2-BD59-A6C34878D82A}">
                    <a16:rowId xmlns:a16="http://schemas.microsoft.com/office/drawing/2014/main" val="1597145064"/>
                  </a:ext>
                </a:extLst>
              </a:tr>
              <a:tr h="556200">
                <a:tc>
                  <a:txBody>
                    <a:bodyPr/>
                    <a:lstStyle/>
                    <a:p>
                      <a:pPr algn="just">
                        <a:lnSpc>
                          <a:spcPct val="107000"/>
                        </a:lnSpc>
                        <a:buNone/>
                      </a:pPr>
                      <a:r>
                        <a:rPr lang="fr-FR" sz="1200" kern="100" dirty="0">
                          <a:effectLst/>
                        </a:rPr>
                        <a:t>Action 1.3 : développer et pérenniser l'usage des solutions numériques en santé : accès aux outils de télésanté, programmes d'accompagnement au numérique, ESN en particulier </a:t>
                      </a:r>
                      <a:endParaRPr lang="fr-FR" sz="1200" kern="100" dirty="0">
                        <a:effectLst/>
                        <a:latin typeface="Arial" panose="020B0604020202020204" pitchFamily="34" charset="0"/>
                        <a:ea typeface="Times New Roman" panose="02020603050405020304" pitchFamily="18" charset="0"/>
                      </a:endParaRPr>
                    </a:p>
                  </a:txBody>
                  <a:tcPr marL="11061" marR="11061" marT="11061" marB="0" anchor="ctr"/>
                </a:tc>
                <a:extLst>
                  <a:ext uri="{0D108BD9-81ED-4DB2-BD59-A6C34878D82A}">
                    <a16:rowId xmlns:a16="http://schemas.microsoft.com/office/drawing/2014/main" val="2027538922"/>
                  </a:ext>
                </a:extLst>
              </a:tr>
            </a:tbl>
          </a:graphicData>
        </a:graphic>
      </p:graphicFrame>
    </p:spTree>
    <p:extLst>
      <p:ext uri="{BB962C8B-B14F-4D97-AF65-F5344CB8AC3E}">
        <p14:creationId xmlns:p14="http://schemas.microsoft.com/office/powerpoint/2010/main" val="2575840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22FD9-4A74-ECAF-FE00-DABAC535C701}"/>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0B459A82-2B29-9081-386B-7FBAF994D54B}"/>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22859855-EE28-5492-F8C6-36FD1F4CC167}"/>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A82B11-4C46-07B8-85E6-F95DC9EDBAF4}"/>
              </a:ext>
            </a:extLst>
          </p:cNvPr>
          <p:cNvPicPr>
            <a:picLocks noChangeAspect="1"/>
          </p:cNvPicPr>
          <p:nvPr/>
        </p:nvPicPr>
        <p:blipFill>
          <a:blip r:embed="rId4"/>
          <a:stretch>
            <a:fillRect/>
          </a:stretch>
        </p:blipFill>
        <p:spPr>
          <a:xfrm>
            <a:off x="3822050" y="215647"/>
            <a:ext cx="1045880" cy="367045"/>
          </a:xfrm>
          <a:prstGeom prst="rect">
            <a:avLst/>
          </a:prstGeom>
        </p:spPr>
      </p:pic>
      <p:sp>
        <p:nvSpPr>
          <p:cNvPr id="6" name="Espace réservé du texte 4">
            <a:extLst>
              <a:ext uri="{FF2B5EF4-FFF2-40B4-BE49-F238E27FC236}">
                <a16:creationId xmlns:a16="http://schemas.microsoft.com/office/drawing/2014/main" id="{2029A39C-ACDA-579F-7682-6F821251C805}"/>
              </a:ext>
            </a:extLst>
          </p:cNvPr>
          <p:cNvSpPr>
            <a:spLocks noGrp="1"/>
          </p:cNvSpPr>
          <p:nvPr>
            <p:ph type="body" sz="quarter" idx="13"/>
          </p:nvPr>
        </p:nvSpPr>
        <p:spPr>
          <a:xfrm>
            <a:off x="323850" y="853546"/>
            <a:ext cx="6120358" cy="376667"/>
          </a:xfrm>
        </p:spPr>
        <p:txBody>
          <a:bodyPr/>
          <a:lstStyle/>
          <a:p>
            <a:r>
              <a:rPr lang="fr-FR" sz="2000" dirty="0">
                <a:solidFill>
                  <a:srgbClr val="0070C0"/>
                </a:solidFill>
                <a:latin typeface="Marianne" panose="02000000000000000000" pitchFamily="2" charset="0"/>
              </a:rPr>
              <a:t>Le référent handicap en établissement de santé </a:t>
            </a:r>
          </a:p>
        </p:txBody>
      </p:sp>
      <p:pic>
        <p:nvPicPr>
          <p:cNvPr id="11" name="Image 10">
            <a:extLst>
              <a:ext uri="{FF2B5EF4-FFF2-40B4-BE49-F238E27FC236}">
                <a16:creationId xmlns:a16="http://schemas.microsoft.com/office/drawing/2014/main" id="{337FDC63-AC42-2662-8C9B-52E653EA8ABD}"/>
              </a:ext>
            </a:extLst>
          </p:cNvPr>
          <p:cNvPicPr>
            <a:picLocks noChangeAspect="1"/>
          </p:cNvPicPr>
          <p:nvPr/>
        </p:nvPicPr>
        <p:blipFill>
          <a:blip r:embed="rId5"/>
          <a:stretch>
            <a:fillRect/>
          </a:stretch>
        </p:blipFill>
        <p:spPr>
          <a:xfrm>
            <a:off x="1098844" y="1332333"/>
            <a:ext cx="6893932" cy="3340908"/>
          </a:xfrm>
          <a:prstGeom prst="rect">
            <a:avLst/>
          </a:prstGeom>
        </p:spPr>
      </p:pic>
      <p:sp>
        <p:nvSpPr>
          <p:cNvPr id="12" name="ZoneTexte 11">
            <a:extLst>
              <a:ext uri="{FF2B5EF4-FFF2-40B4-BE49-F238E27FC236}">
                <a16:creationId xmlns:a16="http://schemas.microsoft.com/office/drawing/2014/main" id="{665DE882-FF7E-F0D4-C80C-EE9949149BE0}"/>
              </a:ext>
            </a:extLst>
          </p:cNvPr>
          <p:cNvSpPr txBox="1"/>
          <p:nvPr/>
        </p:nvSpPr>
        <p:spPr>
          <a:xfrm>
            <a:off x="6372200" y="852743"/>
            <a:ext cx="1799878" cy="369332"/>
          </a:xfrm>
          <a:prstGeom prst="rect">
            <a:avLst/>
          </a:prstGeom>
          <a:noFill/>
        </p:spPr>
        <p:txBody>
          <a:bodyPr wrap="square" rtlCol="0">
            <a:spAutoFit/>
          </a:bodyPr>
          <a:lstStyle/>
          <a:p>
            <a:pPr algn="ctr"/>
            <a:r>
              <a:rPr lang="fr-FR" b="1" dirty="0">
                <a:highlight>
                  <a:srgbClr val="FFFF00"/>
                </a:highlight>
              </a:rPr>
              <a:t>125 k€ / an </a:t>
            </a:r>
          </a:p>
        </p:txBody>
      </p:sp>
    </p:spTree>
    <p:extLst>
      <p:ext uri="{BB962C8B-B14F-4D97-AF65-F5344CB8AC3E}">
        <p14:creationId xmlns:p14="http://schemas.microsoft.com/office/powerpoint/2010/main" val="2920636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84BD7-9F71-871F-DA4B-D10CCF3BF221}"/>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CF4E7C4-22BA-4537-77D1-300ED297B713}"/>
              </a:ext>
            </a:extLst>
          </p:cNvPr>
          <p:cNvSpPr>
            <a:spLocks noGrp="1"/>
          </p:cNvSpPr>
          <p:nvPr>
            <p:ph type="sldNum" sz="quarter" idx="12"/>
          </p:nvPr>
        </p:nvSpPr>
        <p:spPr/>
        <p:txBody>
          <a:bodyPr/>
          <a:lstStyle/>
          <a:p>
            <a:fld id="{733122C9-A0B9-462F-8757-0847AD287B63}" type="slidenum">
              <a:rPr lang="fr-FR" smtClean="0"/>
              <a:pPr/>
              <a:t>25</a:t>
            </a:fld>
            <a:endParaRPr lang="fr-FR" dirty="0"/>
          </a:p>
        </p:txBody>
      </p:sp>
      <p:sp>
        <p:nvSpPr>
          <p:cNvPr id="3" name="Espace réservé de la date 2">
            <a:extLst>
              <a:ext uri="{FF2B5EF4-FFF2-40B4-BE49-F238E27FC236}">
                <a16:creationId xmlns:a16="http://schemas.microsoft.com/office/drawing/2014/main" id="{3190125D-2BEA-4D80-CDD2-CB12DF9238A8}"/>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pic>
        <p:nvPicPr>
          <p:cNvPr id="8" name="Image 7">
            <a:extLst>
              <a:ext uri="{FF2B5EF4-FFF2-40B4-BE49-F238E27FC236}">
                <a16:creationId xmlns:a16="http://schemas.microsoft.com/office/drawing/2014/main" id="{47F840FC-E81D-5D9B-CE1A-0562D455634B}"/>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8D387836-7B0A-8E03-7BB0-D18EAA2F237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E1C4D54-F188-0BB0-0131-35DFEB9FF84B}"/>
              </a:ext>
            </a:extLst>
          </p:cNvPr>
          <p:cNvPicPr>
            <a:picLocks noChangeAspect="1"/>
          </p:cNvPicPr>
          <p:nvPr/>
        </p:nvPicPr>
        <p:blipFill>
          <a:blip r:embed="rId4"/>
          <a:stretch>
            <a:fillRect/>
          </a:stretch>
        </p:blipFill>
        <p:spPr>
          <a:xfrm>
            <a:off x="3822050" y="215647"/>
            <a:ext cx="1045880" cy="367045"/>
          </a:xfrm>
          <a:prstGeom prst="rect">
            <a:avLst/>
          </a:prstGeom>
        </p:spPr>
      </p:pic>
      <p:sp>
        <p:nvSpPr>
          <p:cNvPr id="6" name="Espace réservé du texte 5">
            <a:extLst>
              <a:ext uri="{FF2B5EF4-FFF2-40B4-BE49-F238E27FC236}">
                <a16:creationId xmlns:a16="http://schemas.microsoft.com/office/drawing/2014/main" id="{BA647C19-6872-BD4B-C598-C4D388EC4CFA}"/>
              </a:ext>
            </a:extLst>
          </p:cNvPr>
          <p:cNvSpPr>
            <a:spLocks noGrp="1"/>
          </p:cNvSpPr>
          <p:nvPr>
            <p:ph type="body" sz="quarter" idx="13"/>
          </p:nvPr>
        </p:nvSpPr>
        <p:spPr>
          <a:xfrm>
            <a:off x="318926" y="627534"/>
            <a:ext cx="8424614" cy="707646"/>
          </a:xfrm>
        </p:spPr>
        <p:txBody>
          <a:bodyPr/>
          <a:lstStyle/>
          <a:p>
            <a:pPr marL="87313" indent="0" algn="just">
              <a:spcBef>
                <a:spcPts val="0"/>
              </a:spcBef>
              <a:spcAft>
                <a:spcPts val="0"/>
              </a:spcAft>
            </a:pPr>
            <a:r>
              <a:rPr lang="fr-FR" sz="1400" dirty="0">
                <a:solidFill>
                  <a:srgbClr val="0070C0"/>
                </a:solidFill>
                <a:latin typeface="Marianne" panose="02000000000000000000" pitchFamily="2" charset="0"/>
              </a:rPr>
              <a:t>Axe 2 : Développer la promotion et la prévention de la santé physique en agissant plus globalement sur l’ensemble des déterminants de santé </a:t>
            </a:r>
          </a:p>
          <a:p>
            <a:pPr marL="87313" indent="0" algn="just">
              <a:spcBef>
                <a:spcPts val="0"/>
              </a:spcBef>
              <a:spcAft>
                <a:spcPts val="0"/>
              </a:spcAft>
            </a:pPr>
            <a:r>
              <a:rPr lang="fr-FR" sz="1400" i="1" dirty="0">
                <a:solidFill>
                  <a:srgbClr val="0070C0"/>
                </a:solidFill>
                <a:latin typeface="Marianne" panose="02000000000000000000" pitchFamily="2" charset="0"/>
              </a:rPr>
              <a:t>parcours pédiatrie et parcours adultes </a:t>
            </a:r>
          </a:p>
        </p:txBody>
      </p:sp>
      <p:graphicFrame>
        <p:nvGraphicFramePr>
          <p:cNvPr id="11" name="Tableau 10">
            <a:extLst>
              <a:ext uri="{FF2B5EF4-FFF2-40B4-BE49-F238E27FC236}">
                <a16:creationId xmlns:a16="http://schemas.microsoft.com/office/drawing/2014/main" id="{ED795F18-886A-C028-2F09-DD9E074BDF3A}"/>
              </a:ext>
            </a:extLst>
          </p:cNvPr>
          <p:cNvGraphicFramePr>
            <a:graphicFrameLocks noGrp="1"/>
          </p:cNvGraphicFramePr>
          <p:nvPr/>
        </p:nvGraphicFramePr>
        <p:xfrm>
          <a:off x="359693" y="1297857"/>
          <a:ext cx="8424613" cy="3434132"/>
        </p:xfrm>
        <a:graphic>
          <a:graphicData uri="http://schemas.openxmlformats.org/drawingml/2006/table">
            <a:tbl>
              <a:tblPr>
                <a:tableStyleId>{5C22544A-7EE6-4342-B048-85BDC9FD1C3A}</a:tableStyleId>
              </a:tblPr>
              <a:tblGrid>
                <a:gridCol w="8424613">
                  <a:extLst>
                    <a:ext uri="{9D8B030D-6E8A-4147-A177-3AD203B41FA5}">
                      <a16:colId xmlns:a16="http://schemas.microsoft.com/office/drawing/2014/main" val="1437067464"/>
                    </a:ext>
                  </a:extLst>
                </a:gridCol>
              </a:tblGrid>
              <a:tr h="357039">
                <a:tc>
                  <a:txBody>
                    <a:bodyPr/>
                    <a:lstStyle/>
                    <a:p>
                      <a:pPr algn="just">
                        <a:lnSpc>
                          <a:spcPct val="107000"/>
                        </a:lnSpc>
                        <a:buNone/>
                      </a:pPr>
                      <a:r>
                        <a:rPr lang="fr-FR" sz="1100" kern="100" dirty="0">
                          <a:effectLst/>
                        </a:rPr>
                        <a:t>Objectif 2.1 : Promouvoir la santé bucco-dentaire des personnes en situation de handicap </a:t>
                      </a:r>
                      <a:endParaRPr lang="fr-FR" sz="1100" kern="100" dirty="0">
                        <a:effectLst/>
                        <a:latin typeface="Arial" panose="020B0604020202020204" pitchFamily="34" charset="0"/>
                        <a:ea typeface="Times New Roman" panose="02020603050405020304" pitchFamily="18" charset="0"/>
                      </a:endParaRPr>
                    </a:p>
                  </a:txBody>
                  <a:tcPr marL="3560" marR="3560" marT="3560" marB="0" anchor="ctr"/>
                </a:tc>
                <a:extLst>
                  <a:ext uri="{0D108BD9-81ED-4DB2-BD59-A6C34878D82A}">
                    <a16:rowId xmlns:a16="http://schemas.microsoft.com/office/drawing/2014/main" val="281495518"/>
                  </a:ext>
                </a:extLst>
              </a:tr>
              <a:tr h="525044">
                <a:tc>
                  <a:txBody>
                    <a:bodyPr/>
                    <a:lstStyle/>
                    <a:p>
                      <a:pPr algn="just">
                        <a:lnSpc>
                          <a:spcPct val="107000"/>
                        </a:lnSpc>
                        <a:buNone/>
                      </a:pPr>
                      <a:r>
                        <a:rPr lang="fr-FR" sz="1100" kern="100" dirty="0">
                          <a:effectLst/>
                        </a:rPr>
                        <a:t>Objectif 2.2 : Prévenir le risque infectieux en renforçant la promotion des gestes barrières et en améliorant la couverture vaccinale des PSH et des professionnels qui les accompagnent </a:t>
                      </a:r>
                      <a:endParaRPr lang="fr-FR" sz="1100" kern="100" dirty="0">
                        <a:effectLst/>
                        <a:latin typeface="Arial" panose="020B0604020202020204" pitchFamily="34" charset="0"/>
                        <a:ea typeface="Times New Roman" panose="02020603050405020304" pitchFamily="18" charset="0"/>
                      </a:endParaRPr>
                    </a:p>
                  </a:txBody>
                  <a:tcPr marL="3560" marR="3560" marT="3560" marB="0" anchor="ctr"/>
                </a:tc>
                <a:extLst>
                  <a:ext uri="{0D108BD9-81ED-4DB2-BD59-A6C34878D82A}">
                    <a16:rowId xmlns:a16="http://schemas.microsoft.com/office/drawing/2014/main" val="2439929490"/>
                  </a:ext>
                </a:extLst>
              </a:tr>
              <a:tr h="284083">
                <a:tc>
                  <a:txBody>
                    <a:bodyPr/>
                    <a:lstStyle/>
                    <a:p>
                      <a:pPr algn="just">
                        <a:lnSpc>
                          <a:spcPct val="107000"/>
                        </a:lnSpc>
                        <a:buNone/>
                      </a:pPr>
                      <a:r>
                        <a:rPr lang="fr-FR" sz="1100" kern="100" dirty="0">
                          <a:effectLst/>
                        </a:rPr>
                        <a:t>Objectif 2.3 : Améliorer les taux de participation aux dépistages organisés des cancers : sein, col de l’utérus, colon-rectum </a:t>
                      </a:r>
                      <a:endParaRPr lang="fr-FR" sz="1100" kern="100" dirty="0">
                        <a:effectLst/>
                        <a:latin typeface="Arial" panose="020B0604020202020204" pitchFamily="34" charset="0"/>
                        <a:ea typeface="Times New Roman" panose="02020603050405020304" pitchFamily="18" charset="0"/>
                      </a:endParaRPr>
                    </a:p>
                  </a:txBody>
                  <a:tcPr marL="3560" marR="3560" marT="3560" marB="0" anchor="ctr"/>
                </a:tc>
                <a:extLst>
                  <a:ext uri="{0D108BD9-81ED-4DB2-BD59-A6C34878D82A}">
                    <a16:rowId xmlns:a16="http://schemas.microsoft.com/office/drawing/2014/main" val="93863300"/>
                  </a:ext>
                </a:extLst>
              </a:tr>
              <a:tr h="485263">
                <a:tc>
                  <a:txBody>
                    <a:bodyPr/>
                    <a:lstStyle/>
                    <a:p>
                      <a:pPr algn="just">
                        <a:lnSpc>
                          <a:spcPct val="107000"/>
                        </a:lnSpc>
                        <a:buNone/>
                      </a:pPr>
                      <a:r>
                        <a:rPr lang="fr-FR" sz="1100" kern="100" dirty="0">
                          <a:effectLst/>
                        </a:rPr>
                        <a:t>Objectif 2.4 : Addictions &amp; Handicap : prévenir / retarder l’entrée et l’installation dans les conduites addictives </a:t>
                      </a:r>
                      <a:endParaRPr lang="fr-FR" sz="1100" kern="100" dirty="0">
                        <a:effectLst/>
                        <a:latin typeface="Arial" panose="020B0604020202020204" pitchFamily="34" charset="0"/>
                        <a:ea typeface="Times New Roman" panose="02020603050405020304" pitchFamily="18" charset="0"/>
                      </a:endParaRPr>
                    </a:p>
                  </a:txBody>
                  <a:tcPr marL="3560" marR="3560" marT="3560" marB="0" anchor="ctr"/>
                </a:tc>
                <a:extLst>
                  <a:ext uri="{0D108BD9-81ED-4DB2-BD59-A6C34878D82A}">
                    <a16:rowId xmlns:a16="http://schemas.microsoft.com/office/drawing/2014/main" val="3651625058"/>
                  </a:ext>
                </a:extLst>
              </a:tr>
              <a:tr h="574616">
                <a:tc>
                  <a:txBody>
                    <a:bodyPr/>
                    <a:lstStyle/>
                    <a:p>
                      <a:pPr algn="just">
                        <a:lnSpc>
                          <a:spcPct val="107000"/>
                        </a:lnSpc>
                        <a:buNone/>
                      </a:pPr>
                      <a:r>
                        <a:rPr lang="fr-FR" sz="1100" kern="100" dirty="0">
                          <a:effectLst/>
                        </a:rPr>
                        <a:t>Objectif 2.5 : Maintenir le capital santé et développer des comportements favorables à la santé (hygiène corporelle, sommeil, alimentation, vie affective et sexuelle …) en tenant compte des spécificités du vieillissement des PSH, notamment à l'appui de Mon bilan prévention </a:t>
                      </a:r>
                      <a:endParaRPr lang="fr-FR" sz="1100" kern="100" dirty="0">
                        <a:effectLst/>
                        <a:latin typeface="Arial" panose="020B0604020202020204" pitchFamily="34" charset="0"/>
                        <a:ea typeface="Times New Roman" panose="02020603050405020304" pitchFamily="18" charset="0"/>
                      </a:endParaRPr>
                    </a:p>
                  </a:txBody>
                  <a:tcPr marL="3560" marR="3560" marT="3560" marB="0" anchor="ctr"/>
                </a:tc>
                <a:extLst>
                  <a:ext uri="{0D108BD9-81ED-4DB2-BD59-A6C34878D82A}">
                    <a16:rowId xmlns:a16="http://schemas.microsoft.com/office/drawing/2014/main" val="477032386"/>
                  </a:ext>
                </a:extLst>
              </a:tr>
              <a:tr h="448785">
                <a:tc>
                  <a:txBody>
                    <a:bodyPr/>
                    <a:lstStyle/>
                    <a:p>
                      <a:pPr algn="just">
                        <a:lnSpc>
                          <a:spcPct val="107000"/>
                        </a:lnSpc>
                        <a:buNone/>
                      </a:pPr>
                      <a:r>
                        <a:rPr lang="fr-FR" sz="1100" kern="100" dirty="0">
                          <a:effectLst/>
                        </a:rPr>
                        <a:t>Objectif 2.6 : Sport santé &amp; Handicap : promouvoir l’activité physique et sportive et faciliter l’accès à une offre sport santé inclusive </a:t>
                      </a:r>
                      <a:endParaRPr lang="fr-FR" sz="1100" kern="100" dirty="0">
                        <a:effectLst/>
                        <a:latin typeface="Arial" panose="020B0604020202020204" pitchFamily="34" charset="0"/>
                        <a:ea typeface="Times New Roman" panose="02020603050405020304" pitchFamily="18" charset="0"/>
                      </a:endParaRPr>
                    </a:p>
                  </a:txBody>
                  <a:tcPr marL="3560" marR="3560" marT="3560" marB="0" anchor="ctr"/>
                </a:tc>
                <a:extLst>
                  <a:ext uri="{0D108BD9-81ED-4DB2-BD59-A6C34878D82A}">
                    <a16:rowId xmlns:a16="http://schemas.microsoft.com/office/drawing/2014/main" val="2546148961"/>
                  </a:ext>
                </a:extLst>
              </a:tr>
              <a:tr h="379651">
                <a:tc>
                  <a:txBody>
                    <a:bodyPr/>
                    <a:lstStyle/>
                    <a:p>
                      <a:pPr algn="just">
                        <a:lnSpc>
                          <a:spcPct val="107000"/>
                        </a:lnSpc>
                        <a:buNone/>
                      </a:pPr>
                      <a:r>
                        <a:rPr lang="fr-FR" sz="1100" kern="100" dirty="0">
                          <a:effectLst/>
                        </a:rPr>
                        <a:t>Objectif 2.7 : Promouvoir une vie intime, affective et sexuelle épanouie et respectueuse, et garantir les droits des PSH à une santé sexuelle et reproductive </a:t>
                      </a:r>
                      <a:endParaRPr lang="fr-FR" sz="1100" kern="100" dirty="0">
                        <a:effectLst/>
                        <a:latin typeface="Arial" panose="020B0604020202020204" pitchFamily="34" charset="0"/>
                        <a:ea typeface="Times New Roman" panose="02020603050405020304" pitchFamily="18" charset="0"/>
                      </a:endParaRPr>
                    </a:p>
                  </a:txBody>
                  <a:tcPr marL="3560" marR="3560" marT="3560" marB="0" anchor="ctr"/>
                </a:tc>
                <a:extLst>
                  <a:ext uri="{0D108BD9-81ED-4DB2-BD59-A6C34878D82A}">
                    <a16:rowId xmlns:a16="http://schemas.microsoft.com/office/drawing/2014/main" val="1749136476"/>
                  </a:ext>
                </a:extLst>
              </a:tr>
              <a:tr h="379651">
                <a:tc>
                  <a:txBody>
                    <a:bodyPr/>
                    <a:lstStyle/>
                    <a:p>
                      <a:pPr algn="just">
                        <a:lnSpc>
                          <a:spcPct val="107000"/>
                        </a:lnSpc>
                        <a:buNone/>
                      </a:pPr>
                      <a:r>
                        <a:rPr lang="fr-FR" sz="1100" kern="100" dirty="0">
                          <a:effectLst/>
                        </a:rPr>
                        <a:t>Objectif 2.8 : Santé environnement : mieux informer et accompagner les populations en situation de handicap afin de réduire leurs expositions quotidiennes aux polluants environnementaux </a:t>
                      </a:r>
                      <a:endParaRPr lang="fr-FR" sz="1100" kern="100" dirty="0">
                        <a:effectLst/>
                        <a:latin typeface="Arial" panose="020B0604020202020204" pitchFamily="34" charset="0"/>
                        <a:ea typeface="Times New Roman" panose="02020603050405020304" pitchFamily="18" charset="0"/>
                      </a:endParaRPr>
                    </a:p>
                  </a:txBody>
                  <a:tcPr marL="3560" marR="3560" marT="3560" marB="0" anchor="ctr"/>
                </a:tc>
                <a:extLst>
                  <a:ext uri="{0D108BD9-81ED-4DB2-BD59-A6C34878D82A}">
                    <a16:rowId xmlns:a16="http://schemas.microsoft.com/office/drawing/2014/main" val="3047860067"/>
                  </a:ext>
                </a:extLst>
              </a:tr>
            </a:tbl>
          </a:graphicData>
        </a:graphic>
      </p:graphicFrame>
    </p:spTree>
    <p:extLst>
      <p:ext uri="{BB962C8B-B14F-4D97-AF65-F5344CB8AC3E}">
        <p14:creationId xmlns:p14="http://schemas.microsoft.com/office/powerpoint/2010/main" val="162431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176D7-E0A1-AF4B-051E-CF6B78432128}"/>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F7C9D41-C081-FB81-1AFA-D50275D58D33}"/>
              </a:ext>
            </a:extLst>
          </p:cNvPr>
          <p:cNvSpPr>
            <a:spLocks noGrp="1"/>
          </p:cNvSpPr>
          <p:nvPr>
            <p:ph type="sldNum" sz="quarter" idx="12"/>
          </p:nvPr>
        </p:nvSpPr>
        <p:spPr/>
        <p:txBody>
          <a:bodyPr/>
          <a:lstStyle/>
          <a:p>
            <a:fld id="{733122C9-A0B9-462F-8757-0847AD287B63}" type="slidenum">
              <a:rPr lang="fr-FR" smtClean="0"/>
              <a:pPr/>
              <a:t>26</a:t>
            </a:fld>
            <a:endParaRPr lang="fr-FR" dirty="0"/>
          </a:p>
        </p:txBody>
      </p:sp>
      <p:sp>
        <p:nvSpPr>
          <p:cNvPr id="3" name="Espace réservé de la date 2">
            <a:extLst>
              <a:ext uri="{FF2B5EF4-FFF2-40B4-BE49-F238E27FC236}">
                <a16:creationId xmlns:a16="http://schemas.microsoft.com/office/drawing/2014/main" id="{3E270C84-3FC9-091A-5E2A-2F8B3840AAA1}"/>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pic>
        <p:nvPicPr>
          <p:cNvPr id="8" name="Image 7">
            <a:extLst>
              <a:ext uri="{FF2B5EF4-FFF2-40B4-BE49-F238E27FC236}">
                <a16:creationId xmlns:a16="http://schemas.microsoft.com/office/drawing/2014/main" id="{3875DB43-F0AA-E0A7-89D7-D2214F85A8A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6D228D76-0006-1338-B7C4-71AE736977E3}"/>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44252742-1E9E-8215-2D49-D044C8CBE1B9}"/>
              </a:ext>
            </a:extLst>
          </p:cNvPr>
          <p:cNvPicPr>
            <a:picLocks noChangeAspect="1"/>
          </p:cNvPicPr>
          <p:nvPr/>
        </p:nvPicPr>
        <p:blipFill>
          <a:blip r:embed="rId4"/>
          <a:stretch>
            <a:fillRect/>
          </a:stretch>
        </p:blipFill>
        <p:spPr>
          <a:xfrm>
            <a:off x="3822050" y="215647"/>
            <a:ext cx="1045880" cy="367045"/>
          </a:xfrm>
          <a:prstGeom prst="rect">
            <a:avLst/>
          </a:prstGeom>
        </p:spPr>
      </p:pic>
      <p:sp>
        <p:nvSpPr>
          <p:cNvPr id="4" name="Espace réservé du texte 4">
            <a:extLst>
              <a:ext uri="{FF2B5EF4-FFF2-40B4-BE49-F238E27FC236}">
                <a16:creationId xmlns:a16="http://schemas.microsoft.com/office/drawing/2014/main" id="{FCFFBE7D-64AB-3A25-4CB2-66F52893FB5C}"/>
              </a:ext>
            </a:extLst>
          </p:cNvPr>
          <p:cNvSpPr>
            <a:spLocks noGrp="1"/>
          </p:cNvSpPr>
          <p:nvPr>
            <p:ph type="body" sz="quarter" idx="13"/>
          </p:nvPr>
        </p:nvSpPr>
        <p:spPr>
          <a:xfrm>
            <a:off x="323850" y="817998"/>
            <a:ext cx="1907890" cy="376667"/>
          </a:xfrm>
        </p:spPr>
        <p:txBody>
          <a:bodyPr/>
          <a:lstStyle/>
          <a:p>
            <a:r>
              <a:rPr lang="fr-FR" sz="2000" dirty="0" err="1">
                <a:solidFill>
                  <a:srgbClr val="0070C0"/>
                </a:solidFill>
                <a:latin typeface="Marianne" panose="02000000000000000000" pitchFamily="2" charset="0"/>
              </a:rPr>
              <a:t>Handigynéco</a:t>
            </a:r>
            <a:r>
              <a:rPr lang="fr-FR" sz="2000" dirty="0">
                <a:solidFill>
                  <a:srgbClr val="0070C0"/>
                </a:solidFill>
                <a:latin typeface="Marianne" panose="02000000000000000000" pitchFamily="2" charset="0"/>
              </a:rPr>
              <a:t> </a:t>
            </a:r>
          </a:p>
        </p:txBody>
      </p:sp>
      <p:pic>
        <p:nvPicPr>
          <p:cNvPr id="5" name="Image 4">
            <a:extLst>
              <a:ext uri="{FF2B5EF4-FFF2-40B4-BE49-F238E27FC236}">
                <a16:creationId xmlns:a16="http://schemas.microsoft.com/office/drawing/2014/main" id="{C8D5DDC5-5D8A-13F1-F950-0A735031857C}"/>
              </a:ext>
            </a:extLst>
          </p:cNvPr>
          <p:cNvPicPr>
            <a:picLocks noChangeAspect="1"/>
          </p:cNvPicPr>
          <p:nvPr/>
        </p:nvPicPr>
        <p:blipFill>
          <a:blip r:embed="rId5"/>
          <a:stretch>
            <a:fillRect/>
          </a:stretch>
        </p:blipFill>
        <p:spPr>
          <a:xfrm>
            <a:off x="2339752" y="744574"/>
            <a:ext cx="5184576" cy="4014156"/>
          </a:xfrm>
          <a:prstGeom prst="rect">
            <a:avLst/>
          </a:prstGeom>
        </p:spPr>
      </p:pic>
      <p:sp>
        <p:nvSpPr>
          <p:cNvPr id="6" name="ZoneTexte 5">
            <a:extLst>
              <a:ext uri="{FF2B5EF4-FFF2-40B4-BE49-F238E27FC236}">
                <a16:creationId xmlns:a16="http://schemas.microsoft.com/office/drawing/2014/main" id="{2FE4E1C0-A8B6-4D06-8240-D40D5C22BD51}"/>
              </a:ext>
            </a:extLst>
          </p:cNvPr>
          <p:cNvSpPr txBox="1"/>
          <p:nvPr/>
        </p:nvSpPr>
        <p:spPr>
          <a:xfrm>
            <a:off x="143508" y="1275606"/>
            <a:ext cx="2088232" cy="646331"/>
          </a:xfrm>
          <a:prstGeom prst="rect">
            <a:avLst/>
          </a:prstGeom>
          <a:noFill/>
        </p:spPr>
        <p:txBody>
          <a:bodyPr wrap="square" rtlCol="0">
            <a:spAutoFit/>
          </a:bodyPr>
          <a:lstStyle/>
          <a:p>
            <a:pPr algn="ctr"/>
            <a:r>
              <a:rPr lang="fr-FR" b="1" dirty="0">
                <a:highlight>
                  <a:srgbClr val="FFFF00"/>
                </a:highlight>
              </a:rPr>
              <a:t>800 k€ </a:t>
            </a:r>
          </a:p>
          <a:p>
            <a:pPr algn="ctr"/>
            <a:r>
              <a:rPr lang="fr-FR" b="1" dirty="0">
                <a:highlight>
                  <a:srgbClr val="FFFF00"/>
                </a:highlight>
              </a:rPr>
              <a:t>sur 2025- 2028</a:t>
            </a:r>
          </a:p>
        </p:txBody>
      </p:sp>
    </p:spTree>
    <p:extLst>
      <p:ext uri="{BB962C8B-B14F-4D97-AF65-F5344CB8AC3E}">
        <p14:creationId xmlns:p14="http://schemas.microsoft.com/office/powerpoint/2010/main" val="2203071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E1C49-5AC8-9FC7-BFBB-2D89D33D1616}"/>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DEB013-F2CD-DB3F-A5DB-A18C1E914D4A}"/>
              </a:ext>
            </a:extLst>
          </p:cNvPr>
          <p:cNvSpPr>
            <a:spLocks noGrp="1"/>
          </p:cNvSpPr>
          <p:nvPr>
            <p:ph type="sldNum" sz="quarter" idx="12"/>
          </p:nvPr>
        </p:nvSpPr>
        <p:spPr/>
        <p:txBody>
          <a:bodyPr/>
          <a:lstStyle/>
          <a:p>
            <a:fld id="{733122C9-A0B9-462F-8757-0847AD287B63}" type="slidenum">
              <a:rPr lang="fr-FR" smtClean="0"/>
              <a:pPr/>
              <a:t>27</a:t>
            </a:fld>
            <a:endParaRPr lang="fr-FR" dirty="0"/>
          </a:p>
        </p:txBody>
      </p:sp>
      <p:sp>
        <p:nvSpPr>
          <p:cNvPr id="3" name="Espace réservé de la date 2">
            <a:extLst>
              <a:ext uri="{FF2B5EF4-FFF2-40B4-BE49-F238E27FC236}">
                <a16:creationId xmlns:a16="http://schemas.microsoft.com/office/drawing/2014/main" id="{563CDF12-5DC9-0007-EDAA-6A3F5AA6BEB0}"/>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pic>
        <p:nvPicPr>
          <p:cNvPr id="8" name="Image 7">
            <a:extLst>
              <a:ext uri="{FF2B5EF4-FFF2-40B4-BE49-F238E27FC236}">
                <a16:creationId xmlns:a16="http://schemas.microsoft.com/office/drawing/2014/main" id="{82CACB86-EEA7-52C5-8E16-C919FD338045}"/>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0223B9C3-1F30-84E2-DA05-8D5DA8661BD1}"/>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DC97883C-ABB0-3AB7-55E2-46C7279378DC}"/>
              </a:ext>
            </a:extLst>
          </p:cNvPr>
          <p:cNvPicPr>
            <a:picLocks noChangeAspect="1"/>
          </p:cNvPicPr>
          <p:nvPr/>
        </p:nvPicPr>
        <p:blipFill>
          <a:blip r:embed="rId4"/>
          <a:stretch>
            <a:fillRect/>
          </a:stretch>
        </p:blipFill>
        <p:spPr>
          <a:xfrm>
            <a:off x="3822050" y="215647"/>
            <a:ext cx="1045880" cy="367045"/>
          </a:xfrm>
          <a:prstGeom prst="rect">
            <a:avLst/>
          </a:prstGeom>
        </p:spPr>
      </p:pic>
      <p:sp>
        <p:nvSpPr>
          <p:cNvPr id="6" name="Espace réservé du texte 5">
            <a:extLst>
              <a:ext uri="{FF2B5EF4-FFF2-40B4-BE49-F238E27FC236}">
                <a16:creationId xmlns:a16="http://schemas.microsoft.com/office/drawing/2014/main" id="{6B3837F7-9A22-5454-FF56-636DB41145D9}"/>
              </a:ext>
            </a:extLst>
          </p:cNvPr>
          <p:cNvSpPr>
            <a:spLocks noGrp="1"/>
          </p:cNvSpPr>
          <p:nvPr>
            <p:ph type="body" sz="quarter" idx="13"/>
          </p:nvPr>
        </p:nvSpPr>
        <p:spPr>
          <a:xfrm>
            <a:off x="376818" y="715804"/>
            <a:ext cx="8424614" cy="707646"/>
          </a:xfrm>
        </p:spPr>
        <p:txBody>
          <a:bodyPr/>
          <a:lstStyle/>
          <a:p>
            <a:pPr marL="87313" indent="0" algn="just">
              <a:spcBef>
                <a:spcPts val="0"/>
              </a:spcBef>
              <a:spcAft>
                <a:spcPts val="0"/>
              </a:spcAft>
            </a:pPr>
            <a:r>
              <a:rPr lang="fr-FR" sz="1400" dirty="0">
                <a:solidFill>
                  <a:srgbClr val="0070C0"/>
                </a:solidFill>
                <a:latin typeface="Marianne" panose="02000000000000000000" pitchFamily="2" charset="0"/>
              </a:rPr>
              <a:t>Axe 3 : Faciliter l’accès aux soins somatiques programmés et non programmés en ville et en milieu hospitalier </a:t>
            </a:r>
          </a:p>
          <a:p>
            <a:pPr marL="87313" indent="0" algn="just">
              <a:spcBef>
                <a:spcPts val="0"/>
              </a:spcBef>
              <a:spcAft>
                <a:spcPts val="0"/>
              </a:spcAft>
            </a:pPr>
            <a:r>
              <a:rPr lang="fr-FR" sz="1400" i="1" dirty="0">
                <a:solidFill>
                  <a:srgbClr val="0070C0"/>
                </a:solidFill>
                <a:latin typeface="Marianne" panose="02000000000000000000" pitchFamily="2" charset="0"/>
              </a:rPr>
              <a:t>parcours pédiatrie et parcours adultes </a:t>
            </a:r>
            <a:r>
              <a:rPr lang="fr-FR" sz="1400" dirty="0">
                <a:solidFill>
                  <a:srgbClr val="0070C0"/>
                </a:solidFill>
                <a:latin typeface="Marianne" panose="02000000000000000000" pitchFamily="2" charset="0"/>
              </a:rPr>
              <a:t>(1/2) </a:t>
            </a:r>
            <a:endParaRPr lang="fr-FR" sz="1400" i="1" dirty="0">
              <a:solidFill>
                <a:srgbClr val="0070C0"/>
              </a:solidFill>
              <a:latin typeface="Marianne" panose="02000000000000000000" pitchFamily="2" charset="0"/>
            </a:endParaRPr>
          </a:p>
        </p:txBody>
      </p:sp>
      <p:graphicFrame>
        <p:nvGraphicFramePr>
          <p:cNvPr id="11" name="Tableau 10">
            <a:extLst>
              <a:ext uri="{FF2B5EF4-FFF2-40B4-BE49-F238E27FC236}">
                <a16:creationId xmlns:a16="http://schemas.microsoft.com/office/drawing/2014/main" id="{D27A1FB8-A648-2A1D-CE07-E99AD72B04C7}"/>
              </a:ext>
            </a:extLst>
          </p:cNvPr>
          <p:cNvGraphicFramePr>
            <a:graphicFrameLocks noGrp="1"/>
          </p:cNvGraphicFramePr>
          <p:nvPr/>
        </p:nvGraphicFramePr>
        <p:xfrm>
          <a:off x="388583" y="1596637"/>
          <a:ext cx="6408712" cy="2974200"/>
        </p:xfrm>
        <a:graphic>
          <a:graphicData uri="http://schemas.openxmlformats.org/drawingml/2006/table">
            <a:tbl>
              <a:tblPr>
                <a:tableStyleId>{5C22544A-7EE6-4342-B048-85BDC9FD1C3A}</a:tableStyleId>
              </a:tblPr>
              <a:tblGrid>
                <a:gridCol w="6408712">
                  <a:extLst>
                    <a:ext uri="{9D8B030D-6E8A-4147-A177-3AD203B41FA5}">
                      <a16:colId xmlns:a16="http://schemas.microsoft.com/office/drawing/2014/main" val="3132125346"/>
                    </a:ext>
                  </a:extLst>
                </a:gridCol>
              </a:tblGrid>
              <a:tr h="279316">
                <a:tc>
                  <a:txBody>
                    <a:bodyPr/>
                    <a:lstStyle/>
                    <a:p>
                      <a:pPr marL="144000" algn="just">
                        <a:lnSpc>
                          <a:spcPct val="115000"/>
                        </a:lnSpc>
                        <a:spcBef>
                          <a:spcPts val="1200"/>
                        </a:spcBef>
                        <a:spcAft>
                          <a:spcPts val="1200"/>
                        </a:spcAft>
                        <a:buNone/>
                      </a:pPr>
                      <a:r>
                        <a:rPr lang="fr-FR" sz="1200" kern="100" dirty="0">
                          <a:effectLst/>
                        </a:rPr>
                        <a:t>Objectif 3.1 : Accompagner l’accessibilité universelle des lieux de soins  </a:t>
                      </a:r>
                      <a:endParaRPr lang="fr-FR" sz="1200" kern="100" dirty="0">
                        <a:effectLst/>
                        <a:latin typeface="Arial" panose="020B0604020202020204" pitchFamily="34" charset="0"/>
                        <a:ea typeface="Times New Roman" panose="02020603050405020304" pitchFamily="18" charset="0"/>
                      </a:endParaRPr>
                    </a:p>
                  </a:txBody>
                  <a:tcPr marL="1873" marR="1873" marT="1873" marB="0" anchor="ctr"/>
                </a:tc>
                <a:extLst>
                  <a:ext uri="{0D108BD9-81ED-4DB2-BD59-A6C34878D82A}">
                    <a16:rowId xmlns:a16="http://schemas.microsoft.com/office/drawing/2014/main" val="156864992"/>
                  </a:ext>
                </a:extLst>
              </a:tr>
              <a:tr h="279316">
                <a:tc>
                  <a:txBody>
                    <a:bodyPr/>
                    <a:lstStyle/>
                    <a:p>
                      <a:pPr marL="144000" algn="just">
                        <a:lnSpc>
                          <a:spcPct val="115000"/>
                        </a:lnSpc>
                        <a:spcBef>
                          <a:spcPts val="1200"/>
                        </a:spcBef>
                        <a:spcAft>
                          <a:spcPts val="1200"/>
                        </a:spcAft>
                        <a:buNone/>
                      </a:pPr>
                      <a:r>
                        <a:rPr lang="fr-FR" sz="1200" kern="100" dirty="0">
                          <a:effectLst/>
                        </a:rPr>
                        <a:t>Objectif 3.2 : Améliorer l’accès aux soins non programmés des personnes en situation de handicap </a:t>
                      </a:r>
                      <a:endParaRPr lang="fr-FR" sz="1200" kern="100" dirty="0">
                        <a:effectLst/>
                        <a:latin typeface="Arial" panose="020B0604020202020204" pitchFamily="34" charset="0"/>
                        <a:ea typeface="Times New Roman" panose="02020603050405020304" pitchFamily="18" charset="0"/>
                      </a:endParaRPr>
                    </a:p>
                  </a:txBody>
                  <a:tcPr marL="1873" marR="1873" marT="1873" marB="0" anchor="ctr"/>
                </a:tc>
                <a:extLst>
                  <a:ext uri="{0D108BD9-81ED-4DB2-BD59-A6C34878D82A}">
                    <a16:rowId xmlns:a16="http://schemas.microsoft.com/office/drawing/2014/main" val="882559174"/>
                  </a:ext>
                </a:extLst>
              </a:tr>
              <a:tr h="669594">
                <a:tc>
                  <a:txBody>
                    <a:bodyPr/>
                    <a:lstStyle/>
                    <a:p>
                      <a:pPr marL="144000" algn="just">
                        <a:lnSpc>
                          <a:spcPct val="115000"/>
                        </a:lnSpc>
                        <a:spcBef>
                          <a:spcPts val="1200"/>
                        </a:spcBef>
                        <a:spcAft>
                          <a:spcPts val="1200"/>
                        </a:spcAft>
                        <a:buNone/>
                      </a:pPr>
                      <a:r>
                        <a:rPr lang="fr-FR" sz="1200" kern="100" dirty="0">
                          <a:effectLst/>
                        </a:rPr>
                        <a:t>Objectif 3.3 : Faciliter l’accès aux soins primaires des enfants et la transition vers l’âge adulte, selon 3 niveaux de recours en privilégiant, dans une logique inclusive, le droit commun avant de recourir à des soins spécifiques </a:t>
                      </a:r>
                      <a:endParaRPr lang="fr-FR" sz="1200" kern="100" dirty="0">
                        <a:effectLst/>
                        <a:latin typeface="Arial" panose="020B0604020202020204" pitchFamily="34" charset="0"/>
                        <a:ea typeface="Times New Roman" panose="02020603050405020304" pitchFamily="18" charset="0"/>
                      </a:endParaRPr>
                    </a:p>
                  </a:txBody>
                  <a:tcPr marL="1873" marR="1873" marT="1873" marB="0" anchor="ctr"/>
                </a:tc>
                <a:extLst>
                  <a:ext uri="{0D108BD9-81ED-4DB2-BD59-A6C34878D82A}">
                    <a16:rowId xmlns:a16="http://schemas.microsoft.com/office/drawing/2014/main" val="120917246"/>
                  </a:ext>
                </a:extLst>
              </a:tr>
              <a:tr h="669594">
                <a:tc>
                  <a:txBody>
                    <a:bodyPr/>
                    <a:lstStyle/>
                    <a:p>
                      <a:pPr marL="144000" algn="just">
                        <a:lnSpc>
                          <a:spcPct val="115000"/>
                        </a:lnSpc>
                        <a:spcBef>
                          <a:spcPts val="1200"/>
                        </a:spcBef>
                        <a:spcAft>
                          <a:spcPts val="1200"/>
                        </a:spcAft>
                        <a:buNone/>
                      </a:pPr>
                      <a:r>
                        <a:rPr lang="fr-FR" sz="1200" kern="100" dirty="0">
                          <a:effectLst/>
                        </a:rPr>
                        <a:t>Objectif 3.4 : Faciliter l’accès aux soins courants (bilan somatique, gynécologie, ophtalmologie, ORL) selon 3 niveaux de recours en privilégiant, dans une logique inclusive, le droit commun avant de recourir à des soins spécifiques </a:t>
                      </a:r>
                      <a:endParaRPr lang="fr-FR" sz="1200" kern="100" dirty="0">
                        <a:effectLst/>
                        <a:latin typeface="Arial" panose="020B0604020202020204" pitchFamily="34" charset="0"/>
                        <a:ea typeface="Times New Roman" panose="02020603050405020304" pitchFamily="18" charset="0"/>
                      </a:endParaRPr>
                    </a:p>
                  </a:txBody>
                  <a:tcPr marL="1873" marR="1873" marT="1873" marB="0" anchor="ctr"/>
                </a:tc>
                <a:extLst>
                  <a:ext uri="{0D108BD9-81ED-4DB2-BD59-A6C34878D82A}">
                    <a16:rowId xmlns:a16="http://schemas.microsoft.com/office/drawing/2014/main" val="1315812868"/>
                  </a:ext>
                </a:extLst>
              </a:tr>
              <a:tr h="440653">
                <a:tc>
                  <a:txBody>
                    <a:bodyPr/>
                    <a:lstStyle/>
                    <a:p>
                      <a:pPr marL="144000" algn="just">
                        <a:lnSpc>
                          <a:spcPct val="115000"/>
                        </a:lnSpc>
                        <a:spcBef>
                          <a:spcPts val="1200"/>
                        </a:spcBef>
                        <a:spcAft>
                          <a:spcPts val="1200"/>
                        </a:spcAft>
                        <a:buNone/>
                      </a:pPr>
                      <a:r>
                        <a:rPr lang="fr-FR" sz="1200" kern="100" dirty="0">
                          <a:effectLst/>
                        </a:rPr>
                        <a:t>Objectif 3.5 : Poursuivre, avec l’appui de Handident, la structuration d’une offre de soins bucco-dentaires spécifiques </a:t>
                      </a:r>
                      <a:endParaRPr lang="fr-FR" sz="1200" kern="100" dirty="0">
                        <a:effectLst/>
                        <a:latin typeface="Arial" panose="020B0604020202020204" pitchFamily="34" charset="0"/>
                        <a:ea typeface="Times New Roman" panose="02020603050405020304" pitchFamily="18" charset="0"/>
                      </a:endParaRPr>
                    </a:p>
                  </a:txBody>
                  <a:tcPr marL="1873" marR="1873" marT="1873" marB="0" anchor="ctr"/>
                </a:tc>
                <a:extLst>
                  <a:ext uri="{0D108BD9-81ED-4DB2-BD59-A6C34878D82A}">
                    <a16:rowId xmlns:a16="http://schemas.microsoft.com/office/drawing/2014/main" val="2579450616"/>
                  </a:ext>
                </a:extLst>
              </a:tr>
              <a:tr h="510389">
                <a:tc>
                  <a:txBody>
                    <a:bodyPr/>
                    <a:lstStyle/>
                    <a:p>
                      <a:pPr marL="144000" algn="just">
                        <a:lnSpc>
                          <a:spcPct val="115000"/>
                        </a:lnSpc>
                        <a:spcBef>
                          <a:spcPts val="1200"/>
                        </a:spcBef>
                        <a:spcAft>
                          <a:spcPts val="1200"/>
                        </a:spcAft>
                        <a:buNone/>
                      </a:pPr>
                      <a:r>
                        <a:rPr lang="fr-FR" sz="1200" kern="100" dirty="0">
                          <a:effectLst/>
                        </a:rPr>
                        <a:t>Objectif 3.6 : Déployer un parcours de soins oncologiques des personnes en situation de handicap afin d’éviter toute rupture de prise en charge après le dépistage </a:t>
                      </a:r>
                      <a:endParaRPr lang="fr-FR" sz="1200" kern="100" dirty="0">
                        <a:effectLst/>
                        <a:latin typeface="Arial" panose="020B0604020202020204" pitchFamily="34" charset="0"/>
                        <a:ea typeface="Times New Roman" panose="02020603050405020304" pitchFamily="18" charset="0"/>
                      </a:endParaRPr>
                    </a:p>
                  </a:txBody>
                  <a:tcPr marL="1873" marR="1873" marT="1873" marB="0" anchor="ctr"/>
                </a:tc>
                <a:extLst>
                  <a:ext uri="{0D108BD9-81ED-4DB2-BD59-A6C34878D82A}">
                    <a16:rowId xmlns:a16="http://schemas.microsoft.com/office/drawing/2014/main" val="2298114222"/>
                  </a:ext>
                </a:extLst>
              </a:tr>
            </a:tbl>
          </a:graphicData>
        </a:graphic>
      </p:graphicFrame>
      <p:pic>
        <p:nvPicPr>
          <p:cNvPr id="12" name="Image 11">
            <a:extLst>
              <a:ext uri="{FF2B5EF4-FFF2-40B4-BE49-F238E27FC236}">
                <a16:creationId xmlns:a16="http://schemas.microsoft.com/office/drawing/2014/main" id="{4981213D-B7EE-4DD5-6A83-F0E924822992}"/>
              </a:ext>
            </a:extLst>
          </p:cNvPr>
          <p:cNvPicPr>
            <a:picLocks noChangeAspect="1"/>
          </p:cNvPicPr>
          <p:nvPr/>
        </p:nvPicPr>
        <p:blipFill>
          <a:blip r:embed="rId5"/>
          <a:stretch>
            <a:fillRect/>
          </a:stretch>
        </p:blipFill>
        <p:spPr>
          <a:xfrm>
            <a:off x="6948264" y="1843471"/>
            <a:ext cx="1944216" cy="2562199"/>
          </a:xfrm>
          <a:prstGeom prst="rect">
            <a:avLst/>
          </a:prstGeom>
        </p:spPr>
      </p:pic>
    </p:spTree>
    <p:extLst>
      <p:ext uri="{BB962C8B-B14F-4D97-AF65-F5344CB8AC3E}">
        <p14:creationId xmlns:p14="http://schemas.microsoft.com/office/powerpoint/2010/main" val="16673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494E4-A2BE-7637-E14C-61FD28B72AAE}"/>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B5682E3-E2CB-E687-9DE8-AC47523D43E2}"/>
              </a:ext>
            </a:extLst>
          </p:cNvPr>
          <p:cNvSpPr>
            <a:spLocks noGrp="1"/>
          </p:cNvSpPr>
          <p:nvPr>
            <p:ph type="sldNum" sz="quarter" idx="12"/>
          </p:nvPr>
        </p:nvSpPr>
        <p:spPr/>
        <p:txBody>
          <a:bodyPr/>
          <a:lstStyle/>
          <a:p>
            <a:fld id="{733122C9-A0B9-462F-8757-0847AD287B63}" type="slidenum">
              <a:rPr lang="fr-FR" smtClean="0"/>
              <a:pPr/>
              <a:t>28</a:t>
            </a:fld>
            <a:endParaRPr lang="fr-FR" dirty="0"/>
          </a:p>
        </p:txBody>
      </p:sp>
      <p:sp>
        <p:nvSpPr>
          <p:cNvPr id="3" name="Espace réservé de la date 2">
            <a:extLst>
              <a:ext uri="{FF2B5EF4-FFF2-40B4-BE49-F238E27FC236}">
                <a16:creationId xmlns:a16="http://schemas.microsoft.com/office/drawing/2014/main" id="{9FA1BC72-788E-0908-28B4-57728C65A087}"/>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pic>
        <p:nvPicPr>
          <p:cNvPr id="8" name="Image 7">
            <a:extLst>
              <a:ext uri="{FF2B5EF4-FFF2-40B4-BE49-F238E27FC236}">
                <a16:creationId xmlns:a16="http://schemas.microsoft.com/office/drawing/2014/main" id="{B6D89161-DE9B-6EBE-5F02-1FDE52516BD8}"/>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D068D198-E912-25E9-93B6-BE522A253C24}"/>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E90BF845-F52D-EA1B-DB0E-658EDED5DA81}"/>
              </a:ext>
            </a:extLst>
          </p:cNvPr>
          <p:cNvPicPr>
            <a:picLocks noChangeAspect="1"/>
          </p:cNvPicPr>
          <p:nvPr/>
        </p:nvPicPr>
        <p:blipFill>
          <a:blip r:embed="rId4"/>
          <a:stretch>
            <a:fillRect/>
          </a:stretch>
        </p:blipFill>
        <p:spPr>
          <a:xfrm>
            <a:off x="3822050" y="215647"/>
            <a:ext cx="1045880" cy="367045"/>
          </a:xfrm>
          <a:prstGeom prst="rect">
            <a:avLst/>
          </a:prstGeom>
        </p:spPr>
      </p:pic>
      <p:sp>
        <p:nvSpPr>
          <p:cNvPr id="4" name="Espace réservé du texte 5">
            <a:extLst>
              <a:ext uri="{FF2B5EF4-FFF2-40B4-BE49-F238E27FC236}">
                <a16:creationId xmlns:a16="http://schemas.microsoft.com/office/drawing/2014/main" id="{3F0CE1F6-F73C-D0BA-3DEE-C63CC660C6A0}"/>
              </a:ext>
            </a:extLst>
          </p:cNvPr>
          <p:cNvSpPr>
            <a:spLocks noGrp="1"/>
          </p:cNvSpPr>
          <p:nvPr>
            <p:ph type="body" sz="quarter" idx="13"/>
          </p:nvPr>
        </p:nvSpPr>
        <p:spPr>
          <a:xfrm>
            <a:off x="311079" y="948929"/>
            <a:ext cx="8424614" cy="707646"/>
          </a:xfrm>
        </p:spPr>
        <p:txBody>
          <a:bodyPr/>
          <a:lstStyle/>
          <a:p>
            <a:pPr marL="87313" indent="0" algn="just">
              <a:spcBef>
                <a:spcPts val="0"/>
              </a:spcBef>
              <a:spcAft>
                <a:spcPts val="0"/>
              </a:spcAft>
            </a:pPr>
            <a:r>
              <a:rPr lang="fr-FR" sz="1400" dirty="0">
                <a:solidFill>
                  <a:srgbClr val="0070C0"/>
                </a:solidFill>
                <a:latin typeface="Marianne" panose="02000000000000000000" pitchFamily="2" charset="0"/>
              </a:rPr>
              <a:t>Axe 3 : Faciliter l’accès aux soins somatiques programmés et non programmés en ville et en milieu hospitalier </a:t>
            </a:r>
          </a:p>
          <a:p>
            <a:pPr marL="87313" indent="0" algn="just">
              <a:spcBef>
                <a:spcPts val="0"/>
              </a:spcBef>
              <a:spcAft>
                <a:spcPts val="0"/>
              </a:spcAft>
            </a:pPr>
            <a:r>
              <a:rPr lang="fr-FR" sz="1400" i="1" dirty="0">
                <a:solidFill>
                  <a:srgbClr val="0070C0"/>
                </a:solidFill>
                <a:latin typeface="Marianne" panose="02000000000000000000" pitchFamily="2" charset="0"/>
              </a:rPr>
              <a:t>parcours pédiatrie et parcours adultes </a:t>
            </a:r>
            <a:r>
              <a:rPr lang="fr-FR" sz="1400" dirty="0">
                <a:solidFill>
                  <a:srgbClr val="0070C0"/>
                </a:solidFill>
                <a:latin typeface="Marianne" panose="02000000000000000000" pitchFamily="2" charset="0"/>
              </a:rPr>
              <a:t>(2/2)</a:t>
            </a:r>
            <a:endParaRPr lang="fr-FR" sz="1400" i="1" dirty="0">
              <a:solidFill>
                <a:srgbClr val="0070C0"/>
              </a:solidFill>
              <a:latin typeface="Marianne" panose="02000000000000000000" pitchFamily="2" charset="0"/>
            </a:endParaRPr>
          </a:p>
        </p:txBody>
      </p:sp>
      <p:graphicFrame>
        <p:nvGraphicFramePr>
          <p:cNvPr id="5" name="Tableau 4">
            <a:extLst>
              <a:ext uri="{FF2B5EF4-FFF2-40B4-BE49-F238E27FC236}">
                <a16:creationId xmlns:a16="http://schemas.microsoft.com/office/drawing/2014/main" id="{2EE95DB6-890D-9D7F-C321-ED91767CE64B}"/>
              </a:ext>
            </a:extLst>
          </p:cNvPr>
          <p:cNvGraphicFramePr>
            <a:graphicFrameLocks noGrp="1"/>
          </p:cNvGraphicFramePr>
          <p:nvPr>
            <p:extLst>
              <p:ext uri="{D42A27DB-BD31-4B8C-83A1-F6EECF244321}">
                <p14:modId xmlns:p14="http://schemas.microsoft.com/office/powerpoint/2010/main" val="3776573427"/>
              </p:ext>
            </p:extLst>
          </p:nvPr>
        </p:nvGraphicFramePr>
        <p:xfrm>
          <a:off x="311078" y="1779662"/>
          <a:ext cx="8424613" cy="2898357"/>
        </p:xfrm>
        <a:graphic>
          <a:graphicData uri="http://schemas.openxmlformats.org/drawingml/2006/table">
            <a:tbl>
              <a:tblPr>
                <a:tableStyleId>{5C22544A-7EE6-4342-B048-85BDC9FD1C3A}</a:tableStyleId>
              </a:tblPr>
              <a:tblGrid>
                <a:gridCol w="8424613">
                  <a:extLst>
                    <a:ext uri="{9D8B030D-6E8A-4147-A177-3AD203B41FA5}">
                      <a16:colId xmlns:a16="http://schemas.microsoft.com/office/drawing/2014/main" val="2605458734"/>
                    </a:ext>
                  </a:extLst>
                </a:gridCol>
              </a:tblGrid>
              <a:tr h="490530">
                <a:tc>
                  <a:txBody>
                    <a:bodyPr/>
                    <a:lstStyle/>
                    <a:p>
                      <a:pPr marL="144000" algn="just">
                        <a:lnSpc>
                          <a:spcPct val="115000"/>
                        </a:lnSpc>
                        <a:spcBef>
                          <a:spcPts val="1200"/>
                        </a:spcBef>
                        <a:spcAft>
                          <a:spcPts val="1200"/>
                        </a:spcAft>
                        <a:buNone/>
                      </a:pPr>
                      <a:r>
                        <a:rPr lang="fr-FR" sz="1200" kern="100" dirty="0">
                          <a:effectLst/>
                        </a:rPr>
                        <a:t>Objectif 3.7 : Addictions &amp; handicap : réduire les risques et dommages associés aux addictions et améliorer la qualité de vie des personnes ayant des conduites addictives </a:t>
                      </a:r>
                      <a:endParaRPr lang="fr-FR" sz="1200" kern="100" dirty="0">
                        <a:effectLst/>
                        <a:latin typeface="Arial" panose="020B0604020202020204" pitchFamily="34" charset="0"/>
                        <a:ea typeface="Times New Roman" panose="02020603050405020304" pitchFamily="18" charset="0"/>
                      </a:endParaRPr>
                    </a:p>
                  </a:txBody>
                  <a:tcPr marL="1873" marR="1873" marT="1873" marB="0" anchor="ctr"/>
                </a:tc>
                <a:extLst>
                  <a:ext uri="{0D108BD9-81ED-4DB2-BD59-A6C34878D82A}">
                    <a16:rowId xmlns:a16="http://schemas.microsoft.com/office/drawing/2014/main" val="3602150429"/>
                  </a:ext>
                </a:extLst>
              </a:tr>
              <a:tr h="370603">
                <a:tc>
                  <a:txBody>
                    <a:bodyPr/>
                    <a:lstStyle/>
                    <a:p>
                      <a:pPr marL="144000" algn="just">
                        <a:lnSpc>
                          <a:spcPct val="115000"/>
                        </a:lnSpc>
                        <a:spcBef>
                          <a:spcPts val="1200"/>
                        </a:spcBef>
                        <a:spcAft>
                          <a:spcPts val="1200"/>
                        </a:spcAft>
                        <a:buNone/>
                      </a:pPr>
                      <a:r>
                        <a:rPr lang="fr-FR" sz="1200" kern="100" dirty="0">
                          <a:effectLst/>
                        </a:rPr>
                        <a:t>Objectif 3.8 : Faciliter l’accès à l’éducation thérapeutique du patient aux personnes en situation de handicap </a:t>
                      </a:r>
                      <a:endParaRPr lang="fr-FR" sz="1200" kern="100" dirty="0">
                        <a:effectLst/>
                        <a:latin typeface="Arial" panose="020B0604020202020204" pitchFamily="34" charset="0"/>
                        <a:ea typeface="Times New Roman" panose="02020603050405020304" pitchFamily="18" charset="0"/>
                      </a:endParaRPr>
                    </a:p>
                  </a:txBody>
                  <a:tcPr marL="1873" marR="1873" marT="1873" marB="0" anchor="ctr"/>
                </a:tc>
                <a:extLst>
                  <a:ext uri="{0D108BD9-81ED-4DB2-BD59-A6C34878D82A}">
                    <a16:rowId xmlns:a16="http://schemas.microsoft.com/office/drawing/2014/main" val="3132489466"/>
                  </a:ext>
                </a:extLst>
              </a:tr>
              <a:tr h="659952">
                <a:tc>
                  <a:txBody>
                    <a:bodyPr/>
                    <a:lstStyle/>
                    <a:p>
                      <a:pPr marL="144000" algn="just">
                        <a:lnSpc>
                          <a:spcPct val="115000"/>
                        </a:lnSpc>
                        <a:spcBef>
                          <a:spcPts val="1200"/>
                        </a:spcBef>
                        <a:spcAft>
                          <a:spcPts val="1200"/>
                        </a:spcAft>
                        <a:buNone/>
                      </a:pPr>
                      <a:r>
                        <a:rPr lang="fr-FR" sz="1200" kern="100" dirty="0">
                          <a:effectLst/>
                        </a:rPr>
                        <a:t>Objectif 3.9 : Prévenir le risque médicamenteux pouvant conduire à des intoxications médicamenteuses, et dans le cadre de la prise de psychotropes, prévenir les effets secondaires </a:t>
                      </a:r>
                      <a:endParaRPr lang="fr-FR" sz="1200" kern="100" dirty="0">
                        <a:effectLst/>
                        <a:latin typeface="Arial" panose="020B0604020202020204" pitchFamily="34" charset="0"/>
                        <a:ea typeface="Times New Roman" panose="02020603050405020304" pitchFamily="18" charset="0"/>
                      </a:endParaRPr>
                    </a:p>
                  </a:txBody>
                  <a:tcPr marL="1873" marR="1873" marT="1873" marB="0" anchor="ctr"/>
                </a:tc>
                <a:extLst>
                  <a:ext uri="{0D108BD9-81ED-4DB2-BD59-A6C34878D82A}">
                    <a16:rowId xmlns:a16="http://schemas.microsoft.com/office/drawing/2014/main" val="1324840599"/>
                  </a:ext>
                </a:extLst>
              </a:tr>
              <a:tr h="358660">
                <a:tc>
                  <a:txBody>
                    <a:bodyPr/>
                    <a:lstStyle/>
                    <a:p>
                      <a:pPr marL="144000" algn="just" defTabSz="914400" rtl="0" eaLnBrk="1" latinLnBrk="0" hangingPunct="1">
                        <a:lnSpc>
                          <a:spcPct val="115000"/>
                        </a:lnSpc>
                        <a:spcBef>
                          <a:spcPts val="1200"/>
                        </a:spcBef>
                        <a:spcAft>
                          <a:spcPts val="1200"/>
                        </a:spcAft>
                        <a:buNone/>
                      </a:pPr>
                      <a:r>
                        <a:rPr lang="fr-FR" sz="1200" kern="100" dirty="0">
                          <a:solidFill>
                            <a:schemeClr val="dk1"/>
                          </a:solidFill>
                          <a:effectLst/>
                          <a:latin typeface="+mn-lt"/>
                          <a:ea typeface="+mn-ea"/>
                          <a:cs typeface="+mn-cs"/>
                        </a:rPr>
                        <a:t>Objectif 3.10 : Développer le dispositif </a:t>
                      </a:r>
                      <a:r>
                        <a:rPr lang="fr-FR" sz="1200" kern="100" dirty="0" err="1">
                          <a:solidFill>
                            <a:schemeClr val="dk1"/>
                          </a:solidFill>
                          <a:effectLst/>
                          <a:latin typeface="+mn-lt"/>
                          <a:ea typeface="+mn-ea"/>
                          <a:cs typeface="+mn-cs"/>
                        </a:rPr>
                        <a:t>Handibloc</a:t>
                      </a:r>
                      <a:r>
                        <a:rPr lang="fr-FR" sz="1200" kern="100" dirty="0">
                          <a:solidFill>
                            <a:schemeClr val="dk1"/>
                          </a:solidFill>
                          <a:effectLst/>
                          <a:latin typeface="+mn-lt"/>
                          <a:ea typeface="+mn-ea"/>
                          <a:cs typeface="+mn-cs"/>
                        </a:rPr>
                        <a:t> </a:t>
                      </a:r>
                    </a:p>
                  </a:txBody>
                  <a:tcPr marL="1873" marR="1873" marT="1873" marB="0" anchor="ctr"/>
                </a:tc>
                <a:extLst>
                  <a:ext uri="{0D108BD9-81ED-4DB2-BD59-A6C34878D82A}">
                    <a16:rowId xmlns:a16="http://schemas.microsoft.com/office/drawing/2014/main" val="1410328260"/>
                  </a:ext>
                </a:extLst>
              </a:tr>
              <a:tr h="358660">
                <a:tc>
                  <a:txBody>
                    <a:bodyPr/>
                    <a:lstStyle/>
                    <a:p>
                      <a:pPr marL="144000" algn="just" defTabSz="914400" rtl="0" eaLnBrk="1" latinLnBrk="0" hangingPunct="1">
                        <a:lnSpc>
                          <a:spcPct val="115000"/>
                        </a:lnSpc>
                        <a:spcBef>
                          <a:spcPts val="1200"/>
                        </a:spcBef>
                        <a:spcAft>
                          <a:spcPts val="1200"/>
                        </a:spcAft>
                        <a:buNone/>
                      </a:pPr>
                      <a:r>
                        <a:rPr lang="fr-FR" sz="1200" kern="100" dirty="0">
                          <a:solidFill>
                            <a:schemeClr val="dk1"/>
                          </a:solidFill>
                          <a:effectLst/>
                          <a:latin typeface="+mn-lt"/>
                          <a:ea typeface="+mn-ea"/>
                          <a:cs typeface="+mn-cs"/>
                        </a:rPr>
                        <a:t>Objectif 3.11 : Accompagner la fin de vie des personnes en situation de handicap </a:t>
                      </a:r>
                    </a:p>
                  </a:txBody>
                  <a:tcPr marL="1873" marR="1873" marT="1873" marB="0" anchor="ctr"/>
                </a:tc>
                <a:extLst>
                  <a:ext uri="{0D108BD9-81ED-4DB2-BD59-A6C34878D82A}">
                    <a16:rowId xmlns:a16="http://schemas.microsoft.com/office/drawing/2014/main" val="3319645851"/>
                  </a:ext>
                </a:extLst>
              </a:tr>
              <a:tr h="659952">
                <a:tc>
                  <a:txBody>
                    <a:bodyPr/>
                    <a:lstStyle/>
                    <a:p>
                      <a:pPr marL="144000" algn="just" defTabSz="914400" rtl="0" eaLnBrk="1" latinLnBrk="0" hangingPunct="1">
                        <a:lnSpc>
                          <a:spcPct val="115000"/>
                        </a:lnSpc>
                        <a:spcBef>
                          <a:spcPts val="1200"/>
                        </a:spcBef>
                        <a:spcAft>
                          <a:spcPts val="1200"/>
                        </a:spcAft>
                        <a:buNone/>
                      </a:pPr>
                      <a:r>
                        <a:rPr lang="fr-FR" sz="1200" kern="100" dirty="0">
                          <a:solidFill>
                            <a:schemeClr val="dk1"/>
                          </a:solidFill>
                          <a:effectLst/>
                          <a:latin typeface="+mn-lt"/>
                          <a:ea typeface="+mn-ea"/>
                          <a:cs typeface="+mn-cs"/>
                        </a:rPr>
                        <a:t>Objectif 3.12 : Accompagner l’extension du réseau Sourds &amp; Santé sur l’ensemble du territoire régional de manière à améliorer l’accès aux soins des personnes en situation de handicap auditif </a:t>
                      </a:r>
                    </a:p>
                  </a:txBody>
                  <a:tcPr marL="1873" marR="1873" marT="1873" marB="0" anchor="ctr"/>
                </a:tc>
                <a:extLst>
                  <a:ext uri="{0D108BD9-81ED-4DB2-BD59-A6C34878D82A}">
                    <a16:rowId xmlns:a16="http://schemas.microsoft.com/office/drawing/2014/main" val="1166310217"/>
                  </a:ext>
                </a:extLst>
              </a:tr>
            </a:tbl>
          </a:graphicData>
        </a:graphic>
      </p:graphicFrame>
    </p:spTree>
    <p:extLst>
      <p:ext uri="{BB962C8B-B14F-4D97-AF65-F5344CB8AC3E}">
        <p14:creationId xmlns:p14="http://schemas.microsoft.com/office/powerpoint/2010/main" val="121031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5BDA7-D9AA-DC88-D7E4-2084B2812DDF}"/>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24CD77F-82BA-9075-9BF4-E7C27D9EBE80}"/>
              </a:ext>
            </a:extLst>
          </p:cNvPr>
          <p:cNvSpPr>
            <a:spLocks noGrp="1"/>
          </p:cNvSpPr>
          <p:nvPr>
            <p:ph type="sldNum" sz="quarter" idx="12"/>
          </p:nvPr>
        </p:nvSpPr>
        <p:spPr/>
        <p:txBody>
          <a:bodyPr/>
          <a:lstStyle/>
          <a:p>
            <a:fld id="{733122C9-A0B9-462F-8757-0847AD287B63}" type="slidenum">
              <a:rPr lang="fr-FR" smtClean="0"/>
              <a:pPr/>
              <a:t>29</a:t>
            </a:fld>
            <a:endParaRPr lang="fr-FR" dirty="0"/>
          </a:p>
        </p:txBody>
      </p:sp>
      <p:sp>
        <p:nvSpPr>
          <p:cNvPr id="3" name="Espace réservé de la date 2">
            <a:extLst>
              <a:ext uri="{FF2B5EF4-FFF2-40B4-BE49-F238E27FC236}">
                <a16:creationId xmlns:a16="http://schemas.microsoft.com/office/drawing/2014/main" id="{198D0A72-FE18-8E7A-DDC0-69C655969B5D}"/>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pic>
        <p:nvPicPr>
          <p:cNvPr id="8" name="Image 7">
            <a:extLst>
              <a:ext uri="{FF2B5EF4-FFF2-40B4-BE49-F238E27FC236}">
                <a16:creationId xmlns:a16="http://schemas.microsoft.com/office/drawing/2014/main" id="{E71A0DAD-0FC6-BC23-D50E-ADB5F84A9218}"/>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5474A461-78D2-4C49-E0EB-D6BF2B5D6546}"/>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D074AF9E-1D92-1689-CFD3-66EE99594C82}"/>
              </a:ext>
            </a:extLst>
          </p:cNvPr>
          <p:cNvPicPr>
            <a:picLocks noChangeAspect="1"/>
          </p:cNvPicPr>
          <p:nvPr/>
        </p:nvPicPr>
        <p:blipFill>
          <a:blip r:embed="rId4"/>
          <a:stretch>
            <a:fillRect/>
          </a:stretch>
        </p:blipFill>
        <p:spPr>
          <a:xfrm>
            <a:off x="3822050" y="215647"/>
            <a:ext cx="1045880" cy="367045"/>
          </a:xfrm>
          <a:prstGeom prst="rect">
            <a:avLst/>
          </a:prstGeom>
        </p:spPr>
      </p:pic>
      <p:sp>
        <p:nvSpPr>
          <p:cNvPr id="6" name="Espace réservé du texte 4">
            <a:extLst>
              <a:ext uri="{FF2B5EF4-FFF2-40B4-BE49-F238E27FC236}">
                <a16:creationId xmlns:a16="http://schemas.microsoft.com/office/drawing/2014/main" id="{D6DFC6FA-934A-DCF5-2850-1DAEBEE7C8C8}"/>
              </a:ext>
            </a:extLst>
          </p:cNvPr>
          <p:cNvSpPr>
            <a:spLocks noGrp="1"/>
          </p:cNvSpPr>
          <p:nvPr>
            <p:ph type="body" sz="quarter" idx="13"/>
          </p:nvPr>
        </p:nvSpPr>
        <p:spPr>
          <a:xfrm>
            <a:off x="348855" y="972660"/>
            <a:ext cx="8352606" cy="345869"/>
          </a:xfrm>
        </p:spPr>
        <p:txBody>
          <a:bodyPr/>
          <a:lstStyle/>
          <a:p>
            <a:pPr indent="-9525"/>
            <a:r>
              <a:rPr lang="fr-FR" sz="2000" dirty="0" err="1">
                <a:solidFill>
                  <a:srgbClr val="0070C0"/>
                </a:solidFill>
                <a:latin typeface="Marianne" panose="02000000000000000000" pitchFamily="2" charset="0"/>
              </a:rPr>
              <a:t>Handibloc</a:t>
            </a:r>
            <a:endParaRPr lang="fr-FR" sz="2000" dirty="0">
              <a:solidFill>
                <a:srgbClr val="0070C0"/>
              </a:solidFill>
              <a:latin typeface="Marianne" panose="02000000000000000000" pitchFamily="2" charset="0"/>
            </a:endParaRPr>
          </a:p>
        </p:txBody>
      </p:sp>
      <p:pic>
        <p:nvPicPr>
          <p:cNvPr id="11" name="Image 10">
            <a:extLst>
              <a:ext uri="{FF2B5EF4-FFF2-40B4-BE49-F238E27FC236}">
                <a16:creationId xmlns:a16="http://schemas.microsoft.com/office/drawing/2014/main" id="{9A70D0AC-15FA-7BD0-63C8-786264F851F8}"/>
              </a:ext>
            </a:extLst>
          </p:cNvPr>
          <p:cNvPicPr>
            <a:picLocks noChangeAspect="1"/>
          </p:cNvPicPr>
          <p:nvPr/>
        </p:nvPicPr>
        <p:blipFill>
          <a:blip r:embed="rId5"/>
          <a:stretch>
            <a:fillRect/>
          </a:stretch>
        </p:blipFill>
        <p:spPr>
          <a:xfrm>
            <a:off x="1502459" y="1407459"/>
            <a:ext cx="6139081" cy="3235867"/>
          </a:xfrm>
          <a:prstGeom prst="rect">
            <a:avLst/>
          </a:prstGeom>
        </p:spPr>
      </p:pic>
      <p:sp>
        <p:nvSpPr>
          <p:cNvPr id="12" name="ZoneTexte 11">
            <a:extLst>
              <a:ext uri="{FF2B5EF4-FFF2-40B4-BE49-F238E27FC236}">
                <a16:creationId xmlns:a16="http://schemas.microsoft.com/office/drawing/2014/main" id="{E5B7EC32-B993-7DC5-0A55-4EB13AE9BA5F}"/>
              </a:ext>
            </a:extLst>
          </p:cNvPr>
          <p:cNvSpPr txBox="1"/>
          <p:nvPr/>
        </p:nvSpPr>
        <p:spPr>
          <a:xfrm>
            <a:off x="1502459" y="949197"/>
            <a:ext cx="1872208" cy="369332"/>
          </a:xfrm>
          <a:prstGeom prst="rect">
            <a:avLst/>
          </a:prstGeom>
          <a:noFill/>
        </p:spPr>
        <p:txBody>
          <a:bodyPr wrap="square" rtlCol="0">
            <a:spAutoFit/>
          </a:bodyPr>
          <a:lstStyle/>
          <a:p>
            <a:pPr algn="ctr"/>
            <a:r>
              <a:rPr lang="fr-FR" b="1" dirty="0">
                <a:highlight>
                  <a:srgbClr val="FFFF00"/>
                </a:highlight>
              </a:rPr>
              <a:t>300 k€ / an </a:t>
            </a:r>
          </a:p>
        </p:txBody>
      </p:sp>
    </p:spTree>
    <p:extLst>
      <p:ext uri="{BB962C8B-B14F-4D97-AF65-F5344CB8AC3E}">
        <p14:creationId xmlns:p14="http://schemas.microsoft.com/office/powerpoint/2010/main" val="25736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733122C9-A0B9-462F-8757-0847AD287B63}" type="slidenum">
              <a:rPr lang="fr-FR" smtClean="0"/>
              <a:pPr/>
              <a:t>3</a:t>
            </a:fld>
            <a:endParaRPr lang="fr-FR" dirty="0"/>
          </a:p>
        </p:txBody>
      </p:sp>
      <p:sp>
        <p:nvSpPr>
          <p:cNvPr id="11" name="Espace réservé de la date 1">
            <a:extLst>
              <a:ext uri="{FF2B5EF4-FFF2-40B4-BE49-F238E27FC236}">
                <a16:creationId xmlns:a16="http://schemas.microsoft.com/office/drawing/2014/main" id="{E45A732E-432A-CB4E-9BAD-E9025E01C936}"/>
              </a:ext>
            </a:extLst>
          </p:cNvPr>
          <p:cNvSpPr>
            <a:spLocks noGrp="1"/>
          </p:cNvSpPr>
          <p:nvPr>
            <p:ph type="dt" sz="half" idx="2"/>
          </p:nvPr>
        </p:nvSpPr>
        <p:spPr/>
        <p:txBody>
          <a:bodyPr/>
          <a:lstStyle/>
          <a:p>
            <a:r>
              <a:rPr lang="fr-FR" cap="all" dirty="0"/>
              <a:t>04/12/2025</a:t>
            </a:r>
          </a:p>
        </p:txBody>
      </p:sp>
      <p:sp>
        <p:nvSpPr>
          <p:cNvPr id="3" name="Titre 2">
            <a:extLst>
              <a:ext uri="{FF2B5EF4-FFF2-40B4-BE49-F238E27FC236}">
                <a16:creationId xmlns:a16="http://schemas.microsoft.com/office/drawing/2014/main" id="{F68F9E10-0847-C84E-A00D-4E630B5DE255}"/>
              </a:ext>
            </a:extLst>
          </p:cNvPr>
          <p:cNvSpPr>
            <a:spLocks noGrp="1"/>
          </p:cNvSpPr>
          <p:nvPr>
            <p:ph type="title"/>
          </p:nvPr>
        </p:nvSpPr>
        <p:spPr>
          <a:xfrm>
            <a:off x="6804248" y="130086"/>
            <a:ext cx="1872457" cy="232765"/>
          </a:xfrm>
        </p:spPr>
        <p:txBody>
          <a:bodyPr>
            <a:normAutofit fontScale="90000"/>
          </a:bodyPr>
          <a:lstStyle/>
          <a:p>
            <a:r>
              <a:rPr lang="fr-FR" dirty="0"/>
              <a:t>Sommaire</a:t>
            </a:r>
          </a:p>
        </p:txBody>
      </p:sp>
      <p:sp>
        <p:nvSpPr>
          <p:cNvPr id="13" name="Espace réservé du texte 12">
            <a:extLst>
              <a:ext uri="{FF2B5EF4-FFF2-40B4-BE49-F238E27FC236}">
                <a16:creationId xmlns:a16="http://schemas.microsoft.com/office/drawing/2014/main" id="{E11A2321-C4B9-4341-97AA-36A5BFFB77AC}"/>
              </a:ext>
            </a:extLst>
          </p:cNvPr>
          <p:cNvSpPr>
            <a:spLocks noGrp="1"/>
          </p:cNvSpPr>
          <p:nvPr>
            <p:ph type="body" sz="quarter" idx="17"/>
          </p:nvPr>
        </p:nvSpPr>
        <p:spPr>
          <a:xfrm>
            <a:off x="35496" y="564809"/>
            <a:ext cx="3024336" cy="4671237"/>
          </a:xfrm>
        </p:spPr>
        <p:txBody>
          <a:bodyPr/>
          <a:lstStyle/>
          <a:p>
            <a:r>
              <a:rPr lang="fr-FR" b="1" dirty="0"/>
              <a:t>Accueil</a:t>
            </a:r>
          </a:p>
          <a:p>
            <a:r>
              <a:rPr lang="fr-FR" dirty="0"/>
              <a:t>Vincent </a:t>
            </a:r>
            <a:r>
              <a:rPr lang="fr-FR" dirty="0" err="1"/>
              <a:t>Kauffman</a:t>
            </a:r>
            <a:r>
              <a:rPr lang="fr-FR" dirty="0"/>
              <a:t>, Directeur Général du CH Tourcoing</a:t>
            </a:r>
          </a:p>
          <a:p>
            <a:r>
              <a:rPr lang="fr-FR" dirty="0"/>
              <a:t>Olivier ROVERE, Directeur Adjoint à la direction départementale de l’ARS</a:t>
            </a:r>
          </a:p>
          <a:p>
            <a:endParaRPr lang="fr-FR" sz="600" b="1" dirty="0"/>
          </a:p>
          <a:p>
            <a:pPr marL="434975" indent="-342900">
              <a:buAutoNum type="arabicPeriod"/>
            </a:pPr>
            <a:r>
              <a:rPr lang="fr-FR" b="1" dirty="0"/>
              <a:t>Introduction </a:t>
            </a:r>
          </a:p>
          <a:p>
            <a:r>
              <a:rPr lang="fr-FR" dirty="0"/>
              <a:t>Pascal        JACOB, Président d’</a:t>
            </a:r>
            <a:r>
              <a:rPr lang="fr-FR" dirty="0" err="1"/>
              <a:t>Handidactique</a:t>
            </a:r>
            <a:endParaRPr lang="fr-FR" dirty="0">
              <a:highlight>
                <a:srgbClr val="FFFF00"/>
              </a:highlight>
            </a:endParaRPr>
          </a:p>
          <a:p>
            <a:endParaRPr lang="fr-FR" sz="600" dirty="0"/>
          </a:p>
          <a:p>
            <a:r>
              <a:rPr lang="fr-FR" b="1" dirty="0"/>
              <a:t>2</a:t>
            </a:r>
            <a:r>
              <a:rPr lang="fr-FR" dirty="0"/>
              <a:t>. </a:t>
            </a:r>
            <a:r>
              <a:rPr lang="fr-FR" b="1" dirty="0"/>
              <a:t>Présentation de la charte Romain JACOB  </a:t>
            </a:r>
          </a:p>
          <a:p>
            <a:pPr lvl="1"/>
            <a:r>
              <a:rPr lang="fr-FR" dirty="0"/>
              <a:t>Qu’est-ce que la charte Romain Jacob</a:t>
            </a:r>
          </a:p>
          <a:p>
            <a:pPr lvl="1"/>
            <a:r>
              <a:rPr lang="fr-FR" dirty="0"/>
              <a:t>Engagements des signataires</a:t>
            </a:r>
          </a:p>
          <a:p>
            <a:pPr lvl="1"/>
            <a:r>
              <a:rPr lang="fr-FR" dirty="0"/>
              <a:t>Présentation de ses 12 principes</a:t>
            </a:r>
          </a:p>
          <a:p>
            <a:pPr lvl="1"/>
            <a:r>
              <a:rPr lang="fr-FR" dirty="0"/>
              <a:t>Questionnaire </a:t>
            </a:r>
            <a:r>
              <a:rPr lang="fr-FR" dirty="0" err="1"/>
              <a:t>Handifaction</a:t>
            </a:r>
            <a:endParaRPr lang="fr-FR" dirty="0"/>
          </a:p>
        </p:txBody>
      </p:sp>
      <p:sp>
        <p:nvSpPr>
          <p:cNvPr id="4" name="Espace réservé du texte 3">
            <a:extLst>
              <a:ext uri="{FF2B5EF4-FFF2-40B4-BE49-F238E27FC236}">
                <a16:creationId xmlns:a16="http://schemas.microsoft.com/office/drawing/2014/main" id="{CFF5838E-2EB6-D842-9098-9F664E4D4EE4}"/>
              </a:ext>
            </a:extLst>
          </p:cNvPr>
          <p:cNvSpPr>
            <a:spLocks noGrp="1"/>
          </p:cNvSpPr>
          <p:nvPr>
            <p:ph type="body" sz="quarter" idx="14"/>
          </p:nvPr>
        </p:nvSpPr>
        <p:spPr>
          <a:xfrm>
            <a:off x="3275856" y="483519"/>
            <a:ext cx="2818806" cy="4392488"/>
          </a:xfrm>
        </p:spPr>
        <p:txBody>
          <a:bodyPr/>
          <a:lstStyle/>
          <a:p>
            <a:endParaRPr lang="fr-FR" dirty="0"/>
          </a:p>
          <a:p>
            <a:pPr marL="0" lvl="0" indent="0">
              <a:buNone/>
            </a:pPr>
            <a:r>
              <a:rPr lang="fr-FR" b="1" dirty="0"/>
              <a:t>3</a:t>
            </a:r>
            <a:r>
              <a:rPr lang="fr-FR" dirty="0"/>
              <a:t>. </a:t>
            </a:r>
            <a:r>
              <a:rPr lang="fr-FR" b="1" dirty="0"/>
              <a:t>Le comité départemental</a:t>
            </a:r>
          </a:p>
          <a:p>
            <a:pPr lvl="1"/>
            <a:r>
              <a:rPr lang="fr-FR" dirty="0"/>
              <a:t>Son rôle et ses missions</a:t>
            </a:r>
          </a:p>
          <a:p>
            <a:pPr lvl="1"/>
            <a:r>
              <a:rPr lang="fr-FR" dirty="0"/>
              <a:t>Sa composition</a:t>
            </a:r>
          </a:p>
          <a:p>
            <a:pPr marL="180000" lvl="1" indent="0">
              <a:buNone/>
            </a:pPr>
            <a:endParaRPr lang="fr-FR" dirty="0"/>
          </a:p>
          <a:p>
            <a:pPr marL="0" indent="0">
              <a:buNone/>
            </a:pPr>
            <a:r>
              <a:rPr lang="fr-FR" b="1" dirty="0"/>
              <a:t>4. Méthode et calendrier</a:t>
            </a:r>
          </a:p>
          <a:p>
            <a:pPr marL="285750" indent="-285750">
              <a:buFont typeface="Arial" panose="020B0604020202020204" pitchFamily="34" charset="0"/>
              <a:buChar char="•"/>
            </a:pPr>
            <a:r>
              <a:rPr lang="fr-FR" dirty="0"/>
              <a:t>Structuration</a:t>
            </a:r>
          </a:p>
          <a:p>
            <a:pPr marL="285750" indent="-285750">
              <a:buFont typeface="Arial" panose="020B0604020202020204" pitchFamily="34" charset="0"/>
              <a:buChar char="•"/>
            </a:pPr>
            <a:r>
              <a:rPr lang="fr-FR" dirty="0"/>
              <a:t>Groupes de travail</a:t>
            </a:r>
          </a:p>
          <a:p>
            <a:pPr marL="285750" indent="-285750">
              <a:buFont typeface="Arial" panose="020B0604020202020204" pitchFamily="34" charset="0"/>
              <a:buChar char="•"/>
            </a:pPr>
            <a:r>
              <a:rPr lang="fr-FR" dirty="0"/>
              <a:t>Lien avec la feuille de route régionale de l’ARS </a:t>
            </a:r>
            <a:r>
              <a:rPr lang="fr-FR" dirty="0" err="1"/>
              <a:t>Hdf</a:t>
            </a:r>
            <a:endParaRPr lang="fr-FR" dirty="0"/>
          </a:p>
          <a:p>
            <a:pPr marL="285750" indent="-285750">
              <a:buFont typeface="Arial" panose="020B0604020202020204" pitchFamily="34" charset="0"/>
              <a:buChar char="•"/>
            </a:pPr>
            <a:endParaRPr lang="fr-FR" dirty="0"/>
          </a:p>
          <a:p>
            <a:pPr marL="0"/>
            <a:r>
              <a:rPr lang="fr-FR" b="1" dirty="0"/>
              <a:t>5. Focus sur le baromètre </a:t>
            </a:r>
            <a:r>
              <a:rPr lang="fr-FR" b="1" dirty="0" err="1"/>
              <a:t>Handifaction</a:t>
            </a:r>
            <a:r>
              <a:rPr lang="fr-FR" b="1" dirty="0"/>
              <a:t> du Département 59 et les entités déjà signataires de la Charte Romain Jacob</a:t>
            </a:r>
          </a:p>
          <a:p>
            <a:pPr marL="0" indent="0">
              <a:buNone/>
            </a:pPr>
            <a:endParaRPr lang="fr-FR" dirty="0"/>
          </a:p>
          <a:p>
            <a:pPr marL="0" indent="0">
              <a:buNone/>
            </a:pPr>
            <a:endParaRPr lang="fr-FR" dirty="0"/>
          </a:p>
        </p:txBody>
      </p:sp>
      <p:sp>
        <p:nvSpPr>
          <p:cNvPr id="14" name="Espace réservé du texte 13">
            <a:extLst>
              <a:ext uri="{FF2B5EF4-FFF2-40B4-BE49-F238E27FC236}">
                <a16:creationId xmlns:a16="http://schemas.microsoft.com/office/drawing/2014/main" id="{981B5FC2-210D-49F1-8F6D-5D9DC3B3038F}"/>
              </a:ext>
            </a:extLst>
          </p:cNvPr>
          <p:cNvSpPr>
            <a:spLocks noGrp="1"/>
          </p:cNvSpPr>
          <p:nvPr>
            <p:ph type="body" sz="quarter" idx="18"/>
          </p:nvPr>
        </p:nvSpPr>
        <p:spPr>
          <a:xfrm>
            <a:off x="6228184" y="699542"/>
            <a:ext cx="2818806" cy="3888432"/>
          </a:xfrm>
        </p:spPr>
        <p:txBody>
          <a:bodyPr/>
          <a:lstStyle/>
          <a:p>
            <a:r>
              <a:rPr lang="fr-FR" b="1" dirty="0"/>
              <a:t>6. Retour des questionnaires : quelques actions remarquables</a:t>
            </a:r>
          </a:p>
          <a:p>
            <a:endParaRPr lang="fr-FR" b="1" dirty="0"/>
          </a:p>
          <a:p>
            <a:r>
              <a:rPr lang="fr-FR" b="1" dirty="0"/>
              <a:t>7. Tour de table des participants</a:t>
            </a:r>
          </a:p>
          <a:p>
            <a:endParaRPr lang="fr-FR" b="1" dirty="0"/>
          </a:p>
          <a:p>
            <a:r>
              <a:rPr lang="fr-FR" b="1" dirty="0"/>
              <a:t>8. Signatures de la Charte avec :</a:t>
            </a:r>
          </a:p>
          <a:p>
            <a:pPr marL="377825" indent="-285750">
              <a:buFont typeface="Arial" panose="020B0604020202020204" pitchFamily="34" charset="0"/>
              <a:buChar char="•"/>
            </a:pPr>
            <a:r>
              <a:rPr lang="fr-FR" dirty="0"/>
              <a:t>Le Centre Hospitalier de Tourcoing</a:t>
            </a:r>
          </a:p>
          <a:p>
            <a:pPr marL="377825" indent="-285750">
              <a:buFont typeface="Arial" panose="020B0604020202020204" pitchFamily="34" charset="0"/>
              <a:buChar char="•"/>
            </a:pPr>
            <a:r>
              <a:rPr lang="fr-FR" dirty="0" err="1"/>
              <a:t>Psypro</a:t>
            </a:r>
            <a:r>
              <a:rPr lang="fr-FR" dirty="0"/>
              <a:t> Lille</a:t>
            </a:r>
          </a:p>
          <a:p>
            <a:endParaRPr lang="fr-FR" dirty="0"/>
          </a:p>
        </p:txBody>
      </p:sp>
      <p:pic>
        <p:nvPicPr>
          <p:cNvPr id="2" name="Image 1">
            <a:extLst>
              <a:ext uri="{FF2B5EF4-FFF2-40B4-BE49-F238E27FC236}">
                <a16:creationId xmlns:a16="http://schemas.microsoft.com/office/drawing/2014/main" id="{C0B969FC-64D7-5E2D-F6BB-C7256FA7FCD8}"/>
              </a:ext>
            </a:extLst>
          </p:cNvPr>
          <p:cNvPicPr>
            <a:picLocks noChangeAspect="1"/>
          </p:cNvPicPr>
          <p:nvPr/>
        </p:nvPicPr>
        <p:blipFill>
          <a:blip r:embed="rId3"/>
          <a:stretch>
            <a:fillRect/>
          </a:stretch>
        </p:blipFill>
        <p:spPr>
          <a:xfrm>
            <a:off x="3499787" y="144883"/>
            <a:ext cx="1045880" cy="367045"/>
          </a:xfrm>
          <a:prstGeom prst="rect">
            <a:avLst/>
          </a:prstGeom>
        </p:spPr>
      </p:pic>
      <p:pic>
        <p:nvPicPr>
          <p:cNvPr id="7" name="Image 6">
            <a:extLst>
              <a:ext uri="{FF2B5EF4-FFF2-40B4-BE49-F238E27FC236}">
                <a16:creationId xmlns:a16="http://schemas.microsoft.com/office/drawing/2014/main" id="{51FA5BC5-7A08-47D3-A833-63FF1BB200AF}"/>
              </a:ext>
            </a:extLst>
          </p:cNvPr>
          <p:cNvPicPr>
            <a:picLocks noChangeAspect="1"/>
          </p:cNvPicPr>
          <p:nvPr/>
        </p:nvPicPr>
        <p:blipFill>
          <a:blip r:embed="rId4"/>
          <a:stretch>
            <a:fillRect/>
          </a:stretch>
        </p:blipFill>
        <p:spPr>
          <a:xfrm>
            <a:off x="1104071" y="174184"/>
            <a:ext cx="651710" cy="377335"/>
          </a:xfrm>
          <a:prstGeom prst="rect">
            <a:avLst/>
          </a:prstGeom>
        </p:spPr>
      </p:pic>
      <p:pic>
        <p:nvPicPr>
          <p:cNvPr id="12" name="Image 11">
            <a:extLst>
              <a:ext uri="{FF2B5EF4-FFF2-40B4-BE49-F238E27FC236}">
                <a16:creationId xmlns:a16="http://schemas.microsoft.com/office/drawing/2014/main" id="{5B264A49-DD1D-4C68-9DDE-90B78D39A7A5}"/>
              </a:ext>
            </a:extLst>
          </p:cNvPr>
          <p:cNvPicPr>
            <a:picLocks noChangeAspect="1"/>
          </p:cNvPicPr>
          <p:nvPr/>
        </p:nvPicPr>
        <p:blipFill>
          <a:blip r:embed="rId5"/>
          <a:stretch>
            <a:fillRect/>
          </a:stretch>
        </p:blipFill>
        <p:spPr>
          <a:xfrm>
            <a:off x="2243501" y="92000"/>
            <a:ext cx="651710" cy="472809"/>
          </a:xfrm>
          <a:prstGeom prst="rect">
            <a:avLst/>
          </a:prstGeom>
        </p:spPr>
      </p:pic>
    </p:spTree>
    <p:extLst>
      <p:ext uri="{BB962C8B-B14F-4D97-AF65-F5344CB8AC3E}">
        <p14:creationId xmlns:p14="http://schemas.microsoft.com/office/powerpoint/2010/main" val="3971258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F0EAA-C505-1429-7C79-51522BA0EF9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7A525C7D-B676-0FB7-54CC-EC46F5E29856}"/>
              </a:ext>
            </a:extLst>
          </p:cNvPr>
          <p:cNvPicPr>
            <a:picLocks noChangeAspect="1"/>
          </p:cNvPicPr>
          <p:nvPr/>
        </p:nvPicPr>
        <p:blipFill>
          <a:blip r:embed="rId3"/>
          <a:stretch>
            <a:fillRect/>
          </a:stretch>
        </p:blipFill>
        <p:spPr>
          <a:xfrm>
            <a:off x="331309" y="786520"/>
            <a:ext cx="1872457" cy="2649326"/>
          </a:xfrm>
          <a:prstGeom prst="rect">
            <a:avLst/>
          </a:prstGeom>
        </p:spPr>
      </p:pic>
      <p:sp>
        <p:nvSpPr>
          <p:cNvPr id="6" name="Espace réservé du texte 4">
            <a:extLst>
              <a:ext uri="{FF2B5EF4-FFF2-40B4-BE49-F238E27FC236}">
                <a16:creationId xmlns:a16="http://schemas.microsoft.com/office/drawing/2014/main" id="{B0308D6B-856F-2BA6-E84D-A3FEAAAAC5A1}"/>
              </a:ext>
            </a:extLst>
          </p:cNvPr>
          <p:cNvSpPr txBox="1">
            <a:spLocks/>
          </p:cNvSpPr>
          <p:nvPr/>
        </p:nvSpPr>
        <p:spPr bwMode="gray">
          <a:xfrm>
            <a:off x="2826040" y="1779662"/>
            <a:ext cx="3491920" cy="1059706"/>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9525"/>
            <a:r>
              <a:rPr lang="fr-FR" sz="1400" i="1" dirty="0">
                <a:solidFill>
                  <a:srgbClr val="FF3399"/>
                </a:solidFill>
                <a:latin typeface="Marianne" panose="02000000000000000000" pitchFamily="2" charset="0"/>
              </a:rPr>
              <a:t>En savoir plus : </a:t>
            </a:r>
            <a:br>
              <a:rPr lang="fr-FR" sz="1400" i="1" dirty="0">
                <a:solidFill>
                  <a:srgbClr val="FF3399"/>
                </a:solidFill>
                <a:latin typeface="Marianne" panose="02000000000000000000" pitchFamily="2" charset="0"/>
              </a:rPr>
            </a:br>
            <a:r>
              <a:rPr lang="fr-FR" sz="1400" b="0" i="1" dirty="0">
                <a:solidFill>
                  <a:schemeClr val="tx1"/>
                </a:solidFill>
                <a:latin typeface="Marianne" panose="02000000000000000000" pitchFamily="2" charset="0"/>
                <a:hlinkClick r:id="rId4">
                  <a:extLst>
                    <a:ext uri="{A12FA001-AC4F-418D-AE19-62706E023703}">
                      <ahyp:hlinkClr xmlns:ahyp="http://schemas.microsoft.com/office/drawing/2018/hyperlinkcolor" val="tx"/>
                    </a:ext>
                  </a:extLst>
                </a:hlinkClick>
              </a:rPr>
              <a:t>Feuilles de route thématiques | Agence régionale de santé </a:t>
            </a:r>
            <a:r>
              <a:rPr lang="fr-FR" sz="1400" b="0" i="1" dirty="0" err="1">
                <a:solidFill>
                  <a:schemeClr val="tx1"/>
                </a:solidFill>
                <a:latin typeface="Marianne" panose="02000000000000000000" pitchFamily="2" charset="0"/>
                <a:hlinkClick r:id="rId4">
                  <a:extLst>
                    <a:ext uri="{A12FA001-AC4F-418D-AE19-62706E023703}">
                      <ahyp:hlinkClr xmlns:ahyp="http://schemas.microsoft.com/office/drawing/2018/hyperlinkcolor" val="tx"/>
                    </a:ext>
                  </a:extLst>
                </a:hlinkClick>
              </a:rPr>
              <a:t>Hauts-de-France</a:t>
            </a:r>
            <a:r>
              <a:rPr lang="fr-FR" sz="1400" b="0" i="1" dirty="0">
                <a:solidFill>
                  <a:schemeClr val="tx1"/>
                </a:solidFill>
                <a:latin typeface="Marianne" panose="02000000000000000000" pitchFamily="2" charset="0"/>
              </a:rPr>
              <a:t> </a:t>
            </a:r>
          </a:p>
        </p:txBody>
      </p:sp>
      <p:sp>
        <p:nvSpPr>
          <p:cNvPr id="3" name="ZoneTexte 2">
            <a:extLst>
              <a:ext uri="{FF2B5EF4-FFF2-40B4-BE49-F238E27FC236}">
                <a16:creationId xmlns:a16="http://schemas.microsoft.com/office/drawing/2014/main" id="{FEE43E0A-8362-456D-B391-2F6F805CB38E}"/>
              </a:ext>
            </a:extLst>
          </p:cNvPr>
          <p:cNvSpPr txBox="1"/>
          <p:nvPr/>
        </p:nvSpPr>
        <p:spPr>
          <a:xfrm>
            <a:off x="6156176" y="3808571"/>
            <a:ext cx="2736304" cy="830997"/>
          </a:xfrm>
          <a:prstGeom prst="rect">
            <a:avLst/>
          </a:prstGeom>
          <a:noFill/>
        </p:spPr>
        <p:txBody>
          <a:bodyPr wrap="square" rtlCol="0">
            <a:spAutoFit/>
          </a:bodyPr>
          <a:lstStyle/>
          <a:p>
            <a:r>
              <a:rPr lang="fr-FR" sz="1200" b="1" dirty="0"/>
              <a:t>Contact</a:t>
            </a:r>
          </a:p>
          <a:p>
            <a:r>
              <a:rPr lang="fr-FR" sz="1200" dirty="0"/>
              <a:t>Elisabeth LEHU </a:t>
            </a:r>
          </a:p>
          <a:p>
            <a:r>
              <a:rPr lang="fr-FR" sz="1200" dirty="0"/>
              <a:t>Tél : 03 62 72 79 67 </a:t>
            </a:r>
          </a:p>
          <a:p>
            <a:r>
              <a:rPr lang="fr-FR" sz="1200" dirty="0"/>
              <a:t>Mél : </a:t>
            </a:r>
            <a:r>
              <a:rPr lang="fr-FR" sz="1200" dirty="0">
                <a:hlinkClick r:id="rId5"/>
              </a:rPr>
              <a:t>elisabeth.lehu@ars.sante.fr</a:t>
            </a:r>
            <a:r>
              <a:rPr lang="fr-FR" sz="1200" dirty="0"/>
              <a:t> </a:t>
            </a:r>
          </a:p>
        </p:txBody>
      </p:sp>
      <p:pic>
        <p:nvPicPr>
          <p:cNvPr id="7" name="Image 6">
            <a:extLst>
              <a:ext uri="{FF2B5EF4-FFF2-40B4-BE49-F238E27FC236}">
                <a16:creationId xmlns:a16="http://schemas.microsoft.com/office/drawing/2014/main" id="{464E3C09-5A48-4835-B0FD-3DB56A012248}"/>
              </a:ext>
            </a:extLst>
          </p:cNvPr>
          <p:cNvPicPr>
            <a:picLocks noChangeAspect="1"/>
          </p:cNvPicPr>
          <p:nvPr/>
        </p:nvPicPr>
        <p:blipFill>
          <a:blip r:embed="rId6"/>
          <a:stretch>
            <a:fillRect/>
          </a:stretch>
        </p:blipFill>
        <p:spPr>
          <a:xfrm>
            <a:off x="1115616" y="200164"/>
            <a:ext cx="651710" cy="377335"/>
          </a:xfrm>
          <a:prstGeom prst="rect">
            <a:avLst/>
          </a:prstGeom>
        </p:spPr>
      </p:pic>
      <p:pic>
        <p:nvPicPr>
          <p:cNvPr id="8" name="Image 7">
            <a:extLst>
              <a:ext uri="{FF2B5EF4-FFF2-40B4-BE49-F238E27FC236}">
                <a16:creationId xmlns:a16="http://schemas.microsoft.com/office/drawing/2014/main" id="{9E0E7CFA-C881-448B-8976-7DEBC0A392BA}"/>
              </a:ext>
            </a:extLst>
          </p:cNvPr>
          <p:cNvPicPr>
            <a:picLocks noChangeAspect="1"/>
          </p:cNvPicPr>
          <p:nvPr/>
        </p:nvPicPr>
        <p:blipFill>
          <a:blip r:embed="rId7"/>
          <a:stretch>
            <a:fillRect/>
          </a:stretch>
        </p:blipFill>
        <p:spPr>
          <a:xfrm>
            <a:off x="2339752" y="109883"/>
            <a:ext cx="651710" cy="472809"/>
          </a:xfrm>
          <a:prstGeom prst="rect">
            <a:avLst/>
          </a:prstGeom>
        </p:spPr>
      </p:pic>
      <p:pic>
        <p:nvPicPr>
          <p:cNvPr id="9" name="Image 8">
            <a:extLst>
              <a:ext uri="{FF2B5EF4-FFF2-40B4-BE49-F238E27FC236}">
                <a16:creationId xmlns:a16="http://schemas.microsoft.com/office/drawing/2014/main" id="{94BCC5C2-BBB5-477C-B710-C8526CC54971}"/>
              </a:ext>
            </a:extLst>
          </p:cNvPr>
          <p:cNvPicPr>
            <a:picLocks noChangeAspect="1"/>
          </p:cNvPicPr>
          <p:nvPr/>
        </p:nvPicPr>
        <p:blipFill>
          <a:blip r:embed="rId8"/>
          <a:stretch>
            <a:fillRect/>
          </a:stretch>
        </p:blipFill>
        <p:spPr>
          <a:xfrm>
            <a:off x="3499787" y="144883"/>
            <a:ext cx="1045880" cy="367045"/>
          </a:xfrm>
          <a:prstGeom prst="rect">
            <a:avLst/>
          </a:prstGeom>
        </p:spPr>
      </p:pic>
    </p:spTree>
    <p:extLst>
      <p:ext uri="{BB962C8B-B14F-4D97-AF65-F5344CB8AC3E}">
        <p14:creationId xmlns:p14="http://schemas.microsoft.com/office/powerpoint/2010/main" val="2458454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prstGeom prst="round1Rect">
            <a:avLst>
              <a:gd name="adj" fmla="val 0"/>
            </a:avLst>
          </a:prstGeom>
          <a:solidFill>
            <a:schemeClr val="tx2"/>
          </a:solidFill>
        </p:spPr>
        <p:txBody>
          <a:bodyPr/>
          <a:lstStyle/>
          <a:p>
            <a:endParaRPr lang="fr-F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31</a:t>
            </a:fld>
            <a:endParaRPr lang="fr-FR" dirty="0"/>
          </a:p>
        </p:txBody>
      </p:sp>
      <p:sp>
        <p:nvSpPr>
          <p:cNvPr id="2" name="Titre 1"/>
          <p:cNvSpPr>
            <a:spLocks noGrp="1"/>
          </p:cNvSpPr>
          <p:nvPr>
            <p:ph type="title"/>
          </p:nvPr>
        </p:nvSpPr>
        <p:spPr>
          <a:solidFill>
            <a:schemeClr val="tx2"/>
          </a:solidFill>
        </p:spPr>
        <p:txBody>
          <a:bodyPr/>
          <a:lstStyle/>
          <a:p>
            <a:pPr marL="0" indent="0">
              <a:buNone/>
            </a:pPr>
            <a:r>
              <a:rPr lang="fr-FR" sz="2400" dirty="0"/>
              <a:t>5. Focus baromètre </a:t>
            </a:r>
            <a:r>
              <a:rPr lang="fr-FR" sz="2400" dirty="0" err="1"/>
              <a:t>Handifaction</a:t>
            </a:r>
            <a:r>
              <a:rPr lang="fr-FR" sz="2400" dirty="0"/>
              <a:t> département du Nord et les entités déjà signataires de la Charte Romain Jacob</a:t>
            </a:r>
          </a:p>
        </p:txBody>
      </p:sp>
      <p:pic>
        <p:nvPicPr>
          <p:cNvPr id="6" name="Image 5">
            <a:extLst>
              <a:ext uri="{FF2B5EF4-FFF2-40B4-BE49-F238E27FC236}">
                <a16:creationId xmlns:a16="http://schemas.microsoft.com/office/drawing/2014/main" id="{02874F33-A7A0-AE7E-7457-CB5036F21B83}"/>
              </a:ext>
            </a:extLst>
          </p:cNvPr>
          <p:cNvPicPr>
            <a:picLocks noChangeAspect="1"/>
          </p:cNvPicPr>
          <p:nvPr/>
        </p:nvPicPr>
        <p:blipFill>
          <a:blip r:embed="rId2"/>
          <a:stretch>
            <a:fillRect/>
          </a:stretch>
        </p:blipFill>
        <p:spPr>
          <a:xfrm>
            <a:off x="1043608" y="138175"/>
            <a:ext cx="2155016" cy="481449"/>
          </a:xfrm>
          <a:prstGeom prst="rect">
            <a:avLst/>
          </a:prstGeom>
        </p:spPr>
      </p:pic>
      <p:pic>
        <p:nvPicPr>
          <p:cNvPr id="7" name="Image 6">
            <a:extLst>
              <a:ext uri="{FF2B5EF4-FFF2-40B4-BE49-F238E27FC236}">
                <a16:creationId xmlns:a16="http://schemas.microsoft.com/office/drawing/2014/main" id="{EBAEAFB2-83EE-496D-B827-A4C1F8187FE8}"/>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8" name="Image 7">
            <a:extLst>
              <a:ext uri="{FF2B5EF4-FFF2-40B4-BE49-F238E27FC236}">
                <a16:creationId xmlns:a16="http://schemas.microsoft.com/office/drawing/2014/main" id="{EEE98C25-5955-414D-B3E8-44E9F506C34D}"/>
              </a:ext>
            </a:extLst>
          </p:cNvPr>
          <p:cNvPicPr>
            <a:picLocks noChangeAspect="1"/>
          </p:cNvPicPr>
          <p:nvPr/>
        </p:nvPicPr>
        <p:blipFill>
          <a:blip r:embed="rId4"/>
          <a:stretch>
            <a:fillRect/>
          </a:stretch>
        </p:blipFill>
        <p:spPr>
          <a:xfrm>
            <a:off x="1104071" y="174184"/>
            <a:ext cx="651710" cy="377335"/>
          </a:xfrm>
          <a:prstGeom prst="rect">
            <a:avLst/>
          </a:prstGeom>
        </p:spPr>
      </p:pic>
      <p:pic>
        <p:nvPicPr>
          <p:cNvPr id="9" name="Image 8">
            <a:extLst>
              <a:ext uri="{FF2B5EF4-FFF2-40B4-BE49-F238E27FC236}">
                <a16:creationId xmlns:a16="http://schemas.microsoft.com/office/drawing/2014/main" id="{21A9020E-2102-424C-B1F7-50ADA42F4C33}"/>
              </a:ext>
            </a:extLst>
          </p:cNvPr>
          <p:cNvPicPr>
            <a:picLocks noChangeAspect="1"/>
          </p:cNvPicPr>
          <p:nvPr/>
        </p:nvPicPr>
        <p:blipFill>
          <a:blip r:embed="rId5"/>
          <a:stretch>
            <a:fillRect/>
          </a:stretch>
        </p:blipFill>
        <p:spPr>
          <a:xfrm>
            <a:off x="3499787" y="144883"/>
            <a:ext cx="1045880" cy="367045"/>
          </a:xfrm>
          <a:prstGeom prst="rect">
            <a:avLst/>
          </a:prstGeom>
        </p:spPr>
      </p:pic>
    </p:spTree>
    <p:extLst>
      <p:ext uri="{BB962C8B-B14F-4D97-AF65-F5344CB8AC3E}">
        <p14:creationId xmlns:p14="http://schemas.microsoft.com/office/powerpoint/2010/main" val="49140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B5397-7E1F-552E-3FA3-8D8861D67C0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6037818-380A-98B9-6626-3B912C21089D}"/>
              </a:ext>
            </a:extLst>
          </p:cNvPr>
          <p:cNvSpPr>
            <a:spLocks noGrp="1"/>
          </p:cNvSpPr>
          <p:nvPr>
            <p:ph type="sldNum" sz="quarter" idx="15"/>
          </p:nvPr>
        </p:nvSpPr>
        <p:spPr/>
        <p:txBody>
          <a:bodyPr/>
          <a:lstStyle/>
          <a:p>
            <a:pPr algn="l" defTabSz="685800">
              <a:defRPr/>
            </a:pPr>
            <a:fld id="{975A587B-5814-4D9B-9598-FE9CB954CB01}" type="slidenum">
              <a:rPr lang="fr-FR" sz="900" b="0">
                <a:solidFill>
                  <a:srgbClr val="0C419A"/>
                </a:solidFill>
                <a:latin typeface="Arial"/>
              </a:rPr>
              <a:pPr algn="l" defTabSz="685800">
                <a:defRPr/>
              </a:pPr>
              <a:t>32</a:t>
            </a:fld>
            <a:endParaRPr lang="fr-FR" sz="900" b="0" dirty="0">
              <a:solidFill>
                <a:srgbClr val="0C419A"/>
              </a:solidFill>
              <a:latin typeface="Arial"/>
            </a:endParaRPr>
          </a:p>
        </p:txBody>
      </p:sp>
      <p:sp>
        <p:nvSpPr>
          <p:cNvPr id="4" name="Titre 3">
            <a:extLst>
              <a:ext uri="{FF2B5EF4-FFF2-40B4-BE49-F238E27FC236}">
                <a16:creationId xmlns:a16="http://schemas.microsoft.com/office/drawing/2014/main" id="{6836EED3-92D0-EA7A-553F-D5FE4E216BDE}"/>
              </a:ext>
            </a:extLst>
          </p:cNvPr>
          <p:cNvSpPr>
            <a:spLocks noGrp="1"/>
          </p:cNvSpPr>
          <p:nvPr>
            <p:ph type="title"/>
          </p:nvPr>
        </p:nvSpPr>
        <p:spPr>
          <a:xfrm>
            <a:off x="323849" y="471153"/>
            <a:ext cx="8424863" cy="539991"/>
          </a:xfrm>
        </p:spPr>
        <p:txBody>
          <a:bodyPr>
            <a:normAutofit/>
          </a:bodyPr>
          <a:lstStyle/>
          <a:p>
            <a:r>
              <a:rPr lang="fr-FR" sz="1500" dirty="0"/>
              <a:t>Le questionnaire </a:t>
            </a:r>
            <a:r>
              <a:rPr lang="fr-FR" sz="1500" dirty="0" err="1"/>
              <a:t>Handifaction</a:t>
            </a:r>
            <a:endParaRPr lang="fr-FR" sz="1500" b="0" i="1" dirty="0"/>
          </a:p>
        </p:txBody>
      </p:sp>
      <p:pic>
        <p:nvPicPr>
          <p:cNvPr id="5" name="Image 4">
            <a:extLst>
              <a:ext uri="{FF2B5EF4-FFF2-40B4-BE49-F238E27FC236}">
                <a16:creationId xmlns:a16="http://schemas.microsoft.com/office/drawing/2014/main" id="{94ED00FD-F986-F136-7C93-F83F26214288}"/>
              </a:ext>
            </a:extLst>
          </p:cNvPr>
          <p:cNvPicPr>
            <a:picLocks noChangeAspect="1"/>
          </p:cNvPicPr>
          <p:nvPr/>
        </p:nvPicPr>
        <p:blipFill>
          <a:blip r:embed="rId2"/>
          <a:stretch>
            <a:fillRect/>
          </a:stretch>
        </p:blipFill>
        <p:spPr>
          <a:xfrm>
            <a:off x="8172450" y="4615435"/>
            <a:ext cx="797814" cy="272801"/>
          </a:xfrm>
          <a:prstGeom prst="rect">
            <a:avLst/>
          </a:prstGeom>
        </p:spPr>
      </p:pic>
      <p:sp>
        <p:nvSpPr>
          <p:cNvPr id="20" name="Rectangle 19">
            <a:extLst>
              <a:ext uri="{FF2B5EF4-FFF2-40B4-BE49-F238E27FC236}">
                <a16:creationId xmlns:a16="http://schemas.microsoft.com/office/drawing/2014/main" id="{6AD8E535-CC09-BF3D-6CE9-6D91751709C4}"/>
              </a:ext>
            </a:extLst>
          </p:cNvPr>
          <p:cNvSpPr/>
          <p:nvPr/>
        </p:nvSpPr>
        <p:spPr>
          <a:xfrm>
            <a:off x="395288" y="1002993"/>
            <a:ext cx="3702778" cy="2804614"/>
          </a:xfrm>
          <a:prstGeom prst="rect">
            <a:avLst/>
          </a:prstGeom>
        </p:spPr>
        <p:txBody>
          <a:bodyPr wrap="square">
            <a:spAutoFit/>
          </a:bodyPr>
          <a:lstStyle/>
          <a:p>
            <a:pPr marL="171450" indent="-171450">
              <a:buFont typeface="Arial" panose="020B0604020202020204" pitchFamily="34" charset="0"/>
              <a:buChar char="•"/>
            </a:pPr>
            <a:endParaRPr lang="fr-FR" sz="1200" dirty="0"/>
          </a:p>
          <a:p>
            <a:r>
              <a:rPr lang="fr-FR" sz="1200" dirty="0" err="1"/>
              <a:t>Handifaction</a:t>
            </a:r>
            <a:r>
              <a:rPr lang="fr-FR" sz="1200" dirty="0"/>
              <a:t> est un baromètre national qui mesure en temps réel l’accès aux soins des personnes en situation de handicap.</a:t>
            </a:r>
          </a:p>
          <a:p>
            <a:pPr marL="171450" indent="-171450">
              <a:buFont typeface="Arial" panose="020B0604020202020204" pitchFamily="34" charset="0"/>
              <a:buChar char="•"/>
            </a:pPr>
            <a:endParaRPr lang="fr-FR" sz="1200" dirty="0"/>
          </a:p>
          <a:p>
            <a:r>
              <a:rPr lang="fr-FR" sz="1200" dirty="0"/>
              <a:t>Il est élaboré à l’aide d’un questionnaire anonyme, complété par les personnes concernées et/ou leurs aidants, qui permet d’évaluer leur niveau d’accès aux soins et d’identifier les améliorations possibles.</a:t>
            </a:r>
          </a:p>
          <a:p>
            <a:pPr marL="171450" indent="-171450">
              <a:buFont typeface="Arial" panose="020B0604020202020204" pitchFamily="34" charset="0"/>
              <a:buChar char="•"/>
            </a:pPr>
            <a:endParaRPr lang="fr-FR" sz="1200" dirty="0"/>
          </a:p>
          <a:p>
            <a:r>
              <a:rPr lang="fr-FR" sz="1200" dirty="0"/>
              <a:t>Les résultats du baromètre aident les professionnels du soin à mieux connaître et comprendre les besoins des personnes en situation de handicap.</a:t>
            </a:r>
          </a:p>
          <a:p>
            <a:endParaRPr lang="fr-FR" sz="825" dirty="0">
              <a:solidFill>
                <a:schemeClr val="accent1"/>
              </a:solidFill>
            </a:endParaRPr>
          </a:p>
        </p:txBody>
      </p:sp>
      <p:pic>
        <p:nvPicPr>
          <p:cNvPr id="2" name="Image 1">
            <a:extLst>
              <a:ext uri="{FF2B5EF4-FFF2-40B4-BE49-F238E27FC236}">
                <a16:creationId xmlns:a16="http://schemas.microsoft.com/office/drawing/2014/main" id="{D372301B-8B02-3147-6757-CDBC50F7DD81}"/>
              </a:ext>
            </a:extLst>
          </p:cNvPr>
          <p:cNvPicPr>
            <a:picLocks noChangeAspect="1"/>
          </p:cNvPicPr>
          <p:nvPr/>
        </p:nvPicPr>
        <p:blipFill>
          <a:blip r:embed="rId2"/>
          <a:stretch>
            <a:fillRect/>
          </a:stretch>
        </p:blipFill>
        <p:spPr>
          <a:xfrm>
            <a:off x="326066" y="164412"/>
            <a:ext cx="2155016" cy="481449"/>
          </a:xfrm>
          <a:prstGeom prst="rect">
            <a:avLst/>
          </a:prstGeom>
        </p:spPr>
      </p:pic>
      <p:pic>
        <p:nvPicPr>
          <p:cNvPr id="8" name="Image 7">
            <a:extLst>
              <a:ext uri="{FF2B5EF4-FFF2-40B4-BE49-F238E27FC236}">
                <a16:creationId xmlns:a16="http://schemas.microsoft.com/office/drawing/2014/main" id="{77E45785-081A-D3A0-3C42-B2ECFBA79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7" name="Image 6">
            <a:extLst>
              <a:ext uri="{FF2B5EF4-FFF2-40B4-BE49-F238E27FC236}">
                <a16:creationId xmlns:a16="http://schemas.microsoft.com/office/drawing/2014/main" id="{689F1561-E708-0561-7641-5D1C55675F97}"/>
              </a:ext>
            </a:extLst>
          </p:cNvPr>
          <p:cNvPicPr>
            <a:picLocks noChangeAspect="1"/>
          </p:cNvPicPr>
          <p:nvPr/>
        </p:nvPicPr>
        <p:blipFill>
          <a:blip r:embed="rId4"/>
          <a:stretch>
            <a:fillRect/>
          </a:stretch>
        </p:blipFill>
        <p:spPr>
          <a:xfrm>
            <a:off x="1478605" y="3483498"/>
            <a:ext cx="2404364" cy="1404738"/>
          </a:xfrm>
          <a:prstGeom prst="rect">
            <a:avLst/>
          </a:prstGeom>
        </p:spPr>
      </p:pic>
      <p:sp>
        <p:nvSpPr>
          <p:cNvPr id="12" name="ZoneTexte 11">
            <a:extLst>
              <a:ext uri="{FF2B5EF4-FFF2-40B4-BE49-F238E27FC236}">
                <a16:creationId xmlns:a16="http://schemas.microsoft.com/office/drawing/2014/main" id="{0C64C19C-5DC2-1128-237F-0246AF2EA179}"/>
              </a:ext>
            </a:extLst>
          </p:cNvPr>
          <p:cNvSpPr txBox="1"/>
          <p:nvPr/>
        </p:nvSpPr>
        <p:spPr>
          <a:xfrm>
            <a:off x="4233673" y="4185867"/>
            <a:ext cx="2858607" cy="276999"/>
          </a:xfrm>
          <a:prstGeom prst="rect">
            <a:avLst/>
          </a:prstGeom>
          <a:noFill/>
          <a:ln>
            <a:solidFill>
              <a:schemeClr val="bg1"/>
            </a:solidFill>
          </a:ln>
        </p:spPr>
        <p:txBody>
          <a:bodyPr wrap="square" rtlCol="0">
            <a:spAutoFit/>
          </a:bodyPr>
          <a:lstStyle/>
          <a:p>
            <a:pPr algn="ctr"/>
            <a:endParaRPr lang="fr-FR" sz="1200" dirty="0"/>
          </a:p>
        </p:txBody>
      </p:sp>
      <p:pic>
        <p:nvPicPr>
          <p:cNvPr id="9" name="Image 8">
            <a:extLst>
              <a:ext uri="{FF2B5EF4-FFF2-40B4-BE49-F238E27FC236}">
                <a16:creationId xmlns:a16="http://schemas.microsoft.com/office/drawing/2014/main" id="{90F224C7-8F9D-1B34-FC45-7C53EB6B9539}"/>
              </a:ext>
            </a:extLst>
          </p:cNvPr>
          <p:cNvPicPr>
            <a:picLocks noChangeAspect="1"/>
          </p:cNvPicPr>
          <p:nvPr/>
        </p:nvPicPr>
        <p:blipFill>
          <a:blip r:embed="rId5"/>
          <a:stretch>
            <a:fillRect/>
          </a:stretch>
        </p:blipFill>
        <p:spPr>
          <a:xfrm>
            <a:off x="3742476" y="219082"/>
            <a:ext cx="1045880" cy="367045"/>
          </a:xfrm>
          <a:prstGeom prst="rect">
            <a:avLst/>
          </a:prstGeom>
        </p:spPr>
      </p:pic>
      <p:pic>
        <p:nvPicPr>
          <p:cNvPr id="14" name="Image 13">
            <a:extLst>
              <a:ext uri="{FF2B5EF4-FFF2-40B4-BE49-F238E27FC236}">
                <a16:creationId xmlns:a16="http://schemas.microsoft.com/office/drawing/2014/main" id="{DCD36F43-08DF-4E97-83B4-CA0282D69BC1}"/>
              </a:ext>
            </a:extLst>
          </p:cNvPr>
          <p:cNvPicPr>
            <a:picLocks noChangeAspect="1"/>
          </p:cNvPicPr>
          <p:nvPr/>
        </p:nvPicPr>
        <p:blipFill>
          <a:blip r:embed="rId6"/>
          <a:stretch>
            <a:fillRect/>
          </a:stretch>
        </p:blipFill>
        <p:spPr>
          <a:xfrm>
            <a:off x="1098943" y="172796"/>
            <a:ext cx="651710" cy="377335"/>
          </a:xfrm>
          <a:prstGeom prst="rect">
            <a:avLst/>
          </a:prstGeom>
        </p:spPr>
      </p:pic>
      <p:pic>
        <p:nvPicPr>
          <p:cNvPr id="15" name="Image 14">
            <a:extLst>
              <a:ext uri="{FF2B5EF4-FFF2-40B4-BE49-F238E27FC236}">
                <a16:creationId xmlns:a16="http://schemas.microsoft.com/office/drawing/2014/main" id="{924AE533-A5E8-4842-A393-EF1165B627EC}"/>
              </a:ext>
            </a:extLst>
          </p:cNvPr>
          <p:cNvPicPr>
            <a:picLocks noChangeAspect="1"/>
          </p:cNvPicPr>
          <p:nvPr/>
        </p:nvPicPr>
        <p:blipFill>
          <a:blip r:embed="rId7"/>
          <a:stretch>
            <a:fillRect/>
          </a:stretch>
        </p:blipFill>
        <p:spPr>
          <a:xfrm>
            <a:off x="4104071" y="828765"/>
            <a:ext cx="5007797" cy="3311742"/>
          </a:xfrm>
          <a:prstGeom prst="rect">
            <a:avLst/>
          </a:prstGeom>
        </p:spPr>
      </p:pic>
      <p:pic>
        <p:nvPicPr>
          <p:cNvPr id="19" name="Image 18">
            <a:extLst>
              <a:ext uri="{FF2B5EF4-FFF2-40B4-BE49-F238E27FC236}">
                <a16:creationId xmlns:a16="http://schemas.microsoft.com/office/drawing/2014/main" id="{D38912BD-F655-4206-AFE3-FE9F2639F2D3}"/>
              </a:ext>
            </a:extLst>
          </p:cNvPr>
          <p:cNvPicPr>
            <a:picLocks noChangeAspect="1"/>
          </p:cNvPicPr>
          <p:nvPr/>
        </p:nvPicPr>
        <p:blipFill>
          <a:blip r:embed="rId8"/>
          <a:stretch>
            <a:fillRect/>
          </a:stretch>
        </p:blipFill>
        <p:spPr>
          <a:xfrm>
            <a:off x="2426170" y="53172"/>
            <a:ext cx="651710" cy="472809"/>
          </a:xfrm>
          <a:prstGeom prst="rect">
            <a:avLst/>
          </a:prstGeom>
        </p:spPr>
      </p:pic>
    </p:spTree>
    <p:extLst>
      <p:ext uri="{BB962C8B-B14F-4D97-AF65-F5344CB8AC3E}">
        <p14:creationId xmlns:p14="http://schemas.microsoft.com/office/powerpoint/2010/main" val="2580866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4294967295"/>
          </p:nvPr>
        </p:nvSpPr>
        <p:spPr>
          <a:xfrm>
            <a:off x="7794625" y="4783138"/>
            <a:ext cx="1349375" cy="360362"/>
          </a:xfrm>
        </p:spPr>
        <p:txBody>
          <a:bodyPr/>
          <a:lstStyle/>
          <a:p>
            <a:fld id="{733122C9-A0B9-462F-8757-0847AD287B63}" type="slidenum">
              <a:rPr lang="fr-FR" smtClean="0"/>
              <a:pPr/>
              <a:t>33</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4294967295"/>
          </p:nvPr>
        </p:nvSpPr>
        <p:spPr>
          <a:xfrm>
            <a:off x="0" y="4797425"/>
            <a:ext cx="1169988" cy="346075"/>
          </a:xfrm>
        </p:spPr>
        <p:txBody>
          <a:bodyPr/>
          <a:lstStyle/>
          <a:p>
            <a:fld id="{6A4A60EE-9D13-3442-9796-E718C6343EC1}" type="datetime1">
              <a:rPr lang="fr-FR" cap="all" smtClean="0"/>
              <a:pPr/>
              <a:t>03/12/2025</a:t>
            </a:fld>
            <a:endParaRPr lang="fr-FR" cap="all" dirty="0"/>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pic>
        <p:nvPicPr>
          <p:cNvPr id="11" name="Image 10">
            <a:extLst>
              <a:ext uri="{FF2B5EF4-FFF2-40B4-BE49-F238E27FC236}">
                <a16:creationId xmlns:a16="http://schemas.microsoft.com/office/drawing/2014/main" id="{1DA3E963-A0A7-4BB1-B1DB-EE5D642B2949}"/>
              </a:ext>
            </a:extLst>
          </p:cNvPr>
          <p:cNvPicPr>
            <a:picLocks noChangeAspect="1"/>
          </p:cNvPicPr>
          <p:nvPr/>
        </p:nvPicPr>
        <p:blipFill>
          <a:blip r:embed="rId5"/>
          <a:stretch>
            <a:fillRect/>
          </a:stretch>
        </p:blipFill>
        <p:spPr>
          <a:xfrm>
            <a:off x="961392" y="533114"/>
            <a:ext cx="7221215" cy="4227934"/>
          </a:xfrm>
          <a:prstGeom prst="rect">
            <a:avLst/>
          </a:prstGeom>
        </p:spPr>
      </p:pic>
    </p:spTree>
    <p:extLst>
      <p:ext uri="{BB962C8B-B14F-4D97-AF65-F5344CB8AC3E}">
        <p14:creationId xmlns:p14="http://schemas.microsoft.com/office/powerpoint/2010/main" val="1446582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84C0A9B-5A63-4F58-B5DD-89820388155F}"/>
              </a:ext>
            </a:extLst>
          </p:cNvPr>
          <p:cNvPicPr>
            <a:picLocks noChangeAspect="1"/>
          </p:cNvPicPr>
          <p:nvPr/>
        </p:nvPicPr>
        <p:blipFill>
          <a:blip r:embed="rId2"/>
          <a:stretch>
            <a:fillRect/>
          </a:stretch>
        </p:blipFill>
        <p:spPr>
          <a:xfrm>
            <a:off x="1162258" y="555526"/>
            <a:ext cx="6819483" cy="4176464"/>
          </a:xfrm>
          <a:prstGeom prst="rect">
            <a:avLst/>
          </a:prstGeom>
        </p:spPr>
      </p:pic>
      <p:pic>
        <p:nvPicPr>
          <p:cNvPr id="4" name="Image 3">
            <a:extLst>
              <a:ext uri="{FF2B5EF4-FFF2-40B4-BE49-F238E27FC236}">
                <a16:creationId xmlns:a16="http://schemas.microsoft.com/office/drawing/2014/main" id="{08B4F2D7-828E-44D6-932B-AF47648EEDB9}"/>
              </a:ext>
            </a:extLst>
          </p:cNvPr>
          <p:cNvPicPr>
            <a:picLocks noChangeAspect="1"/>
          </p:cNvPicPr>
          <p:nvPr/>
        </p:nvPicPr>
        <p:blipFill>
          <a:blip r:embed="rId3"/>
          <a:stretch>
            <a:fillRect/>
          </a:stretch>
        </p:blipFill>
        <p:spPr>
          <a:xfrm>
            <a:off x="1098943" y="172796"/>
            <a:ext cx="651710" cy="377335"/>
          </a:xfrm>
          <a:prstGeom prst="rect">
            <a:avLst/>
          </a:prstGeom>
        </p:spPr>
      </p:pic>
      <p:pic>
        <p:nvPicPr>
          <p:cNvPr id="5" name="Image 4">
            <a:extLst>
              <a:ext uri="{FF2B5EF4-FFF2-40B4-BE49-F238E27FC236}">
                <a16:creationId xmlns:a16="http://schemas.microsoft.com/office/drawing/2014/main" id="{E9683737-095E-4C73-B40B-930D23F3EC77}"/>
              </a:ext>
            </a:extLst>
          </p:cNvPr>
          <p:cNvPicPr>
            <a:picLocks noChangeAspect="1"/>
          </p:cNvPicPr>
          <p:nvPr/>
        </p:nvPicPr>
        <p:blipFill>
          <a:blip r:embed="rId4"/>
          <a:stretch>
            <a:fillRect/>
          </a:stretch>
        </p:blipFill>
        <p:spPr>
          <a:xfrm>
            <a:off x="2339752" y="109883"/>
            <a:ext cx="651710" cy="472809"/>
          </a:xfrm>
          <a:prstGeom prst="rect">
            <a:avLst/>
          </a:prstGeom>
        </p:spPr>
      </p:pic>
      <p:pic>
        <p:nvPicPr>
          <p:cNvPr id="6" name="Image 5">
            <a:extLst>
              <a:ext uri="{FF2B5EF4-FFF2-40B4-BE49-F238E27FC236}">
                <a16:creationId xmlns:a16="http://schemas.microsoft.com/office/drawing/2014/main" id="{D0011ECD-397E-469F-9EE4-8B7D40F28A91}"/>
              </a:ext>
            </a:extLst>
          </p:cNvPr>
          <p:cNvPicPr>
            <a:picLocks noChangeAspect="1"/>
          </p:cNvPicPr>
          <p:nvPr/>
        </p:nvPicPr>
        <p:blipFill>
          <a:blip r:embed="rId5"/>
          <a:stretch>
            <a:fillRect/>
          </a:stretch>
        </p:blipFill>
        <p:spPr>
          <a:xfrm>
            <a:off x="3822050" y="215647"/>
            <a:ext cx="1045880" cy="367045"/>
          </a:xfrm>
          <a:prstGeom prst="rect">
            <a:avLst/>
          </a:prstGeom>
        </p:spPr>
      </p:pic>
    </p:spTree>
    <p:extLst>
      <p:ext uri="{BB962C8B-B14F-4D97-AF65-F5344CB8AC3E}">
        <p14:creationId xmlns:p14="http://schemas.microsoft.com/office/powerpoint/2010/main" val="179702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55D5FC-E857-4AF6-8B4A-553869FC21CF}"/>
              </a:ext>
            </a:extLst>
          </p:cNvPr>
          <p:cNvPicPr>
            <a:picLocks noChangeAspect="1"/>
          </p:cNvPicPr>
          <p:nvPr/>
        </p:nvPicPr>
        <p:blipFill>
          <a:blip r:embed="rId2"/>
          <a:stretch>
            <a:fillRect/>
          </a:stretch>
        </p:blipFill>
        <p:spPr>
          <a:xfrm>
            <a:off x="1233324" y="627534"/>
            <a:ext cx="6677351" cy="3982499"/>
          </a:xfrm>
          <a:prstGeom prst="rect">
            <a:avLst/>
          </a:prstGeom>
        </p:spPr>
      </p:pic>
      <p:pic>
        <p:nvPicPr>
          <p:cNvPr id="4" name="Image 3">
            <a:extLst>
              <a:ext uri="{FF2B5EF4-FFF2-40B4-BE49-F238E27FC236}">
                <a16:creationId xmlns:a16="http://schemas.microsoft.com/office/drawing/2014/main" id="{675FE411-78FE-4153-95C2-F2B247798ECF}"/>
              </a:ext>
            </a:extLst>
          </p:cNvPr>
          <p:cNvPicPr>
            <a:picLocks noChangeAspect="1"/>
          </p:cNvPicPr>
          <p:nvPr/>
        </p:nvPicPr>
        <p:blipFill>
          <a:blip r:embed="rId3"/>
          <a:stretch>
            <a:fillRect/>
          </a:stretch>
        </p:blipFill>
        <p:spPr>
          <a:xfrm>
            <a:off x="1098943" y="172796"/>
            <a:ext cx="651710" cy="377335"/>
          </a:xfrm>
          <a:prstGeom prst="rect">
            <a:avLst/>
          </a:prstGeom>
        </p:spPr>
      </p:pic>
      <p:pic>
        <p:nvPicPr>
          <p:cNvPr id="5" name="Image 4">
            <a:extLst>
              <a:ext uri="{FF2B5EF4-FFF2-40B4-BE49-F238E27FC236}">
                <a16:creationId xmlns:a16="http://schemas.microsoft.com/office/drawing/2014/main" id="{8B7BCE1F-876A-4D0E-864C-CCD23E28B975}"/>
              </a:ext>
            </a:extLst>
          </p:cNvPr>
          <p:cNvPicPr>
            <a:picLocks noChangeAspect="1"/>
          </p:cNvPicPr>
          <p:nvPr/>
        </p:nvPicPr>
        <p:blipFill>
          <a:blip r:embed="rId4"/>
          <a:stretch>
            <a:fillRect/>
          </a:stretch>
        </p:blipFill>
        <p:spPr>
          <a:xfrm>
            <a:off x="2339752" y="109883"/>
            <a:ext cx="651710" cy="472809"/>
          </a:xfrm>
          <a:prstGeom prst="rect">
            <a:avLst/>
          </a:prstGeom>
        </p:spPr>
      </p:pic>
      <p:pic>
        <p:nvPicPr>
          <p:cNvPr id="6" name="Image 5">
            <a:extLst>
              <a:ext uri="{FF2B5EF4-FFF2-40B4-BE49-F238E27FC236}">
                <a16:creationId xmlns:a16="http://schemas.microsoft.com/office/drawing/2014/main" id="{C076FBCE-FFFA-4BBE-9C39-EB86DD5B2272}"/>
              </a:ext>
            </a:extLst>
          </p:cNvPr>
          <p:cNvPicPr>
            <a:picLocks noChangeAspect="1"/>
          </p:cNvPicPr>
          <p:nvPr/>
        </p:nvPicPr>
        <p:blipFill>
          <a:blip r:embed="rId5"/>
          <a:stretch>
            <a:fillRect/>
          </a:stretch>
        </p:blipFill>
        <p:spPr>
          <a:xfrm>
            <a:off x="3822050" y="215647"/>
            <a:ext cx="1045880" cy="367045"/>
          </a:xfrm>
          <a:prstGeom prst="rect">
            <a:avLst/>
          </a:prstGeom>
        </p:spPr>
      </p:pic>
    </p:spTree>
    <p:extLst>
      <p:ext uri="{BB962C8B-B14F-4D97-AF65-F5344CB8AC3E}">
        <p14:creationId xmlns:p14="http://schemas.microsoft.com/office/powerpoint/2010/main" val="2335339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36</a:t>
            </a:fld>
            <a:endParaRPr lang="fr-FR" dirty="0"/>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DDD8C005-C1E6-4A64-838E-8BB5C58718AC}"/>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DF5893C2-B6A2-46B7-8C1A-F8F820D7C746}"/>
              </a:ext>
            </a:extLst>
          </p:cNvPr>
          <p:cNvPicPr>
            <a:picLocks noChangeAspect="1"/>
          </p:cNvPicPr>
          <p:nvPr/>
        </p:nvPicPr>
        <p:blipFill>
          <a:blip r:embed="rId4"/>
          <a:stretch>
            <a:fillRect/>
          </a:stretch>
        </p:blipFill>
        <p:spPr>
          <a:xfrm>
            <a:off x="3822050" y="215647"/>
            <a:ext cx="1045880" cy="367045"/>
          </a:xfrm>
          <a:prstGeom prst="rect">
            <a:avLst/>
          </a:prstGeom>
        </p:spPr>
      </p:pic>
      <p:pic>
        <p:nvPicPr>
          <p:cNvPr id="11" name="Image 10">
            <a:extLst>
              <a:ext uri="{FF2B5EF4-FFF2-40B4-BE49-F238E27FC236}">
                <a16:creationId xmlns:a16="http://schemas.microsoft.com/office/drawing/2014/main" id="{5DB80AFB-0799-466D-805A-4DC4542879AE}"/>
              </a:ext>
            </a:extLst>
          </p:cNvPr>
          <p:cNvPicPr>
            <a:picLocks noChangeAspect="1"/>
          </p:cNvPicPr>
          <p:nvPr/>
        </p:nvPicPr>
        <p:blipFill>
          <a:blip r:embed="rId5"/>
          <a:stretch>
            <a:fillRect/>
          </a:stretch>
        </p:blipFill>
        <p:spPr>
          <a:xfrm>
            <a:off x="1619672" y="627534"/>
            <a:ext cx="6048672" cy="4104456"/>
          </a:xfrm>
          <a:prstGeom prst="rect">
            <a:avLst/>
          </a:prstGeom>
        </p:spPr>
      </p:pic>
      <p:sp>
        <p:nvSpPr>
          <p:cNvPr id="3" name="ZoneTexte 2">
            <a:extLst>
              <a:ext uri="{FF2B5EF4-FFF2-40B4-BE49-F238E27FC236}">
                <a16:creationId xmlns:a16="http://schemas.microsoft.com/office/drawing/2014/main" id="{464651A2-0AA5-4A90-99A2-0460DDB54607}"/>
              </a:ext>
            </a:extLst>
          </p:cNvPr>
          <p:cNvSpPr txBox="1"/>
          <p:nvPr/>
        </p:nvSpPr>
        <p:spPr>
          <a:xfrm>
            <a:off x="755576" y="679044"/>
            <a:ext cx="461665" cy="4104456"/>
          </a:xfrm>
          <a:prstGeom prst="rect">
            <a:avLst/>
          </a:prstGeom>
          <a:noFill/>
        </p:spPr>
        <p:txBody>
          <a:bodyPr vert="vert270" wrap="square" rtlCol="0">
            <a:spAutoFit/>
          </a:bodyPr>
          <a:lstStyle/>
          <a:p>
            <a:r>
              <a:rPr lang="fr-FR" dirty="0"/>
              <a:t>Liste des établissements signataires 59</a:t>
            </a:r>
          </a:p>
        </p:txBody>
      </p:sp>
    </p:spTree>
    <p:extLst>
      <p:ext uri="{BB962C8B-B14F-4D97-AF65-F5344CB8AC3E}">
        <p14:creationId xmlns:p14="http://schemas.microsoft.com/office/powerpoint/2010/main" val="1180353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prstGeom prst="round1Rect">
            <a:avLst>
              <a:gd name="adj" fmla="val 0"/>
            </a:avLst>
          </a:prstGeom>
          <a:solidFill>
            <a:schemeClr val="tx2"/>
          </a:solidFill>
        </p:spPr>
        <p:txBody>
          <a:bodyPr/>
          <a:lstStyle/>
          <a:p>
            <a:endParaRPr lang="fr-F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37</a:t>
            </a:fld>
            <a:endParaRPr lang="fr-FR" dirty="0"/>
          </a:p>
        </p:txBody>
      </p:sp>
      <p:sp>
        <p:nvSpPr>
          <p:cNvPr id="2" name="Titre 1"/>
          <p:cNvSpPr>
            <a:spLocks noGrp="1"/>
          </p:cNvSpPr>
          <p:nvPr>
            <p:ph type="title"/>
          </p:nvPr>
        </p:nvSpPr>
        <p:spPr>
          <a:solidFill>
            <a:schemeClr val="tx2"/>
          </a:solidFill>
        </p:spPr>
        <p:txBody>
          <a:bodyPr>
            <a:normAutofit/>
          </a:bodyPr>
          <a:lstStyle/>
          <a:p>
            <a:pPr marL="0" indent="0">
              <a:buNone/>
            </a:pPr>
            <a:r>
              <a:rPr lang="fr-FR" sz="2800" b="1" dirty="0"/>
              <a:t>6. Retour des questionnaires : quelques actions remarquables </a:t>
            </a:r>
            <a:br>
              <a:rPr lang="fr-FR" sz="2800" b="1" dirty="0"/>
            </a:br>
            <a:br>
              <a:rPr lang="fr-FR" sz="2800" b="1" dirty="0"/>
            </a:br>
            <a:r>
              <a:rPr lang="fr-FR" sz="2800" b="1" dirty="0"/>
              <a:t>François Bernard</a:t>
            </a:r>
            <a:br>
              <a:rPr lang="fr-FR" sz="2800" b="1" dirty="0"/>
            </a:br>
            <a:r>
              <a:rPr lang="fr-FR" sz="2800" b="0" i="1" dirty="0"/>
              <a:t>Co-Délégué du CDCRJ 59</a:t>
            </a:r>
          </a:p>
        </p:txBody>
      </p:sp>
      <p:pic>
        <p:nvPicPr>
          <p:cNvPr id="6" name="Image 5">
            <a:extLst>
              <a:ext uri="{FF2B5EF4-FFF2-40B4-BE49-F238E27FC236}">
                <a16:creationId xmlns:a16="http://schemas.microsoft.com/office/drawing/2014/main" id="{02874F33-A7A0-AE7E-7457-CB5036F21B83}"/>
              </a:ext>
            </a:extLst>
          </p:cNvPr>
          <p:cNvPicPr>
            <a:picLocks noChangeAspect="1"/>
          </p:cNvPicPr>
          <p:nvPr/>
        </p:nvPicPr>
        <p:blipFill>
          <a:blip r:embed="rId2"/>
          <a:stretch>
            <a:fillRect/>
          </a:stretch>
        </p:blipFill>
        <p:spPr>
          <a:xfrm>
            <a:off x="1043608" y="138175"/>
            <a:ext cx="2155016" cy="481449"/>
          </a:xfrm>
          <a:prstGeom prst="rect">
            <a:avLst/>
          </a:prstGeom>
        </p:spPr>
      </p:pic>
      <p:pic>
        <p:nvPicPr>
          <p:cNvPr id="7" name="Image 6">
            <a:extLst>
              <a:ext uri="{FF2B5EF4-FFF2-40B4-BE49-F238E27FC236}">
                <a16:creationId xmlns:a16="http://schemas.microsoft.com/office/drawing/2014/main" id="{C85015EF-F0D4-49AE-8125-826040E42885}"/>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8" name="Image 7">
            <a:extLst>
              <a:ext uri="{FF2B5EF4-FFF2-40B4-BE49-F238E27FC236}">
                <a16:creationId xmlns:a16="http://schemas.microsoft.com/office/drawing/2014/main" id="{218C8AC6-2914-4A27-AAA8-77A2E92A25EA}"/>
              </a:ext>
            </a:extLst>
          </p:cNvPr>
          <p:cNvPicPr>
            <a:picLocks noChangeAspect="1"/>
          </p:cNvPicPr>
          <p:nvPr/>
        </p:nvPicPr>
        <p:blipFill>
          <a:blip r:embed="rId4"/>
          <a:stretch>
            <a:fillRect/>
          </a:stretch>
        </p:blipFill>
        <p:spPr>
          <a:xfrm>
            <a:off x="1104071" y="174184"/>
            <a:ext cx="651710" cy="377335"/>
          </a:xfrm>
          <a:prstGeom prst="rect">
            <a:avLst/>
          </a:prstGeom>
        </p:spPr>
      </p:pic>
      <p:pic>
        <p:nvPicPr>
          <p:cNvPr id="9" name="Image 8">
            <a:extLst>
              <a:ext uri="{FF2B5EF4-FFF2-40B4-BE49-F238E27FC236}">
                <a16:creationId xmlns:a16="http://schemas.microsoft.com/office/drawing/2014/main" id="{3BF48D08-9DDB-4C18-91F0-004FF73707CC}"/>
              </a:ext>
            </a:extLst>
          </p:cNvPr>
          <p:cNvPicPr>
            <a:picLocks noChangeAspect="1"/>
          </p:cNvPicPr>
          <p:nvPr/>
        </p:nvPicPr>
        <p:blipFill>
          <a:blip r:embed="rId5"/>
          <a:stretch>
            <a:fillRect/>
          </a:stretch>
        </p:blipFill>
        <p:spPr>
          <a:xfrm>
            <a:off x="3499787" y="144883"/>
            <a:ext cx="1045880" cy="367045"/>
          </a:xfrm>
          <a:prstGeom prst="rect">
            <a:avLst/>
          </a:prstGeom>
        </p:spPr>
      </p:pic>
    </p:spTree>
    <p:extLst>
      <p:ext uri="{BB962C8B-B14F-4D97-AF65-F5344CB8AC3E}">
        <p14:creationId xmlns:p14="http://schemas.microsoft.com/office/powerpoint/2010/main" val="4245254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38</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4" name="Espace réservé du texte 3">
            <a:extLst>
              <a:ext uri="{FF2B5EF4-FFF2-40B4-BE49-F238E27FC236}">
                <a16:creationId xmlns:a16="http://schemas.microsoft.com/office/drawing/2014/main" id="{DEBD1C41-8CCA-4153-A16E-EE1C98056E64}"/>
              </a:ext>
            </a:extLst>
          </p:cNvPr>
          <p:cNvSpPr>
            <a:spLocks noGrp="1"/>
          </p:cNvSpPr>
          <p:nvPr>
            <p:ph type="body" sz="quarter" idx="13"/>
          </p:nvPr>
        </p:nvSpPr>
        <p:spPr/>
        <p:txBody>
          <a:bodyPr/>
          <a:lstStyle/>
          <a:p>
            <a:r>
              <a:rPr lang="fr-FR" sz="1100" dirty="0"/>
              <a:t>Article bien investi dans les IME/ITEP, certaines cliniques MCO, et un établissement de santé privé spécialisé dans l’audition.</a:t>
            </a:r>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2000" dirty="0"/>
              <a:t>ARTICLE 1 – Valoriser l’image, l’estime de soi, l’éducation à la santé</a:t>
            </a:r>
            <a:endParaRPr lang="fr-FR" sz="20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318853" y="1490326"/>
            <a:ext cx="8424334" cy="3024336"/>
          </a:xfrm>
        </p:spPr>
        <p:txBody>
          <a:bodyPr/>
          <a:lstStyle/>
          <a:p>
            <a:r>
              <a:rPr lang="fr-FR" sz="1200" b="1" dirty="0"/>
              <a:t>Café des Aidants </a:t>
            </a:r>
            <a:r>
              <a:rPr lang="fr-FR" sz="1200" dirty="0"/>
              <a:t>(Clinique MCO / SMR)</a:t>
            </a:r>
          </a:p>
          <a:p>
            <a:r>
              <a:rPr lang="fr-FR" sz="1200" dirty="0"/>
              <a:t>Rencontre mensuelle animée par une psychologue. Espace de parole structuré autour du vécu de l’aidant. Permet de soutenir l’aidant, renforcer son estime de soi et l’aider à mieux accompagner la personne en situation de handicap. Encouragé par l’établissement pour renforcer la triangulation professionnel – aidant – patient.</a:t>
            </a:r>
          </a:p>
          <a:p>
            <a:endParaRPr lang="fr-FR" sz="1200" dirty="0"/>
          </a:p>
          <a:p>
            <a:r>
              <a:rPr lang="fr-FR" sz="1200" b="1" dirty="0"/>
              <a:t>Activité “Je Grandis” + scénarios sociaux individualisés </a:t>
            </a:r>
            <a:r>
              <a:rPr lang="fr-FR" sz="1200" dirty="0"/>
              <a:t>(IME / ITEP / SESSAD) </a:t>
            </a:r>
          </a:p>
          <a:p>
            <a:r>
              <a:rPr lang="fr-FR" sz="1200" dirty="0"/>
              <a:t>Séances éducatives sur le corps, la puberté, l’hygiène, la contraception, les menstruations, la masturbation, les changements corporels. Utilisation de scénarios sociaux individualisés pour apprendre les gestes du quotidien et réduire l’anxiété. Travail en petits groupes pour favoriser l’appropriation.</a:t>
            </a:r>
          </a:p>
          <a:p>
            <a:endParaRPr lang="fr-FR" sz="1200" dirty="0"/>
          </a:p>
          <a:p>
            <a:r>
              <a:rPr lang="fr-FR" sz="1200" b="1" dirty="0"/>
              <a:t>Installation de boucles magnétiques </a:t>
            </a:r>
            <a:r>
              <a:rPr lang="fr-FR" sz="1200" dirty="0"/>
              <a:t>(Établissement de santé privé sans hospitalisation)</a:t>
            </a:r>
          </a:p>
          <a:p>
            <a:pPr lvl="1"/>
            <a:r>
              <a:rPr lang="fr-FR" sz="1000" dirty="0"/>
              <a:t>Adaptation des espaces pour les personnes malentendantes.</a:t>
            </a:r>
          </a:p>
          <a:p>
            <a:pPr lvl="1"/>
            <a:r>
              <a:rPr lang="fr-FR" sz="1000" dirty="0"/>
              <a:t>Système permettant d’envoyer directement un signal audio aux prothèses auditives.</a:t>
            </a:r>
          </a:p>
          <a:p>
            <a:pPr lvl="1"/>
            <a:r>
              <a:rPr lang="fr-FR" sz="1000" dirty="0"/>
              <a:t>Permet une meilleure compréhension des informations de santé.</a:t>
            </a:r>
          </a:p>
          <a:p>
            <a:endParaRPr lang="fr-FR" sz="1200" dirty="0"/>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Tree>
    <p:extLst>
      <p:ext uri="{BB962C8B-B14F-4D97-AF65-F5344CB8AC3E}">
        <p14:creationId xmlns:p14="http://schemas.microsoft.com/office/powerpoint/2010/main" val="2279471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39</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4" name="Espace réservé du texte 3">
            <a:extLst>
              <a:ext uri="{FF2B5EF4-FFF2-40B4-BE49-F238E27FC236}">
                <a16:creationId xmlns:a16="http://schemas.microsoft.com/office/drawing/2014/main" id="{DEBD1C41-8CCA-4153-A16E-EE1C98056E64}"/>
              </a:ext>
            </a:extLst>
          </p:cNvPr>
          <p:cNvSpPr>
            <a:spLocks noGrp="1"/>
          </p:cNvSpPr>
          <p:nvPr>
            <p:ph type="body" sz="quarter" idx="13"/>
          </p:nvPr>
        </p:nvSpPr>
        <p:spPr/>
        <p:txBody>
          <a:bodyPr/>
          <a:lstStyle/>
          <a:p>
            <a:r>
              <a:rPr lang="fr-FR" sz="1200" dirty="0"/>
              <a:t>Gros travail dans le médico-social, mais aussi dans les cliniques MCO</a:t>
            </a:r>
            <a:endParaRPr lang="fr-FR" sz="1100" dirty="0"/>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1400" dirty="0"/>
              <a:t>ARTICLE 2 – Valoriser l’accompagnement</a:t>
            </a:r>
            <a:endParaRPr lang="fr-FR" sz="20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318853" y="1490326"/>
            <a:ext cx="8424334" cy="3024336"/>
          </a:xfrm>
        </p:spPr>
        <p:txBody>
          <a:bodyPr/>
          <a:lstStyle/>
          <a:p>
            <a:pPr marL="377825" indent="-285750">
              <a:buFont typeface="Arial" panose="020B0604020202020204" pitchFamily="34" charset="0"/>
              <a:buChar char="•"/>
            </a:pPr>
            <a:r>
              <a:rPr lang="fr-FR" sz="1600" b="1" dirty="0"/>
              <a:t>Intégration systématique de l’accompagnant dans la prise en charge</a:t>
            </a:r>
            <a:r>
              <a:rPr lang="fr-FR" sz="1600" dirty="0"/>
              <a:t>: </a:t>
            </a:r>
            <a:r>
              <a:rPr lang="fr-FR" sz="1200" dirty="0"/>
              <a:t>(Clinique MCO / SMR)</a:t>
            </a:r>
          </a:p>
          <a:p>
            <a:pPr marL="637200" lvl="1" indent="-285750"/>
            <a:r>
              <a:rPr lang="fr-FR" sz="1000" dirty="0"/>
              <a:t>Prise en charge pensée dès l’accueil pour l’aidant (PMR, pas d’horaire imposé). </a:t>
            </a:r>
          </a:p>
          <a:p>
            <a:pPr marL="637200" lvl="1" indent="-285750"/>
            <a:r>
              <a:rPr lang="fr-FR" sz="1000" dirty="0"/>
              <a:t>Mise à disposition sur l’intranet d’un “</a:t>
            </a:r>
            <a:r>
              <a:rPr lang="fr-FR" sz="1000" dirty="0" err="1"/>
              <a:t>handi</a:t>
            </a:r>
            <a:r>
              <a:rPr lang="fr-FR" sz="1000" dirty="0"/>
              <a:t>-outil” pour les professionnels. </a:t>
            </a:r>
          </a:p>
          <a:p>
            <a:pPr marL="637200" lvl="1" indent="-285750"/>
            <a:r>
              <a:rPr lang="fr-FR" sz="1000" dirty="0"/>
              <a:t>Facilite la communication et la continuité des soins.</a:t>
            </a:r>
          </a:p>
          <a:p>
            <a:endParaRPr lang="fr-FR" sz="1200" dirty="0"/>
          </a:p>
          <a:p>
            <a:pPr marL="377825" indent="-285750">
              <a:buFont typeface="Arial" panose="020B0604020202020204" pitchFamily="34" charset="0"/>
              <a:buChar char="•"/>
            </a:pPr>
            <a:r>
              <a:rPr lang="fr-FR" sz="1600" b="1" dirty="0"/>
              <a:t>Accompagnement éducatif systématique des familles </a:t>
            </a:r>
            <a:r>
              <a:rPr lang="fr-FR" sz="1200" dirty="0"/>
              <a:t>(IME / ITEP / SESSAD) </a:t>
            </a:r>
          </a:p>
          <a:p>
            <a:pPr marL="637200" lvl="1" indent="-285750"/>
            <a:r>
              <a:rPr lang="fr-FR" sz="1000" dirty="0"/>
              <a:t>Proposition systématique d’un accompagnement via un infirmier référent.</a:t>
            </a:r>
          </a:p>
          <a:p>
            <a:pPr marL="637200" lvl="1" indent="-285750"/>
            <a:r>
              <a:rPr lang="fr-FR" sz="1000" dirty="0"/>
              <a:t>Tableau de suivi de soins pour chaque jeune.</a:t>
            </a:r>
          </a:p>
          <a:p>
            <a:pPr marL="637200" lvl="1" indent="-285750"/>
            <a:r>
              <a:rPr lang="fr-FR" sz="1000" dirty="0"/>
              <a:t>Coordination complète du parcours de santé (prises de rendez-vous, transmission d’infos, accompagnement physique).</a:t>
            </a:r>
          </a:p>
          <a:p>
            <a:endParaRPr lang="fr-FR" sz="1200" dirty="0"/>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Tree>
    <p:extLst>
      <p:ext uri="{BB962C8B-B14F-4D97-AF65-F5344CB8AC3E}">
        <p14:creationId xmlns:p14="http://schemas.microsoft.com/office/powerpoint/2010/main" val="114914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prstGeom prst="round1Rect">
            <a:avLst>
              <a:gd name="adj" fmla="val 0"/>
            </a:avLst>
          </a:prstGeom>
          <a:solidFill>
            <a:schemeClr val="tx2"/>
          </a:solidFill>
        </p:spPr>
        <p:txBody>
          <a:bodyPr/>
          <a:lstStyle/>
          <a:p>
            <a:endParaRPr lang="fr-FR"/>
          </a:p>
        </p:txBody>
      </p:sp>
      <p:sp>
        <p:nvSpPr>
          <p:cNvPr id="4" name="Espace réservé de la date 3"/>
          <p:cNvSpPr>
            <a:spLocks noGrp="1"/>
          </p:cNvSpPr>
          <p:nvPr>
            <p:ph type="dt" sz="half" idx="2"/>
          </p:nvPr>
        </p:nvSpPr>
        <p:spPr/>
        <p:txBody>
          <a:bodyPr/>
          <a:lstStyle/>
          <a:p>
            <a:fld id="{EA8FAAC2-ECC7-674E-BA6D-9C8C798446C6}" type="datetime1">
              <a:rPr lang="fr-FR" cap="all" smtClean="0"/>
              <a:t>03/12/2025</a:t>
            </a:fld>
            <a:endParaRPr lang="fr-FR" cap="all" dirty="0"/>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4</a:t>
            </a:fld>
            <a:endParaRPr lang="fr-FR" dirty="0"/>
          </a:p>
        </p:txBody>
      </p:sp>
      <p:sp>
        <p:nvSpPr>
          <p:cNvPr id="2" name="Titre 1"/>
          <p:cNvSpPr>
            <a:spLocks noGrp="1"/>
          </p:cNvSpPr>
          <p:nvPr>
            <p:ph type="title"/>
          </p:nvPr>
        </p:nvSpPr>
        <p:spPr>
          <a:xfrm>
            <a:off x="323528" y="738000"/>
            <a:ext cx="8460471" cy="4046400"/>
          </a:xfrm>
          <a:solidFill>
            <a:schemeClr val="tx2"/>
          </a:solidFill>
        </p:spPr>
        <p:txBody>
          <a:bodyPr/>
          <a:lstStyle/>
          <a:p>
            <a:pPr marL="0" indent="0">
              <a:buNone/>
            </a:pPr>
            <a:r>
              <a:rPr lang="fr-FR" dirty="0"/>
              <a:t>1</a:t>
            </a:r>
            <a:r>
              <a:rPr lang="fr-FR" sz="3200" dirty="0"/>
              <a:t>. Introduction </a:t>
            </a:r>
            <a:br>
              <a:rPr lang="fr-FR" sz="3200" dirty="0"/>
            </a:br>
            <a:r>
              <a:rPr lang="fr-FR" sz="3200" dirty="0"/>
              <a:t>Monsieur Pascal JACOB</a:t>
            </a:r>
            <a:br>
              <a:rPr lang="fr-FR" sz="3200" dirty="0"/>
            </a:br>
            <a:r>
              <a:rPr lang="fr-FR" sz="3200" b="0" i="1" dirty="0"/>
              <a:t>Président d’</a:t>
            </a:r>
            <a:r>
              <a:rPr lang="fr-FR" sz="3200" b="0" i="1" dirty="0" err="1"/>
              <a:t>Handidactique</a:t>
            </a:r>
            <a:endParaRPr lang="fr-FR" sz="2400" b="0" i="1" dirty="0"/>
          </a:p>
        </p:txBody>
      </p:sp>
      <p:pic>
        <p:nvPicPr>
          <p:cNvPr id="6" name="Image 5">
            <a:extLst>
              <a:ext uri="{FF2B5EF4-FFF2-40B4-BE49-F238E27FC236}">
                <a16:creationId xmlns:a16="http://schemas.microsoft.com/office/drawing/2014/main" id="{02874F33-A7A0-AE7E-7457-CB5036F21B83}"/>
              </a:ext>
            </a:extLst>
          </p:cNvPr>
          <p:cNvPicPr>
            <a:picLocks noChangeAspect="1"/>
          </p:cNvPicPr>
          <p:nvPr/>
        </p:nvPicPr>
        <p:blipFill>
          <a:blip r:embed="rId2"/>
          <a:stretch>
            <a:fillRect/>
          </a:stretch>
        </p:blipFill>
        <p:spPr>
          <a:xfrm>
            <a:off x="1043608" y="138175"/>
            <a:ext cx="2155016" cy="481449"/>
          </a:xfrm>
          <a:prstGeom prst="rect">
            <a:avLst/>
          </a:prstGeom>
        </p:spPr>
      </p:pic>
      <p:pic>
        <p:nvPicPr>
          <p:cNvPr id="7" name="Image 6">
            <a:extLst>
              <a:ext uri="{FF2B5EF4-FFF2-40B4-BE49-F238E27FC236}">
                <a16:creationId xmlns:a16="http://schemas.microsoft.com/office/drawing/2014/main" id="{BF635D81-8AEB-4E6F-8D70-EE6CABEB44D2}"/>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8" name="Image 7">
            <a:extLst>
              <a:ext uri="{FF2B5EF4-FFF2-40B4-BE49-F238E27FC236}">
                <a16:creationId xmlns:a16="http://schemas.microsoft.com/office/drawing/2014/main" id="{159D8867-B22B-4D40-9178-57C2421AE297}"/>
              </a:ext>
            </a:extLst>
          </p:cNvPr>
          <p:cNvPicPr>
            <a:picLocks noChangeAspect="1"/>
          </p:cNvPicPr>
          <p:nvPr/>
        </p:nvPicPr>
        <p:blipFill>
          <a:blip r:embed="rId4"/>
          <a:stretch>
            <a:fillRect/>
          </a:stretch>
        </p:blipFill>
        <p:spPr>
          <a:xfrm>
            <a:off x="1104071" y="174184"/>
            <a:ext cx="651710" cy="377335"/>
          </a:xfrm>
          <a:prstGeom prst="rect">
            <a:avLst/>
          </a:prstGeom>
        </p:spPr>
      </p:pic>
      <p:pic>
        <p:nvPicPr>
          <p:cNvPr id="9" name="Image 8">
            <a:extLst>
              <a:ext uri="{FF2B5EF4-FFF2-40B4-BE49-F238E27FC236}">
                <a16:creationId xmlns:a16="http://schemas.microsoft.com/office/drawing/2014/main" id="{BDC80243-9614-44B0-9758-10E788EB8DDE}"/>
              </a:ext>
            </a:extLst>
          </p:cNvPr>
          <p:cNvPicPr>
            <a:picLocks noChangeAspect="1"/>
          </p:cNvPicPr>
          <p:nvPr/>
        </p:nvPicPr>
        <p:blipFill>
          <a:blip r:embed="rId5"/>
          <a:stretch>
            <a:fillRect/>
          </a:stretch>
        </p:blipFill>
        <p:spPr>
          <a:xfrm>
            <a:off x="3499787" y="144883"/>
            <a:ext cx="1045880" cy="367045"/>
          </a:xfrm>
          <a:prstGeom prst="rect">
            <a:avLst/>
          </a:prstGeom>
        </p:spPr>
      </p:pic>
    </p:spTree>
    <p:extLst>
      <p:ext uri="{BB962C8B-B14F-4D97-AF65-F5344CB8AC3E}">
        <p14:creationId xmlns:p14="http://schemas.microsoft.com/office/powerpoint/2010/main" val="3737308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40</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4" name="Espace réservé du texte 3">
            <a:extLst>
              <a:ext uri="{FF2B5EF4-FFF2-40B4-BE49-F238E27FC236}">
                <a16:creationId xmlns:a16="http://schemas.microsoft.com/office/drawing/2014/main" id="{DEBD1C41-8CCA-4153-A16E-EE1C98056E64}"/>
              </a:ext>
            </a:extLst>
          </p:cNvPr>
          <p:cNvSpPr>
            <a:spLocks noGrp="1"/>
          </p:cNvSpPr>
          <p:nvPr>
            <p:ph type="body" sz="quarter" idx="13"/>
          </p:nvPr>
        </p:nvSpPr>
        <p:spPr>
          <a:xfrm>
            <a:off x="318573" y="1191213"/>
            <a:ext cx="8424614" cy="242951"/>
          </a:xfrm>
        </p:spPr>
        <p:txBody>
          <a:bodyPr/>
          <a:lstStyle/>
          <a:p>
            <a:r>
              <a:rPr lang="fr-FR" sz="1400" dirty="0"/>
              <a:t>Actions présentes mais peu harmonisées.</a:t>
            </a:r>
            <a:endParaRPr lang="fr-FR" sz="1100" dirty="0"/>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1400" dirty="0"/>
              <a:t>ARTICLE 3– </a:t>
            </a:r>
            <a:r>
              <a:rPr lang="fr-FR" sz="1050" dirty="0"/>
              <a:t>Recueil des besoins</a:t>
            </a:r>
            <a:endParaRPr lang="fr-FR" sz="20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318853" y="1490326"/>
            <a:ext cx="8424334" cy="3024336"/>
          </a:xfrm>
        </p:spPr>
        <p:txBody>
          <a:bodyPr/>
          <a:lstStyle/>
          <a:p>
            <a:pPr marL="377825" indent="-285750">
              <a:buFont typeface="Arial" panose="020B0604020202020204" pitchFamily="34" charset="0"/>
              <a:buChar char="•"/>
            </a:pPr>
            <a:r>
              <a:rPr lang="fr-FR" sz="2000" dirty="0"/>
              <a:t>Évaluations régulières via consultations adaptées</a:t>
            </a:r>
            <a:r>
              <a:rPr lang="fr-FR" sz="1600" dirty="0"/>
              <a:t>: </a:t>
            </a:r>
            <a:r>
              <a:rPr lang="fr-FR" sz="1200" dirty="0"/>
              <a:t>(Clinique MCO / SMR)</a:t>
            </a:r>
          </a:p>
          <a:p>
            <a:pPr marL="637200" lvl="1" indent="-285750"/>
            <a:r>
              <a:rPr lang="fr-FR" sz="1000" dirty="0"/>
              <a:t>Temps de consultation élargi.</a:t>
            </a:r>
          </a:p>
          <a:p>
            <a:pPr marL="637200" lvl="1" indent="-285750"/>
            <a:r>
              <a:rPr lang="fr-FR" sz="1000" dirty="0"/>
              <a:t>Adaptation de la communication pour recueillir les besoins</a:t>
            </a:r>
          </a:p>
          <a:p>
            <a:pPr marL="637200" lvl="1" indent="-285750"/>
            <a:endParaRPr lang="fr-FR" sz="1000" dirty="0"/>
          </a:p>
          <a:p>
            <a:pPr marL="637200" lvl="1" indent="-285750"/>
            <a:endParaRPr lang="fr-FR" sz="1000" dirty="0"/>
          </a:p>
          <a:p>
            <a:pPr marL="377825" indent="-285750">
              <a:buFont typeface="Arial" panose="020B0604020202020204" pitchFamily="34" charset="0"/>
              <a:buChar char="•"/>
            </a:pPr>
            <a:r>
              <a:rPr lang="fr-FR" sz="2000" dirty="0"/>
              <a:t>Temps d’expression avec supports adaptés </a:t>
            </a:r>
            <a:r>
              <a:rPr lang="fr-FR" sz="1200" dirty="0"/>
              <a:t>(IME / ITEP / SESSAD) </a:t>
            </a:r>
          </a:p>
          <a:p>
            <a:pPr marL="637200" lvl="1" indent="-285750"/>
            <a:r>
              <a:rPr lang="fr-FR" sz="1000" dirty="0"/>
              <a:t>Utilisation de pictogrammes, tablettes, supports visuels.</a:t>
            </a:r>
          </a:p>
          <a:p>
            <a:pPr marL="637200" lvl="1" indent="-285750"/>
            <a:r>
              <a:rPr lang="fr-FR" sz="1000" dirty="0"/>
              <a:t>Permet de recueillir l’expression directe de la personne.</a:t>
            </a:r>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Tree>
    <p:extLst>
      <p:ext uri="{BB962C8B-B14F-4D97-AF65-F5344CB8AC3E}">
        <p14:creationId xmlns:p14="http://schemas.microsoft.com/office/powerpoint/2010/main" val="1994583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41</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4" name="Espace réservé du texte 3">
            <a:extLst>
              <a:ext uri="{FF2B5EF4-FFF2-40B4-BE49-F238E27FC236}">
                <a16:creationId xmlns:a16="http://schemas.microsoft.com/office/drawing/2014/main" id="{DEBD1C41-8CCA-4153-A16E-EE1C98056E64}"/>
              </a:ext>
            </a:extLst>
          </p:cNvPr>
          <p:cNvSpPr>
            <a:spLocks noGrp="1"/>
          </p:cNvSpPr>
          <p:nvPr>
            <p:ph type="body" sz="quarter" idx="13"/>
          </p:nvPr>
        </p:nvSpPr>
        <p:spPr>
          <a:xfrm>
            <a:off x="318573" y="1191213"/>
            <a:ext cx="8424614" cy="242951"/>
          </a:xfrm>
        </p:spPr>
        <p:txBody>
          <a:bodyPr/>
          <a:lstStyle/>
          <a:p>
            <a:r>
              <a:rPr lang="fr-FR" sz="1600" dirty="0"/>
              <a:t>Très bien intégré dans les IME</a:t>
            </a:r>
            <a:endParaRPr lang="fr-FR" sz="1100" dirty="0"/>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1400" dirty="0"/>
              <a:t>ARTICLE 4– </a:t>
            </a:r>
            <a:r>
              <a:rPr lang="fr-FR" sz="1800" dirty="0"/>
              <a:t>Intégrer la santé au parcours de vie</a:t>
            </a:r>
            <a:endParaRPr lang="fr-FR" sz="18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318853" y="1773295"/>
            <a:ext cx="8424334" cy="3024336"/>
          </a:xfrm>
        </p:spPr>
        <p:txBody>
          <a:bodyPr/>
          <a:lstStyle/>
          <a:p>
            <a:pPr marL="377825" indent="-285750">
              <a:buFont typeface="Arial" panose="020B0604020202020204" pitchFamily="34" charset="0"/>
              <a:buChar char="•"/>
            </a:pPr>
            <a:r>
              <a:rPr lang="fr-FR" sz="1600" b="1" dirty="0"/>
              <a:t>Intégration de parcours de prévention spécialisés </a:t>
            </a:r>
            <a:r>
              <a:rPr lang="fr-FR" sz="1600" dirty="0"/>
              <a:t> (Clinique MCO / SMR)</a:t>
            </a:r>
          </a:p>
          <a:p>
            <a:pPr marL="637200" lvl="1" indent="-285750"/>
            <a:r>
              <a:rPr lang="fr-FR" sz="1600" dirty="0"/>
              <a:t>Parcours nutrition, prévention bucco-dentaire, dépistages systématisés</a:t>
            </a:r>
          </a:p>
          <a:p>
            <a:pPr marL="637200" lvl="1" indent="-285750"/>
            <a:endParaRPr lang="fr-FR" sz="1600" dirty="0"/>
          </a:p>
          <a:p>
            <a:pPr marL="377825" indent="-285750">
              <a:buFont typeface="Arial" panose="020B0604020202020204" pitchFamily="34" charset="0"/>
              <a:buChar char="•"/>
            </a:pPr>
            <a:r>
              <a:rPr lang="fr-FR" sz="1600" b="1" dirty="0"/>
              <a:t>Suivi structuré des bilans de santé</a:t>
            </a:r>
            <a:r>
              <a:rPr lang="fr-FR" sz="1600" dirty="0"/>
              <a:t>(IME / ITEP / SESSAD) </a:t>
            </a:r>
          </a:p>
          <a:p>
            <a:pPr marL="637200" lvl="1" indent="-285750"/>
            <a:r>
              <a:rPr lang="fr-FR" sz="1400" dirty="0"/>
              <a:t>Bilan annuels intégrés au projet personnalisé.</a:t>
            </a:r>
          </a:p>
          <a:p>
            <a:pPr marL="637200" lvl="1" indent="-285750"/>
            <a:r>
              <a:rPr lang="fr-FR" sz="1400" dirty="0"/>
              <a:t>Suivi régulier par un infirmier référent</a:t>
            </a:r>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Tree>
    <p:extLst>
      <p:ext uri="{BB962C8B-B14F-4D97-AF65-F5344CB8AC3E}">
        <p14:creationId xmlns:p14="http://schemas.microsoft.com/office/powerpoint/2010/main" val="2810910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42</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4" name="Espace réservé du texte 3">
            <a:extLst>
              <a:ext uri="{FF2B5EF4-FFF2-40B4-BE49-F238E27FC236}">
                <a16:creationId xmlns:a16="http://schemas.microsoft.com/office/drawing/2014/main" id="{DEBD1C41-8CCA-4153-A16E-EE1C98056E64}"/>
              </a:ext>
            </a:extLst>
          </p:cNvPr>
          <p:cNvSpPr>
            <a:spLocks noGrp="1"/>
          </p:cNvSpPr>
          <p:nvPr>
            <p:ph type="body" sz="quarter" idx="13"/>
          </p:nvPr>
        </p:nvSpPr>
        <p:spPr>
          <a:xfrm>
            <a:off x="318573" y="1191213"/>
            <a:ext cx="8424614" cy="242951"/>
          </a:xfrm>
        </p:spPr>
        <p:txBody>
          <a:bodyPr/>
          <a:lstStyle/>
          <a:p>
            <a:r>
              <a:rPr lang="fr-FR" sz="2000" dirty="0"/>
              <a:t>Très bonne dynamique</a:t>
            </a:r>
            <a:endParaRPr lang="fr-FR" sz="1100" dirty="0"/>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2000" dirty="0"/>
              <a:t>ARTICLE 5 – Culture professionnelle commune</a:t>
            </a:r>
            <a:endParaRPr lang="fr-FR" sz="20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249325" y="1615551"/>
            <a:ext cx="8424334" cy="3024336"/>
          </a:xfrm>
        </p:spPr>
        <p:txBody>
          <a:bodyPr/>
          <a:lstStyle/>
          <a:p>
            <a:pPr marL="549275" indent="-457200">
              <a:buFont typeface="Arial" panose="020B0604020202020204" pitchFamily="34" charset="0"/>
              <a:buChar char="•"/>
            </a:pPr>
            <a:r>
              <a:rPr lang="fr-FR" sz="2000" b="1" dirty="0"/>
              <a:t>Formations croisées </a:t>
            </a:r>
            <a:r>
              <a:rPr lang="fr-FR" sz="2000" dirty="0"/>
              <a:t>CH Seclin (CH)</a:t>
            </a:r>
          </a:p>
          <a:p>
            <a:pPr marL="808650" lvl="1" indent="-457200"/>
            <a:r>
              <a:rPr lang="fr-FR" sz="2000" dirty="0"/>
              <a:t>COPIL handicap partagé</a:t>
            </a:r>
          </a:p>
          <a:p>
            <a:pPr marL="808650" lvl="1" indent="-457200"/>
            <a:r>
              <a:rPr lang="fr-FR" sz="2000" dirty="0"/>
              <a:t>Formations conjointes</a:t>
            </a:r>
          </a:p>
          <a:p>
            <a:pPr marL="808650" lvl="1" indent="-457200"/>
            <a:endParaRPr lang="fr-FR" sz="2000" dirty="0"/>
          </a:p>
          <a:p>
            <a:pPr marL="549275" indent="-457200">
              <a:buFont typeface="Arial" panose="020B0604020202020204" pitchFamily="34" charset="0"/>
              <a:buChar char="•"/>
            </a:pPr>
            <a:r>
              <a:rPr lang="fr-FR" sz="2000" b="1" dirty="0"/>
              <a:t>Handi-outil interne </a:t>
            </a:r>
            <a:r>
              <a:rPr lang="fr-FR" sz="2000" dirty="0"/>
              <a:t>(Clinique MCO / SMR)</a:t>
            </a:r>
          </a:p>
          <a:p>
            <a:pPr marL="808650" lvl="1" indent="-457200"/>
            <a:r>
              <a:rPr lang="fr-FR" sz="1800" dirty="0"/>
              <a:t>Document interne de référence handicap</a:t>
            </a:r>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Tree>
    <p:extLst>
      <p:ext uri="{BB962C8B-B14F-4D97-AF65-F5344CB8AC3E}">
        <p14:creationId xmlns:p14="http://schemas.microsoft.com/office/powerpoint/2010/main" val="1327294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43</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2000" dirty="0"/>
              <a:t>ARTICLE 6 – </a:t>
            </a:r>
            <a:r>
              <a:rPr lang="fr-FR" sz="1400" dirty="0"/>
              <a:t>Coordination du parcours de santé</a:t>
            </a:r>
            <a:endParaRPr lang="fr-FR" sz="20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249325" y="1615551"/>
            <a:ext cx="8424334" cy="3024336"/>
          </a:xfrm>
        </p:spPr>
        <p:txBody>
          <a:bodyPr/>
          <a:lstStyle/>
          <a:p>
            <a:pPr marL="549275" indent="-457200">
              <a:buFont typeface="Arial" panose="020B0604020202020204" pitchFamily="34" charset="0"/>
              <a:buChar char="•"/>
            </a:pPr>
            <a:r>
              <a:rPr lang="fr-FR" sz="1600" b="1" dirty="0"/>
              <a:t>Coordination systématique des hospitalisations </a:t>
            </a:r>
            <a:r>
              <a:rPr lang="fr-FR" sz="1600" dirty="0"/>
              <a:t>(IME / ITEP / SESSAD)</a:t>
            </a:r>
          </a:p>
          <a:p>
            <a:pPr marL="808650" lvl="1" indent="-457200"/>
            <a:r>
              <a:rPr lang="fr-FR" sz="1600" dirty="0"/>
              <a:t>Contact direct avec l’hôpital dès qu’une hospitalisation est envisagée. </a:t>
            </a:r>
          </a:p>
          <a:p>
            <a:pPr marL="808650" lvl="1" indent="-457200"/>
            <a:r>
              <a:rPr lang="fr-FR" sz="1600" dirty="0"/>
              <a:t>Préparation anticipée de l’accueil.</a:t>
            </a:r>
          </a:p>
          <a:p>
            <a:pPr marL="808650" lvl="1" indent="-457200"/>
            <a:endParaRPr lang="fr-FR" sz="1600" dirty="0"/>
          </a:p>
          <a:p>
            <a:pPr marL="549275" indent="-457200">
              <a:buFont typeface="Arial" panose="020B0604020202020204" pitchFamily="34" charset="0"/>
              <a:buChar char="•"/>
            </a:pPr>
            <a:r>
              <a:rPr lang="fr-FR" sz="1600" b="1" dirty="0"/>
              <a:t>Dossier de liaison HAD / IDE coordinateur </a:t>
            </a:r>
            <a:r>
              <a:rPr lang="fr-FR" sz="1600" dirty="0"/>
              <a:t>(Clinique MCO / SMR)</a:t>
            </a:r>
          </a:p>
          <a:p>
            <a:pPr marL="808650" lvl="1" indent="-457200"/>
            <a:r>
              <a:rPr lang="fr-FR" sz="1600" dirty="0"/>
              <a:t>Numéro direct IDE coordinateur. </a:t>
            </a:r>
          </a:p>
          <a:p>
            <a:pPr marL="808650" lvl="1" indent="-457200"/>
            <a:r>
              <a:rPr lang="fr-FR" sz="1600" dirty="0"/>
              <a:t>Circuit prioritaire pour organiser l’HAD.</a:t>
            </a:r>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
        <p:nvSpPr>
          <p:cNvPr id="11" name="Espace réservé du texte 10">
            <a:extLst>
              <a:ext uri="{FF2B5EF4-FFF2-40B4-BE49-F238E27FC236}">
                <a16:creationId xmlns:a16="http://schemas.microsoft.com/office/drawing/2014/main" id="{8A973C3D-2CF1-4D63-805C-182466670461}"/>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468341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44</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2000" dirty="0"/>
              <a:t>ARTICLE 7 – </a:t>
            </a:r>
            <a:r>
              <a:rPr lang="fr-FR" sz="1400" dirty="0"/>
              <a:t>Prévention et adaptation des soins</a:t>
            </a:r>
            <a:endParaRPr lang="fr-FR" sz="20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249325" y="1615551"/>
            <a:ext cx="8424334" cy="3024336"/>
          </a:xfrm>
        </p:spPr>
        <p:txBody>
          <a:bodyPr/>
          <a:lstStyle/>
          <a:p>
            <a:pPr marL="549275" indent="-457200">
              <a:buFont typeface="Arial" panose="020B0604020202020204" pitchFamily="34" charset="0"/>
              <a:buChar char="•"/>
            </a:pPr>
            <a:r>
              <a:rPr lang="fr-FR" sz="2000" b="1" dirty="0"/>
              <a:t>Protocoles de prévention personnalisés </a:t>
            </a:r>
            <a:r>
              <a:rPr lang="fr-FR" sz="2000" dirty="0"/>
              <a:t>(IME / ITEP / SESSAD)</a:t>
            </a:r>
          </a:p>
          <a:p>
            <a:pPr lvl="1" indent="0">
              <a:buNone/>
            </a:pPr>
            <a:endParaRPr lang="fr-FR" sz="2000" dirty="0"/>
          </a:p>
          <a:p>
            <a:pPr marL="549275" indent="-457200">
              <a:buFont typeface="Arial" panose="020B0604020202020204" pitchFamily="34" charset="0"/>
              <a:buChar char="•"/>
            </a:pPr>
            <a:r>
              <a:rPr lang="fr-FR" sz="2000" b="1" dirty="0"/>
              <a:t>Adaptation sensorielle des soins spécialisés </a:t>
            </a:r>
            <a:r>
              <a:rPr lang="fr-FR" sz="2000" dirty="0"/>
              <a:t>(Clinique MCO / SMR)</a:t>
            </a:r>
          </a:p>
          <a:p>
            <a:pPr marL="808650" lvl="1" indent="-457200"/>
            <a:r>
              <a:rPr lang="fr-FR" sz="2000" dirty="0"/>
              <a:t>en pneumologie / cardiologie : organisation spécifique pour personnes TSA ou anxieuses.</a:t>
            </a:r>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
        <p:nvSpPr>
          <p:cNvPr id="11" name="Espace réservé du texte 10">
            <a:extLst>
              <a:ext uri="{FF2B5EF4-FFF2-40B4-BE49-F238E27FC236}">
                <a16:creationId xmlns:a16="http://schemas.microsoft.com/office/drawing/2014/main" id="{8A973C3D-2CF1-4D63-805C-182466670461}"/>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522023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45</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2000" dirty="0"/>
              <a:t>ARTICLE 8 – </a:t>
            </a:r>
            <a:r>
              <a:rPr lang="fr-FR" sz="1400" dirty="0"/>
              <a:t>Accès au soins ambulatoires</a:t>
            </a:r>
            <a:endParaRPr lang="fr-FR" sz="20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251520" y="1547883"/>
            <a:ext cx="8424334" cy="3024336"/>
          </a:xfrm>
        </p:spPr>
        <p:txBody>
          <a:bodyPr/>
          <a:lstStyle/>
          <a:p>
            <a:pPr marL="549275" indent="-457200">
              <a:buFont typeface="Arial" panose="020B0604020202020204" pitchFamily="34" charset="0"/>
              <a:buChar char="•"/>
            </a:pPr>
            <a:r>
              <a:rPr lang="fr-FR" sz="2000" b="1" dirty="0"/>
              <a:t>Créneaux prioritaires et coordination locale </a:t>
            </a:r>
            <a:r>
              <a:rPr lang="fr-FR" sz="2000" dirty="0"/>
              <a:t>(IME / ITEP / SESSAD)</a:t>
            </a:r>
          </a:p>
          <a:p>
            <a:pPr marL="808650" lvl="1" indent="-457200"/>
            <a:r>
              <a:rPr lang="fr-FR" sz="2000" dirty="0"/>
              <a:t>Rendez-vous groupés la même journée.</a:t>
            </a:r>
          </a:p>
          <a:p>
            <a:pPr marL="808650" lvl="1" indent="-457200"/>
            <a:r>
              <a:rPr lang="fr-FR" sz="2000" dirty="0"/>
              <a:t>Contact direct avec spécialistes partenaires</a:t>
            </a:r>
          </a:p>
          <a:p>
            <a:pPr lvl="1" indent="0">
              <a:buNone/>
            </a:pPr>
            <a:endParaRPr lang="fr-FR" sz="2000" dirty="0"/>
          </a:p>
          <a:p>
            <a:pPr marL="549275" indent="-457200">
              <a:buFont typeface="Arial" panose="020B0604020202020204" pitchFamily="34" charset="0"/>
              <a:buChar char="•"/>
            </a:pPr>
            <a:r>
              <a:rPr lang="fr-FR" sz="2000" b="1" dirty="0"/>
              <a:t>Adaptation des consultations spécialisées </a:t>
            </a:r>
            <a:r>
              <a:rPr lang="fr-FR" sz="2000" dirty="0"/>
              <a:t>(Clinique MCO / SMR)</a:t>
            </a:r>
          </a:p>
          <a:p>
            <a:pPr marL="808650" lvl="1" indent="-457200"/>
            <a:r>
              <a:rPr lang="fr-FR" sz="2000" dirty="0"/>
              <a:t>Entretien d’accueil anticipé.</a:t>
            </a:r>
          </a:p>
          <a:p>
            <a:pPr marL="808650" lvl="1" indent="-457200"/>
            <a:r>
              <a:rPr lang="fr-FR" sz="2000" dirty="0"/>
              <a:t>Planning adapté pour les personnes TSA.</a:t>
            </a:r>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
        <p:nvSpPr>
          <p:cNvPr id="11" name="Espace réservé du texte 10">
            <a:extLst>
              <a:ext uri="{FF2B5EF4-FFF2-40B4-BE49-F238E27FC236}">
                <a16:creationId xmlns:a16="http://schemas.microsoft.com/office/drawing/2014/main" id="{8A973C3D-2CF1-4D63-805C-182466670461}"/>
              </a:ext>
            </a:extLst>
          </p:cNvPr>
          <p:cNvSpPr>
            <a:spLocks noGrp="1"/>
          </p:cNvSpPr>
          <p:nvPr>
            <p:ph type="body" sz="quarter" idx="13"/>
          </p:nvPr>
        </p:nvSpPr>
        <p:spPr/>
        <p:txBody>
          <a:bodyPr/>
          <a:lstStyle/>
          <a:p>
            <a:r>
              <a:rPr lang="fr-FR" dirty="0"/>
              <a:t>Très hétérogène</a:t>
            </a:r>
          </a:p>
        </p:txBody>
      </p:sp>
    </p:spTree>
    <p:extLst>
      <p:ext uri="{BB962C8B-B14F-4D97-AF65-F5344CB8AC3E}">
        <p14:creationId xmlns:p14="http://schemas.microsoft.com/office/powerpoint/2010/main" val="395441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46</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2000" dirty="0"/>
              <a:t>ARTICLE 9 – </a:t>
            </a:r>
            <a:r>
              <a:rPr lang="fr-FR" sz="1400" dirty="0"/>
              <a:t>Hospitalisation adaptée</a:t>
            </a:r>
            <a:endParaRPr lang="fr-FR" sz="20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251520" y="1547883"/>
            <a:ext cx="8424334" cy="3024336"/>
          </a:xfrm>
        </p:spPr>
        <p:txBody>
          <a:bodyPr/>
          <a:lstStyle/>
          <a:p>
            <a:pPr marL="549275" indent="-457200">
              <a:buFont typeface="Arial" panose="020B0604020202020204" pitchFamily="34" charset="0"/>
              <a:buChar char="•"/>
            </a:pPr>
            <a:r>
              <a:rPr lang="fr-FR" sz="2000" b="1" dirty="0"/>
              <a:t>Préparation des hospitalisations </a:t>
            </a:r>
            <a:r>
              <a:rPr lang="fr-FR" sz="2000" dirty="0"/>
              <a:t>(IME / ITEP / SESSAD)</a:t>
            </a:r>
          </a:p>
          <a:p>
            <a:pPr marL="808650" lvl="1" indent="-457200"/>
            <a:r>
              <a:rPr lang="fr-FR" sz="2000" dirty="0"/>
              <a:t>Échanges préalables avec les services hospitaliers.</a:t>
            </a:r>
          </a:p>
          <a:p>
            <a:pPr marL="549275" indent="-457200">
              <a:buFont typeface="Arial" panose="020B0604020202020204" pitchFamily="34" charset="0"/>
              <a:buChar char="•"/>
            </a:pPr>
            <a:endParaRPr lang="fr-FR" sz="2000" dirty="0"/>
          </a:p>
          <a:p>
            <a:pPr marL="549275" indent="-457200">
              <a:buFont typeface="Arial" panose="020B0604020202020204" pitchFamily="34" charset="0"/>
              <a:buChar char="•"/>
            </a:pPr>
            <a:r>
              <a:rPr lang="fr-FR" sz="2000" b="1" dirty="0"/>
              <a:t>Contact direct avec HAD / coordination hospitalière </a:t>
            </a:r>
            <a:r>
              <a:rPr lang="fr-FR" sz="2000" dirty="0"/>
              <a:t>(Clinique MCO / SMR)</a:t>
            </a:r>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
        <p:nvSpPr>
          <p:cNvPr id="11" name="Espace réservé du texte 10">
            <a:extLst>
              <a:ext uri="{FF2B5EF4-FFF2-40B4-BE49-F238E27FC236}">
                <a16:creationId xmlns:a16="http://schemas.microsoft.com/office/drawing/2014/main" id="{8A973C3D-2CF1-4D63-805C-182466670461}"/>
              </a:ext>
            </a:extLst>
          </p:cNvPr>
          <p:cNvSpPr>
            <a:spLocks noGrp="1"/>
          </p:cNvSpPr>
          <p:nvPr>
            <p:ph type="body" sz="quarter" idx="13"/>
          </p:nvPr>
        </p:nvSpPr>
        <p:spPr/>
        <p:txBody>
          <a:bodyPr/>
          <a:lstStyle/>
          <a:p>
            <a:r>
              <a:rPr lang="fr-FR" dirty="0"/>
              <a:t>Peu d’actions formalisées</a:t>
            </a:r>
          </a:p>
        </p:txBody>
      </p:sp>
    </p:spTree>
    <p:extLst>
      <p:ext uri="{BB962C8B-B14F-4D97-AF65-F5344CB8AC3E}">
        <p14:creationId xmlns:p14="http://schemas.microsoft.com/office/powerpoint/2010/main" val="1043961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47</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2000" dirty="0"/>
              <a:t>ARTICLE 10 – </a:t>
            </a:r>
            <a:r>
              <a:rPr lang="fr-FR" sz="1400" dirty="0"/>
              <a:t>Réponse aux urgences</a:t>
            </a:r>
            <a:endParaRPr lang="fr-FR" sz="20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251520" y="1547883"/>
            <a:ext cx="8424334" cy="3024336"/>
          </a:xfrm>
        </p:spPr>
        <p:txBody>
          <a:bodyPr/>
          <a:lstStyle/>
          <a:p>
            <a:pPr marL="549275" indent="-457200">
              <a:buFont typeface="Arial" panose="020B0604020202020204" pitchFamily="34" charset="0"/>
              <a:buChar char="•"/>
            </a:pPr>
            <a:r>
              <a:rPr lang="fr-FR" sz="2000" b="1" dirty="0"/>
              <a:t>Réalisation interne des ECG </a:t>
            </a:r>
            <a:r>
              <a:rPr lang="fr-FR" sz="2000" dirty="0"/>
              <a:t>(IME / ITEP / SESSAD)</a:t>
            </a:r>
          </a:p>
          <a:p>
            <a:pPr marL="808650" lvl="1" indent="-457200"/>
            <a:r>
              <a:rPr lang="fr-FR" sz="1600" dirty="0"/>
              <a:t>ECG réalisés dans l’établissement.</a:t>
            </a:r>
          </a:p>
          <a:p>
            <a:pPr marL="808650" lvl="1" indent="-457200"/>
            <a:r>
              <a:rPr lang="fr-FR" sz="1600" dirty="0"/>
              <a:t>Transmission au cardiologue pour interprétation.</a:t>
            </a:r>
          </a:p>
          <a:p>
            <a:pPr marL="808650" lvl="1" indent="-457200"/>
            <a:r>
              <a:rPr lang="fr-FR" sz="1600" dirty="0"/>
              <a:t>Évite les urgences et réduit l’anxiété</a:t>
            </a:r>
          </a:p>
          <a:p>
            <a:pPr marL="549275" indent="-457200">
              <a:buFont typeface="Arial" panose="020B0604020202020204" pitchFamily="34" charset="0"/>
              <a:buChar char="•"/>
            </a:pPr>
            <a:endParaRPr lang="fr-FR" sz="2000" b="1" dirty="0"/>
          </a:p>
          <a:p>
            <a:pPr marL="549275" indent="-457200">
              <a:buFont typeface="Arial" panose="020B0604020202020204" pitchFamily="34" charset="0"/>
              <a:buChar char="•"/>
            </a:pPr>
            <a:r>
              <a:rPr lang="fr-FR" sz="2000" b="1" dirty="0"/>
              <a:t>Peu d’actions mais intention d'améliorer les flux d’urgence</a:t>
            </a:r>
            <a:r>
              <a:rPr lang="fr-FR" sz="2000" dirty="0"/>
              <a:t>. (Clinique MCO / SMR)</a:t>
            </a:r>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
        <p:nvSpPr>
          <p:cNvPr id="11" name="Espace réservé du texte 10">
            <a:extLst>
              <a:ext uri="{FF2B5EF4-FFF2-40B4-BE49-F238E27FC236}">
                <a16:creationId xmlns:a16="http://schemas.microsoft.com/office/drawing/2014/main" id="{8A973C3D-2CF1-4D63-805C-182466670461}"/>
              </a:ext>
            </a:extLst>
          </p:cNvPr>
          <p:cNvSpPr>
            <a:spLocks noGrp="1"/>
          </p:cNvSpPr>
          <p:nvPr>
            <p:ph type="body" sz="quarter" idx="13"/>
          </p:nvPr>
        </p:nvSpPr>
        <p:spPr/>
        <p:txBody>
          <a:bodyPr/>
          <a:lstStyle/>
          <a:p>
            <a:r>
              <a:rPr lang="fr-FR" dirty="0"/>
              <a:t>Un des articles les moins avancés.</a:t>
            </a:r>
          </a:p>
        </p:txBody>
      </p:sp>
    </p:spTree>
    <p:extLst>
      <p:ext uri="{BB962C8B-B14F-4D97-AF65-F5344CB8AC3E}">
        <p14:creationId xmlns:p14="http://schemas.microsoft.com/office/powerpoint/2010/main" val="2264953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48</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2000" dirty="0"/>
              <a:t>ARTICLE 11 – </a:t>
            </a:r>
            <a:r>
              <a:rPr lang="fr-FR" sz="1400" dirty="0"/>
              <a:t>Technologies de l’information</a:t>
            </a:r>
            <a:endParaRPr lang="fr-FR" sz="20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251520" y="1547883"/>
            <a:ext cx="8424334" cy="3024336"/>
          </a:xfrm>
        </p:spPr>
        <p:txBody>
          <a:bodyPr/>
          <a:lstStyle/>
          <a:p>
            <a:pPr marL="549275" indent="-457200">
              <a:buFont typeface="Arial" panose="020B0604020202020204" pitchFamily="34" charset="0"/>
              <a:buChar char="•"/>
            </a:pPr>
            <a:r>
              <a:rPr lang="fr-FR" sz="2000" b="1" dirty="0"/>
              <a:t>Utilisation d’outils numériques de communication </a:t>
            </a:r>
            <a:r>
              <a:rPr lang="fr-FR" sz="2000" dirty="0"/>
              <a:t>(IME / ITEP / SESSAD)</a:t>
            </a:r>
          </a:p>
          <a:p>
            <a:pPr marL="549275" indent="-457200">
              <a:buFont typeface="Arial" panose="020B0604020202020204" pitchFamily="34" charset="0"/>
              <a:buChar char="•"/>
            </a:pPr>
            <a:endParaRPr lang="fr-FR" sz="2000" b="1" dirty="0"/>
          </a:p>
          <a:p>
            <a:pPr marL="549275" indent="-457200">
              <a:buFont typeface="Arial" panose="020B0604020202020204" pitchFamily="34" charset="0"/>
              <a:buChar char="•"/>
            </a:pPr>
            <a:r>
              <a:rPr lang="fr-FR" sz="2000" b="1" dirty="0"/>
              <a:t>Mise en place progressive d’un COPIL numérique </a:t>
            </a:r>
            <a:r>
              <a:rPr lang="fr-FR" sz="2000" dirty="0"/>
              <a:t>(Clinique MCO / SMR)</a:t>
            </a:r>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
        <p:nvSpPr>
          <p:cNvPr id="11" name="Espace réservé du texte 10">
            <a:extLst>
              <a:ext uri="{FF2B5EF4-FFF2-40B4-BE49-F238E27FC236}">
                <a16:creationId xmlns:a16="http://schemas.microsoft.com/office/drawing/2014/main" id="{8A973C3D-2CF1-4D63-805C-182466670461}"/>
              </a:ext>
            </a:extLst>
          </p:cNvPr>
          <p:cNvSpPr>
            <a:spLocks noGrp="1"/>
          </p:cNvSpPr>
          <p:nvPr>
            <p:ph type="body" sz="quarter" idx="13"/>
          </p:nvPr>
        </p:nvSpPr>
        <p:spPr/>
        <p:txBody>
          <a:bodyPr/>
          <a:lstStyle/>
          <a:p>
            <a:r>
              <a:rPr lang="fr-FR" dirty="0"/>
              <a:t>Faible taux d’actions</a:t>
            </a:r>
          </a:p>
        </p:txBody>
      </p:sp>
    </p:spTree>
    <p:extLst>
      <p:ext uri="{BB962C8B-B14F-4D97-AF65-F5344CB8AC3E}">
        <p14:creationId xmlns:p14="http://schemas.microsoft.com/office/powerpoint/2010/main" val="3294118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742557-69EC-41B9-9D60-3B43D9ED01C3}"/>
              </a:ext>
            </a:extLst>
          </p:cNvPr>
          <p:cNvSpPr>
            <a:spLocks noGrp="1"/>
          </p:cNvSpPr>
          <p:nvPr>
            <p:ph type="sldNum" sz="quarter" idx="12"/>
          </p:nvPr>
        </p:nvSpPr>
        <p:spPr/>
        <p:txBody>
          <a:bodyPr/>
          <a:lstStyle/>
          <a:p>
            <a:fld id="{733122C9-A0B9-462F-8757-0847AD287B63}" type="slidenum">
              <a:rPr lang="fr-FR" smtClean="0"/>
              <a:pPr/>
              <a:t>49</a:t>
            </a:fld>
            <a:endParaRPr lang="fr-FR" dirty="0"/>
          </a:p>
        </p:txBody>
      </p:sp>
      <p:sp>
        <p:nvSpPr>
          <p:cNvPr id="3" name="Espace réservé de la date 2">
            <a:extLst>
              <a:ext uri="{FF2B5EF4-FFF2-40B4-BE49-F238E27FC236}">
                <a16:creationId xmlns:a16="http://schemas.microsoft.com/office/drawing/2014/main" id="{36899C0A-0A1D-47C4-9410-E300132DD47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5" name="Titre 4">
            <a:extLst>
              <a:ext uri="{FF2B5EF4-FFF2-40B4-BE49-F238E27FC236}">
                <a16:creationId xmlns:a16="http://schemas.microsoft.com/office/drawing/2014/main" id="{B7953A60-099A-4468-AFBF-1078F0486331}"/>
              </a:ext>
            </a:extLst>
          </p:cNvPr>
          <p:cNvSpPr>
            <a:spLocks noGrp="1"/>
          </p:cNvSpPr>
          <p:nvPr>
            <p:ph type="title"/>
          </p:nvPr>
        </p:nvSpPr>
        <p:spPr>
          <a:xfrm>
            <a:off x="323850" y="699542"/>
            <a:ext cx="8424863" cy="523250"/>
          </a:xfrm>
        </p:spPr>
        <p:txBody>
          <a:bodyPr>
            <a:normAutofit/>
          </a:bodyPr>
          <a:lstStyle/>
          <a:p>
            <a:r>
              <a:rPr lang="fr-FR" sz="2000" dirty="0"/>
              <a:t>ARTICLE 12 – </a:t>
            </a:r>
            <a:r>
              <a:rPr lang="fr-FR" sz="1400" dirty="0"/>
              <a:t>Mise en œuvre et évaluation de la charte</a:t>
            </a:r>
            <a:endParaRPr lang="fr-FR" sz="2000" dirty="0">
              <a:highlight>
                <a:srgbClr val="FFFF00"/>
              </a:highlight>
            </a:endParaRPr>
          </a:p>
        </p:txBody>
      </p:sp>
      <p:sp>
        <p:nvSpPr>
          <p:cNvPr id="7" name="Espace réservé du texte 6">
            <a:extLst>
              <a:ext uri="{FF2B5EF4-FFF2-40B4-BE49-F238E27FC236}">
                <a16:creationId xmlns:a16="http://schemas.microsoft.com/office/drawing/2014/main" id="{0978CBE8-E2CF-4CE7-9F32-746032267091}"/>
              </a:ext>
            </a:extLst>
          </p:cNvPr>
          <p:cNvSpPr>
            <a:spLocks noGrp="1"/>
          </p:cNvSpPr>
          <p:nvPr>
            <p:ph type="body" sz="quarter" idx="14"/>
          </p:nvPr>
        </p:nvSpPr>
        <p:spPr>
          <a:xfrm>
            <a:off x="251520" y="1547883"/>
            <a:ext cx="8424334" cy="3024336"/>
          </a:xfrm>
        </p:spPr>
        <p:txBody>
          <a:bodyPr/>
          <a:lstStyle/>
          <a:p>
            <a:pPr marL="549275" indent="-457200">
              <a:buFont typeface="Arial" panose="020B0604020202020204" pitchFamily="34" charset="0"/>
              <a:buChar char="•"/>
            </a:pPr>
            <a:r>
              <a:rPr lang="fr-FR" sz="2000" b="1" dirty="0"/>
              <a:t>Participation au COPIL handicap du CH de Seclin </a:t>
            </a:r>
            <a:r>
              <a:rPr lang="fr-FR" sz="2000" dirty="0"/>
              <a:t>(IME / ITEP / SESSAD)</a:t>
            </a:r>
          </a:p>
          <a:p>
            <a:pPr marL="808650" lvl="1" indent="-457200"/>
            <a:r>
              <a:rPr lang="fr-FR" sz="2000" dirty="0"/>
              <a:t>COPIL 3 à 4 fois par an. </a:t>
            </a:r>
          </a:p>
          <a:p>
            <a:pPr marL="808650" lvl="1" indent="-457200"/>
            <a:r>
              <a:rPr lang="fr-FR" sz="2000" dirty="0"/>
              <a:t>Actions interprofessionnelles (dont préparation aux soins gynécologiques).</a:t>
            </a:r>
          </a:p>
          <a:p>
            <a:pPr marL="549275" indent="-457200">
              <a:buFont typeface="Arial" panose="020B0604020202020204" pitchFamily="34" charset="0"/>
              <a:buChar char="•"/>
            </a:pPr>
            <a:endParaRPr lang="fr-FR" sz="2000" b="1" dirty="0"/>
          </a:p>
          <a:p>
            <a:pPr marL="549275" indent="-457200">
              <a:buFont typeface="Arial" panose="020B0604020202020204" pitchFamily="34" charset="0"/>
              <a:buChar char="•"/>
            </a:pPr>
            <a:r>
              <a:rPr lang="fr-FR" sz="2000" b="1" dirty="0"/>
              <a:t>COPIL annuel prévu en 2026 </a:t>
            </a:r>
            <a:r>
              <a:rPr lang="fr-FR" sz="2000" dirty="0"/>
              <a:t>(Clinique MCO / SMR)</a:t>
            </a:r>
          </a:p>
        </p:txBody>
      </p:sp>
      <p:pic>
        <p:nvPicPr>
          <p:cNvPr id="8" name="Image 7">
            <a:extLst>
              <a:ext uri="{FF2B5EF4-FFF2-40B4-BE49-F238E27FC236}">
                <a16:creationId xmlns:a16="http://schemas.microsoft.com/office/drawing/2014/main" id="{E9005A05-B708-42B3-96CF-EDD7BA600200}"/>
              </a:ext>
            </a:extLst>
          </p:cNvPr>
          <p:cNvPicPr>
            <a:picLocks noChangeAspect="1"/>
          </p:cNvPicPr>
          <p:nvPr/>
        </p:nvPicPr>
        <p:blipFill>
          <a:blip r:embed="rId2"/>
          <a:stretch>
            <a:fillRect/>
          </a:stretch>
        </p:blipFill>
        <p:spPr>
          <a:xfrm>
            <a:off x="1098943" y="172796"/>
            <a:ext cx="651710" cy="377335"/>
          </a:xfrm>
          <a:prstGeom prst="rect">
            <a:avLst/>
          </a:prstGeom>
        </p:spPr>
      </p:pic>
      <p:pic>
        <p:nvPicPr>
          <p:cNvPr id="9" name="Image 8">
            <a:extLst>
              <a:ext uri="{FF2B5EF4-FFF2-40B4-BE49-F238E27FC236}">
                <a16:creationId xmlns:a16="http://schemas.microsoft.com/office/drawing/2014/main" id="{BEB77D3B-A2D8-4D75-AB13-A796A72B3790}"/>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8668FB4D-2631-4C02-AFB5-1AE4F5546BAA}"/>
              </a:ext>
            </a:extLst>
          </p:cNvPr>
          <p:cNvPicPr>
            <a:picLocks noChangeAspect="1"/>
          </p:cNvPicPr>
          <p:nvPr/>
        </p:nvPicPr>
        <p:blipFill>
          <a:blip r:embed="rId4"/>
          <a:stretch>
            <a:fillRect/>
          </a:stretch>
        </p:blipFill>
        <p:spPr>
          <a:xfrm>
            <a:off x="3822050" y="215647"/>
            <a:ext cx="1045880" cy="367045"/>
          </a:xfrm>
          <a:prstGeom prst="rect">
            <a:avLst/>
          </a:prstGeom>
        </p:spPr>
      </p:pic>
      <p:sp>
        <p:nvSpPr>
          <p:cNvPr id="11" name="Espace réservé du texte 10">
            <a:extLst>
              <a:ext uri="{FF2B5EF4-FFF2-40B4-BE49-F238E27FC236}">
                <a16:creationId xmlns:a16="http://schemas.microsoft.com/office/drawing/2014/main" id="{8A973C3D-2CF1-4D63-805C-182466670461}"/>
              </a:ext>
            </a:extLst>
          </p:cNvPr>
          <p:cNvSpPr>
            <a:spLocks noGrp="1"/>
          </p:cNvSpPr>
          <p:nvPr>
            <p:ph type="body" sz="quarter" idx="13"/>
          </p:nvPr>
        </p:nvSpPr>
        <p:spPr/>
        <p:txBody>
          <a:bodyPr/>
          <a:lstStyle/>
          <a:p>
            <a:r>
              <a:rPr lang="fr-FR" dirty="0"/>
              <a:t>Encore peu structuré</a:t>
            </a:r>
          </a:p>
        </p:txBody>
      </p:sp>
    </p:spTree>
    <p:extLst>
      <p:ext uri="{BB962C8B-B14F-4D97-AF65-F5344CB8AC3E}">
        <p14:creationId xmlns:p14="http://schemas.microsoft.com/office/powerpoint/2010/main" val="105434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Forme libre : forme 139"/>
          <p:cNvSpPr/>
          <p:nvPr/>
        </p:nvSpPr>
        <p:spPr>
          <a:xfrm>
            <a:off x="1837170" y="539460"/>
            <a:ext cx="5967270" cy="9795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nchor="b">
            <a:noAutofit/>
          </a:bodyPr>
          <a:lstStyle/>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br>
              <a:rPr sz="1350"/>
            </a:br>
            <a:endParaRPr lang="fr-FR" sz="1350" spc="-1">
              <a:latin typeface="Arial"/>
            </a:endParaRPr>
          </a:p>
        </p:txBody>
      </p:sp>
      <p:pic>
        <p:nvPicPr>
          <p:cNvPr id="141" name="Image 140"/>
          <p:cNvPicPr/>
          <p:nvPr/>
        </p:nvPicPr>
        <p:blipFill>
          <a:blip r:embed="rId2"/>
          <a:stretch/>
        </p:blipFill>
        <p:spPr>
          <a:xfrm>
            <a:off x="1397880" y="1394280"/>
            <a:ext cx="6471900" cy="3121470"/>
          </a:xfrm>
          <a:prstGeom prst="rect">
            <a:avLst/>
          </a:prstGeom>
          <a:ln w="0">
            <a:noFill/>
          </a:ln>
        </p:spPr>
      </p:pic>
      <p:sp>
        <p:nvSpPr>
          <p:cNvPr id="142" name="Forme libre : forme 141"/>
          <p:cNvSpPr/>
          <p:nvPr/>
        </p:nvSpPr>
        <p:spPr>
          <a:xfrm>
            <a:off x="4697010" y="3699270"/>
            <a:ext cx="3160890" cy="62488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200" spc="-1">
                <a:solidFill>
                  <a:srgbClr val="FFFFFF"/>
                </a:solidFill>
                <a:latin typeface="Calibri"/>
                <a:ea typeface="DejaVu Sans"/>
              </a:rPr>
              <a:t>En augmentant le nombre de questionnaires </a:t>
            </a:r>
            <a:br>
              <a:rPr sz="1350"/>
            </a:br>
            <a:r>
              <a:rPr lang="fr-FR" sz="1200" spc="-1">
                <a:solidFill>
                  <a:srgbClr val="FFFFFF"/>
                </a:solidFill>
                <a:latin typeface="Calibri"/>
                <a:ea typeface="DejaVu Sans"/>
              </a:rPr>
              <a:t>de l’évaluation Handifaction comme guide </a:t>
            </a:r>
            <a:br>
              <a:rPr sz="1350"/>
            </a:br>
            <a:r>
              <a:rPr lang="fr-FR" sz="1200" spc="-1">
                <a:solidFill>
                  <a:srgbClr val="FFFFFF"/>
                </a:solidFill>
                <a:latin typeface="Calibri"/>
                <a:ea typeface="DejaVu Sans"/>
              </a:rPr>
              <a:t>du territoire.</a:t>
            </a:r>
            <a:endParaRPr lang="fr-FR" sz="1200" spc="-1">
              <a:latin typeface="Arial"/>
            </a:endParaRPr>
          </a:p>
        </p:txBody>
      </p:sp>
      <p:sp>
        <p:nvSpPr>
          <p:cNvPr id="143" name="Forme libre : forme 142"/>
          <p:cNvSpPr/>
          <p:nvPr/>
        </p:nvSpPr>
        <p:spPr>
          <a:xfrm>
            <a:off x="1556100" y="3702780"/>
            <a:ext cx="2930040" cy="62488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200" spc="-1">
                <a:solidFill>
                  <a:srgbClr val="FFFFFF"/>
                </a:solidFill>
                <a:latin typeface="Calibri"/>
                <a:ea typeface="DejaVu Sans"/>
              </a:rPr>
              <a:t>En créant des comités départementaux réunissant les talents et experts </a:t>
            </a:r>
            <a:br>
              <a:rPr sz="1350"/>
            </a:br>
            <a:r>
              <a:rPr lang="fr-FR" sz="1200" spc="-1">
                <a:solidFill>
                  <a:srgbClr val="FFFFFF"/>
                </a:solidFill>
                <a:latin typeface="Calibri"/>
                <a:ea typeface="DejaVu Sans"/>
              </a:rPr>
              <a:t>d’un territoire.</a:t>
            </a:r>
            <a:endParaRPr lang="fr-FR" sz="1200" spc="-1">
              <a:latin typeface="Arial"/>
            </a:endParaRPr>
          </a:p>
        </p:txBody>
      </p:sp>
      <p:sp>
        <p:nvSpPr>
          <p:cNvPr id="144" name="Forme libre : forme 143"/>
          <p:cNvSpPr/>
          <p:nvPr/>
        </p:nvSpPr>
        <p:spPr>
          <a:xfrm>
            <a:off x="4758840" y="1871640"/>
            <a:ext cx="2985930" cy="62488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200" spc="-1">
                <a:solidFill>
                  <a:srgbClr val="FFFFFF"/>
                </a:solidFill>
                <a:latin typeface="Calibri"/>
                <a:ea typeface="DejaVu Sans"/>
              </a:rPr>
              <a:t>En intervenant auprès des soignants et accompagnants en collaboration avec les personnes vivant avec un handicap. </a:t>
            </a:r>
            <a:endParaRPr lang="fr-FR" sz="1200" spc="-1">
              <a:latin typeface="Arial"/>
            </a:endParaRPr>
          </a:p>
        </p:txBody>
      </p:sp>
      <p:pic>
        <p:nvPicPr>
          <p:cNvPr id="145" name="Image 144"/>
          <p:cNvPicPr/>
          <p:nvPr/>
        </p:nvPicPr>
        <p:blipFill>
          <a:blip r:embed="rId3"/>
          <a:stretch/>
        </p:blipFill>
        <p:spPr>
          <a:xfrm>
            <a:off x="1562040" y="3036150"/>
            <a:ext cx="908280" cy="311850"/>
          </a:xfrm>
          <a:prstGeom prst="rect">
            <a:avLst/>
          </a:prstGeom>
          <a:ln w="0">
            <a:noFill/>
          </a:ln>
        </p:spPr>
      </p:pic>
      <p:sp>
        <p:nvSpPr>
          <p:cNvPr id="146" name="Forme libre : forme 145"/>
          <p:cNvSpPr/>
          <p:nvPr/>
        </p:nvSpPr>
        <p:spPr>
          <a:xfrm>
            <a:off x="1526400" y="1878930"/>
            <a:ext cx="3202470" cy="62488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spAutoFit/>
          </a:bodyPr>
          <a:lstStyle/>
          <a:p>
            <a:pPr>
              <a:tabLst>
                <a:tab pos="0" algn="l"/>
                <a:tab pos="46170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200" spc="-1">
                <a:solidFill>
                  <a:srgbClr val="FFFFFF"/>
                </a:solidFill>
                <a:latin typeface="Calibri"/>
                <a:ea typeface="DejaVu Sans"/>
              </a:rPr>
              <a:t>En signant la charte Romain Jacob </a:t>
            </a:r>
            <a:endParaRPr lang="fr-FR" sz="1200" spc="-1">
              <a:latin typeface="Arial"/>
            </a:endParaRPr>
          </a:p>
          <a:p>
            <a:pPr>
              <a:tabLst>
                <a:tab pos="0" algn="l"/>
                <a:tab pos="46170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200" spc="-1">
                <a:solidFill>
                  <a:srgbClr val="FFFFFF"/>
                </a:solidFill>
                <a:latin typeface="Calibri"/>
                <a:ea typeface="DejaVu Sans"/>
              </a:rPr>
              <a:t>en relation avec la certification HAS </a:t>
            </a:r>
            <a:br>
              <a:rPr sz="1350"/>
            </a:br>
            <a:r>
              <a:rPr lang="fr-FR" sz="1200" spc="-1">
                <a:solidFill>
                  <a:srgbClr val="FFFFFF"/>
                </a:solidFill>
                <a:latin typeface="Calibri"/>
                <a:ea typeface="DejaVu Sans"/>
              </a:rPr>
              <a:t>dans les territoires, c’est limiter les refus.</a:t>
            </a:r>
            <a:endParaRPr lang="fr-FR" sz="1200" spc="-1">
              <a:latin typeface="Arial"/>
            </a:endParaRPr>
          </a:p>
        </p:txBody>
      </p:sp>
      <p:sp>
        <p:nvSpPr>
          <p:cNvPr id="147" name="Forme libre : forme 146"/>
          <p:cNvSpPr/>
          <p:nvPr/>
        </p:nvSpPr>
        <p:spPr>
          <a:xfrm>
            <a:off x="1514520" y="1491750"/>
            <a:ext cx="2254770" cy="324801"/>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650" b="1" spc="-1">
                <a:solidFill>
                  <a:srgbClr val="FFFFFF"/>
                </a:solidFill>
                <a:latin typeface="Calibri"/>
                <a:ea typeface="DejaVu Sans"/>
              </a:rPr>
              <a:t>S’ENGAGER</a:t>
            </a:r>
            <a:endParaRPr lang="fr-FR" sz="1650" spc="-1">
              <a:latin typeface="Arial"/>
            </a:endParaRPr>
          </a:p>
        </p:txBody>
      </p:sp>
      <p:sp>
        <p:nvSpPr>
          <p:cNvPr id="148" name="Forme libre : forme 147"/>
          <p:cNvSpPr/>
          <p:nvPr/>
        </p:nvSpPr>
        <p:spPr>
          <a:xfrm>
            <a:off x="4728060" y="1479870"/>
            <a:ext cx="2945430" cy="324801"/>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650" b="1" spc="-1">
                <a:solidFill>
                  <a:srgbClr val="FFFFFF"/>
                </a:solidFill>
                <a:latin typeface="Calibri"/>
                <a:ea typeface="DejaVu Sans"/>
              </a:rPr>
              <a:t>SENSIBILISER ET FORMER</a:t>
            </a:r>
            <a:endParaRPr lang="fr-FR" sz="1650" spc="-1">
              <a:latin typeface="Arial"/>
            </a:endParaRPr>
          </a:p>
        </p:txBody>
      </p:sp>
      <p:sp>
        <p:nvSpPr>
          <p:cNvPr id="149" name="Forme libre : forme 148"/>
          <p:cNvSpPr/>
          <p:nvPr/>
        </p:nvSpPr>
        <p:spPr>
          <a:xfrm>
            <a:off x="1543140" y="3386070"/>
            <a:ext cx="2553660" cy="3132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575" b="1" spc="-1">
                <a:solidFill>
                  <a:srgbClr val="FFFFFF"/>
                </a:solidFill>
                <a:latin typeface="Calibri"/>
                <a:ea typeface="DejaVu Sans"/>
              </a:rPr>
              <a:t>ANIMER SON TERRITOIRE</a:t>
            </a:r>
            <a:endParaRPr lang="fr-FR" sz="1575" spc="-1">
              <a:latin typeface="Arial"/>
            </a:endParaRPr>
          </a:p>
        </p:txBody>
      </p:sp>
      <p:sp>
        <p:nvSpPr>
          <p:cNvPr id="150" name="Forme libre : forme 149"/>
          <p:cNvSpPr/>
          <p:nvPr/>
        </p:nvSpPr>
        <p:spPr>
          <a:xfrm>
            <a:off x="4710240" y="3376620"/>
            <a:ext cx="2076030" cy="324801"/>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1650" b="1" spc="-1">
                <a:solidFill>
                  <a:srgbClr val="FFFFFF"/>
                </a:solidFill>
                <a:latin typeface="Calibri"/>
                <a:ea typeface="DejaVu Sans"/>
              </a:rPr>
              <a:t>EVALUER</a:t>
            </a:r>
            <a:endParaRPr lang="fr-FR" sz="1650" spc="-1">
              <a:latin typeface="Arial"/>
            </a:endParaRPr>
          </a:p>
        </p:txBody>
      </p:sp>
      <p:pic>
        <p:nvPicPr>
          <p:cNvPr id="151" name="Image 150"/>
          <p:cNvPicPr/>
          <p:nvPr/>
        </p:nvPicPr>
        <p:blipFill>
          <a:blip r:embed="rId4"/>
          <a:stretch/>
        </p:blipFill>
        <p:spPr>
          <a:xfrm>
            <a:off x="6385320" y="4900500"/>
            <a:ext cx="1294110" cy="195210"/>
          </a:xfrm>
          <a:prstGeom prst="rect">
            <a:avLst/>
          </a:prstGeom>
          <a:ln w="0">
            <a:noFill/>
          </a:ln>
        </p:spPr>
      </p:pic>
      <p:pic>
        <p:nvPicPr>
          <p:cNvPr id="152" name="Image 151"/>
          <p:cNvPicPr/>
          <p:nvPr/>
        </p:nvPicPr>
        <p:blipFill>
          <a:blip r:embed="rId5"/>
          <a:stretch/>
        </p:blipFill>
        <p:spPr>
          <a:xfrm>
            <a:off x="3993390" y="1491750"/>
            <a:ext cx="441450" cy="546480"/>
          </a:xfrm>
          <a:prstGeom prst="rect">
            <a:avLst/>
          </a:prstGeom>
          <a:ln w="0">
            <a:noFill/>
          </a:ln>
        </p:spPr>
      </p:pic>
      <p:pic>
        <p:nvPicPr>
          <p:cNvPr id="153" name="Image 152"/>
          <p:cNvPicPr/>
          <p:nvPr/>
        </p:nvPicPr>
        <p:blipFill>
          <a:blip r:embed="rId6"/>
          <a:stretch/>
        </p:blipFill>
        <p:spPr>
          <a:xfrm>
            <a:off x="7173450" y="1491750"/>
            <a:ext cx="457110" cy="488160"/>
          </a:xfrm>
          <a:prstGeom prst="rect">
            <a:avLst/>
          </a:prstGeom>
          <a:ln w="0">
            <a:noFill/>
          </a:ln>
        </p:spPr>
      </p:pic>
      <p:pic>
        <p:nvPicPr>
          <p:cNvPr id="154" name="Image 153"/>
          <p:cNvPicPr/>
          <p:nvPr/>
        </p:nvPicPr>
        <p:blipFill>
          <a:blip r:embed="rId7"/>
          <a:stretch/>
        </p:blipFill>
        <p:spPr>
          <a:xfrm>
            <a:off x="6461460" y="3105270"/>
            <a:ext cx="1236870" cy="266490"/>
          </a:xfrm>
          <a:prstGeom prst="rect">
            <a:avLst/>
          </a:prstGeom>
          <a:ln w="9360">
            <a:solidFill>
              <a:srgbClr val="3465A4"/>
            </a:solidFill>
            <a:round/>
          </a:ln>
        </p:spPr>
      </p:pic>
      <p:sp>
        <p:nvSpPr>
          <p:cNvPr id="155" name="Rectangle 154"/>
          <p:cNvSpPr/>
          <p:nvPr/>
        </p:nvSpPr>
        <p:spPr>
          <a:xfrm>
            <a:off x="1386000" y="135000"/>
            <a:ext cx="2428920" cy="403920"/>
          </a:xfrm>
          <a:prstGeom prst="rect">
            <a:avLst/>
          </a:prstGeom>
          <a:solidFill>
            <a:srgbClr val="FFFFFF"/>
          </a:solidFill>
          <a:ln w="0">
            <a:solidFill>
              <a:srgbClr val="FFFFFF"/>
            </a:solidFill>
          </a:ln>
        </p:spPr>
        <p:style>
          <a:lnRef idx="0">
            <a:scrgbClr r="0" g="0" b="0"/>
          </a:lnRef>
          <a:fillRef idx="0">
            <a:scrgbClr r="0" g="0" b="0"/>
          </a:fillRef>
          <a:effectRef idx="0">
            <a:scrgbClr r="0" g="0" b="0"/>
          </a:effectRef>
          <a:fontRef idx="minor"/>
        </p:style>
        <p:txBody>
          <a:bodyPr/>
          <a:lstStyle/>
          <a:p>
            <a:endParaRPr lang="fr-FR" sz="1350"/>
          </a:p>
        </p:txBody>
      </p:sp>
      <p:sp>
        <p:nvSpPr>
          <p:cNvPr id="156" name="Forme libre : forme 155"/>
          <p:cNvSpPr/>
          <p:nvPr/>
        </p:nvSpPr>
        <p:spPr>
          <a:xfrm>
            <a:off x="1365615" y="670815"/>
            <a:ext cx="6536430" cy="53919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67500" tIns="35100" rIns="67500" bIns="35100">
            <a:noAutofit/>
          </a:bodyPr>
          <a:lstStyle/>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 pos="7743600" algn="l"/>
                <a:tab pos="8080560" algn="l"/>
                <a:tab pos="8081910" algn="l"/>
                <a:tab pos="8082990" algn="l"/>
                <a:tab pos="8084340" algn="l"/>
                <a:tab pos="8085420" algn="l"/>
                <a:tab pos="8086500" algn="l"/>
              </a:tabLst>
            </a:pPr>
            <a:r>
              <a:rPr lang="fr-FR" sz="2100" b="1" spc="-1" dirty="0">
                <a:solidFill>
                  <a:srgbClr val="000000"/>
                </a:solidFill>
                <a:latin typeface="Calibri"/>
                <a:ea typeface="PingFang SC"/>
              </a:rPr>
              <a:t>4 leviers pour améliorer l’accès </a:t>
            </a:r>
            <a:br>
              <a:rPr sz="1350" dirty="0"/>
            </a:br>
            <a:r>
              <a:rPr lang="fr-FR" sz="2100" b="1" spc="-1" dirty="0">
                <a:solidFill>
                  <a:srgbClr val="000000"/>
                </a:solidFill>
                <a:latin typeface="Calibri"/>
                <a:ea typeface="PingFang SC"/>
              </a:rPr>
              <a:t>à la santé des personnes vivant avec un handicap</a:t>
            </a:r>
            <a:endParaRPr lang="fr-FR" sz="2100" spc="-1" dirty="0">
              <a:latin typeface="Arial"/>
            </a:endParaRPr>
          </a:p>
        </p:txBody>
      </p:sp>
      <p:pic>
        <p:nvPicPr>
          <p:cNvPr id="19" name="Image 18">
            <a:extLst>
              <a:ext uri="{FF2B5EF4-FFF2-40B4-BE49-F238E27FC236}">
                <a16:creationId xmlns:a16="http://schemas.microsoft.com/office/drawing/2014/main" id="{E1EC2646-C945-48E4-8E40-536D2AF9115C}"/>
              </a:ext>
            </a:extLst>
          </p:cNvPr>
          <p:cNvPicPr>
            <a:picLocks noChangeAspect="1"/>
          </p:cNvPicPr>
          <p:nvPr/>
        </p:nvPicPr>
        <p:blipFill>
          <a:blip r:embed="rId8"/>
          <a:stretch>
            <a:fillRect/>
          </a:stretch>
        </p:blipFill>
        <p:spPr>
          <a:xfrm>
            <a:off x="1104071" y="174184"/>
            <a:ext cx="651710" cy="377335"/>
          </a:xfrm>
          <a:prstGeom prst="rect">
            <a:avLst/>
          </a:prstGeom>
        </p:spPr>
      </p:pic>
      <p:pic>
        <p:nvPicPr>
          <p:cNvPr id="21" name="Image 20">
            <a:extLst>
              <a:ext uri="{FF2B5EF4-FFF2-40B4-BE49-F238E27FC236}">
                <a16:creationId xmlns:a16="http://schemas.microsoft.com/office/drawing/2014/main" id="{60D591A2-2A09-42C8-91C0-A82621C31CBD}"/>
              </a:ext>
            </a:extLst>
          </p:cNvPr>
          <p:cNvPicPr>
            <a:picLocks noChangeAspect="1"/>
          </p:cNvPicPr>
          <p:nvPr/>
        </p:nvPicPr>
        <p:blipFill>
          <a:blip r:embed="rId9"/>
          <a:stretch>
            <a:fillRect/>
          </a:stretch>
        </p:blipFill>
        <p:spPr>
          <a:xfrm>
            <a:off x="3499787" y="144883"/>
            <a:ext cx="1045880" cy="367045"/>
          </a:xfrm>
          <a:prstGeom prst="rect">
            <a:avLst/>
          </a:prstGeom>
        </p:spPr>
      </p:pic>
      <p:pic>
        <p:nvPicPr>
          <p:cNvPr id="22" name="Image 21">
            <a:extLst>
              <a:ext uri="{FF2B5EF4-FFF2-40B4-BE49-F238E27FC236}">
                <a16:creationId xmlns:a16="http://schemas.microsoft.com/office/drawing/2014/main" id="{F7BF0364-A616-4275-8E23-26DD4F794025}"/>
              </a:ext>
            </a:extLst>
          </p:cNvPr>
          <p:cNvPicPr>
            <a:picLocks noChangeAspect="1"/>
          </p:cNvPicPr>
          <p:nvPr/>
        </p:nvPicPr>
        <p:blipFill>
          <a:blip r:embed="rId10"/>
          <a:stretch>
            <a:fillRect/>
          </a:stretch>
        </p:blipFill>
        <p:spPr>
          <a:xfrm>
            <a:off x="2360897" y="108918"/>
            <a:ext cx="651710" cy="472809"/>
          </a:xfrm>
          <a:prstGeom prst="rect">
            <a:avLst/>
          </a:prstGeom>
        </p:spPr>
      </p:pic>
      <p:sp>
        <p:nvSpPr>
          <p:cNvPr id="2" name="Ellipse 1">
            <a:extLst>
              <a:ext uri="{FF2B5EF4-FFF2-40B4-BE49-F238E27FC236}">
                <a16:creationId xmlns:a16="http://schemas.microsoft.com/office/drawing/2014/main" id="{3F92373E-CF11-4B55-94E6-2FBF892E35B8}"/>
              </a:ext>
            </a:extLst>
          </p:cNvPr>
          <p:cNvSpPr/>
          <p:nvPr/>
        </p:nvSpPr>
        <p:spPr>
          <a:xfrm>
            <a:off x="7467480" y="1371509"/>
            <a:ext cx="1547664" cy="1440160"/>
          </a:xfrm>
          <a:prstGeom prst="ellipse">
            <a:avLst/>
          </a:prstGeom>
          <a:solidFill>
            <a:srgbClr val="92D05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effectLst>
                  <a:outerShdw blurRad="38100" dist="38100" dir="2700000" algn="tl">
                    <a:srgbClr val="000000">
                      <a:alpha val="43137"/>
                    </a:srgbClr>
                  </a:outerShdw>
                </a:effectLst>
              </a:rPr>
              <a:t>Actualités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2D3D83AD-5E64-4155-A137-33DF4922EA25}"/>
              </a:ext>
            </a:extLst>
          </p:cNvPr>
          <p:cNvSpPr>
            <a:spLocks noChangeArrowheads="1"/>
          </p:cNvSpPr>
          <p:nvPr/>
        </p:nvSpPr>
        <p:spPr bwMode="auto">
          <a:xfrm>
            <a:off x="1485037" y="649149"/>
            <a:ext cx="6171768" cy="734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eaLnBrk="1" hangingPunct="1">
              <a:lnSpc>
                <a:spcPct val="93000"/>
              </a:lnSpc>
              <a:spcBef>
                <a:spcPct val="0"/>
              </a:spcBef>
              <a:buClr>
                <a:srgbClr val="000000"/>
              </a:buClr>
              <a:buFont typeface="Times New Roman" panose="02020603050405020304" pitchFamily="18" charset="0"/>
              <a:buNone/>
            </a:pPr>
            <a:endParaRPr lang="fr-FR" altLang="fr-FR" sz="1225">
              <a:latin typeface="Arial" panose="020B0604020202020204" pitchFamily="34" charset="0"/>
            </a:endParaRPr>
          </a:p>
        </p:txBody>
      </p:sp>
      <p:sp>
        <p:nvSpPr>
          <p:cNvPr id="4099" name="Rectangle 12">
            <a:extLst>
              <a:ext uri="{FF2B5EF4-FFF2-40B4-BE49-F238E27FC236}">
                <a16:creationId xmlns:a16="http://schemas.microsoft.com/office/drawing/2014/main" id="{B79CBBB8-B8E4-4503-BEF0-7EF2B4E4472C}"/>
              </a:ext>
            </a:extLst>
          </p:cNvPr>
          <p:cNvSpPr>
            <a:spLocks noChangeArrowheads="1"/>
          </p:cNvSpPr>
          <p:nvPr/>
        </p:nvSpPr>
        <p:spPr bwMode="auto">
          <a:xfrm>
            <a:off x="1485037" y="1505679"/>
            <a:ext cx="6171768" cy="2983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eaLnBrk="1" hangingPunct="1">
              <a:lnSpc>
                <a:spcPct val="93000"/>
              </a:lnSpc>
              <a:spcBef>
                <a:spcPct val="0"/>
              </a:spcBef>
              <a:buClr>
                <a:srgbClr val="000000"/>
              </a:buClr>
              <a:buFont typeface="Times New Roman" panose="02020603050405020304" pitchFamily="18" charset="0"/>
              <a:buNone/>
            </a:pPr>
            <a:endParaRPr lang="fr-FR" altLang="fr-FR" sz="1225">
              <a:latin typeface="Arial" panose="020B0604020202020204" pitchFamily="34" charset="0"/>
            </a:endParaRPr>
          </a:p>
        </p:txBody>
      </p:sp>
      <p:sp>
        <p:nvSpPr>
          <p:cNvPr id="4100" name="Titre 1">
            <a:extLst>
              <a:ext uri="{FF2B5EF4-FFF2-40B4-BE49-F238E27FC236}">
                <a16:creationId xmlns:a16="http://schemas.microsoft.com/office/drawing/2014/main" id="{05388C82-FC2C-42B2-A6C4-0B53A372172B}"/>
              </a:ext>
            </a:extLst>
          </p:cNvPr>
          <p:cNvSpPr txBox="1">
            <a:spLocks/>
          </p:cNvSpPr>
          <p:nvPr/>
        </p:nvSpPr>
        <p:spPr bwMode="auto">
          <a:xfrm>
            <a:off x="1338142" y="3385076"/>
            <a:ext cx="6858720" cy="1103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eaLnBrk="1" hangingPunct="1">
              <a:lnSpc>
                <a:spcPct val="150000"/>
              </a:lnSpc>
              <a:spcBef>
                <a:spcPct val="0"/>
              </a:spcBef>
            </a:pPr>
            <a:endParaRPr lang="en-US" altLang="fr-FR" sz="1089">
              <a:latin typeface="Calibri" panose="020F0502020204030204" pitchFamily="34" charset="0"/>
              <a:ea typeface="Rubik" pitchFamily="2" charset="0"/>
              <a:cs typeface="Calibri" panose="020F0502020204030204" pitchFamily="34" charset="0"/>
              <a:sym typeface="Rubik" pitchFamily="2" charset="0"/>
            </a:endParaRPr>
          </a:p>
        </p:txBody>
      </p:sp>
      <p:sp>
        <p:nvSpPr>
          <p:cNvPr id="3" name="ZoneTexte 2">
            <a:extLst>
              <a:ext uri="{FF2B5EF4-FFF2-40B4-BE49-F238E27FC236}">
                <a16:creationId xmlns:a16="http://schemas.microsoft.com/office/drawing/2014/main" id="{03FC646C-EEB3-4656-8772-B9BB725E4DCB}"/>
              </a:ext>
            </a:extLst>
          </p:cNvPr>
          <p:cNvSpPr txBox="1"/>
          <p:nvPr/>
        </p:nvSpPr>
        <p:spPr>
          <a:xfrm>
            <a:off x="2047776" y="1650414"/>
            <a:ext cx="5242870" cy="1097416"/>
          </a:xfrm>
          <a:prstGeom prst="rect">
            <a:avLst/>
          </a:prstGeom>
          <a:solidFill>
            <a:schemeClr val="tx2"/>
          </a:solidFill>
        </p:spPr>
        <p:txBody>
          <a:bodyPr>
            <a:spAutoFit/>
          </a:bodyPr>
          <a:lstStyle/>
          <a:p>
            <a:pPr algn="ctr" eaLnBrk="1" hangingPunct="1">
              <a:defRPr/>
            </a:pPr>
            <a:r>
              <a:rPr lang="fr-FR" altLang="fr-FR" sz="2177" b="1" kern="0" dirty="0">
                <a:solidFill>
                  <a:schemeClr val="bg1"/>
                </a:solidFill>
              </a:rPr>
              <a:t>AMELIORER LA RELATION AVEC LE PATIENT PAR LA CREATION DU KIT DE COMMUNICATION NON VERBAL </a:t>
            </a:r>
          </a:p>
        </p:txBody>
      </p:sp>
      <p:sp>
        <p:nvSpPr>
          <p:cNvPr id="4102" name="ZoneTexte 1">
            <a:extLst>
              <a:ext uri="{FF2B5EF4-FFF2-40B4-BE49-F238E27FC236}">
                <a16:creationId xmlns:a16="http://schemas.microsoft.com/office/drawing/2014/main" id="{7CCA92C6-DDF0-4079-88B4-D4DEA66C1C50}"/>
              </a:ext>
            </a:extLst>
          </p:cNvPr>
          <p:cNvSpPr txBox="1">
            <a:spLocks noChangeArrowheads="1"/>
          </p:cNvSpPr>
          <p:nvPr/>
        </p:nvSpPr>
        <p:spPr bwMode="auto">
          <a:xfrm>
            <a:off x="4499992" y="4464109"/>
            <a:ext cx="3599659"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spcBef>
                <a:spcPct val="0"/>
              </a:spcBef>
            </a:pPr>
            <a:r>
              <a:rPr lang="fr-FR" altLang="fr-FR" sz="1225" dirty="0">
                <a:latin typeface="Calibri" panose="020F0502020204030204" pitchFamily="34" charset="0"/>
              </a:rPr>
              <a:t>Centre Hospitalier de Tourcoing -  Référents handicap</a:t>
            </a:r>
          </a:p>
        </p:txBody>
      </p:sp>
      <p:sp>
        <p:nvSpPr>
          <p:cNvPr id="4" name="ZoneTexte 3">
            <a:extLst>
              <a:ext uri="{FF2B5EF4-FFF2-40B4-BE49-F238E27FC236}">
                <a16:creationId xmlns:a16="http://schemas.microsoft.com/office/drawing/2014/main" id="{A33066D0-4E76-427B-BD75-C04F09E259C7}"/>
              </a:ext>
            </a:extLst>
          </p:cNvPr>
          <p:cNvSpPr txBox="1"/>
          <p:nvPr/>
        </p:nvSpPr>
        <p:spPr>
          <a:xfrm>
            <a:off x="4278210" y="3965097"/>
            <a:ext cx="4262127" cy="343620"/>
          </a:xfrm>
          <a:prstGeom prst="rect">
            <a:avLst/>
          </a:prstGeom>
          <a:noFill/>
        </p:spPr>
        <p:txBody>
          <a:bodyPr>
            <a:spAutoFit/>
          </a:bodyPr>
          <a:lstStyle/>
          <a:p>
            <a:pPr algn="ctr" eaLnBrk="1" hangingPunct="1">
              <a:defRPr/>
            </a:pPr>
            <a:r>
              <a:rPr lang="fr-FR" altLang="fr-FR" sz="1633" kern="0" dirty="0">
                <a:solidFill>
                  <a:schemeClr val="tx2"/>
                </a:solidFill>
              </a:rPr>
              <a:t>Présentation du 4 décembre 2025</a:t>
            </a:r>
          </a:p>
        </p:txBody>
      </p:sp>
      <p:pic>
        <p:nvPicPr>
          <p:cNvPr id="8" name="Image 7">
            <a:extLst>
              <a:ext uri="{FF2B5EF4-FFF2-40B4-BE49-F238E27FC236}">
                <a16:creationId xmlns:a16="http://schemas.microsoft.com/office/drawing/2014/main" id="{E5637F67-F641-4859-8AB5-30A068BE69D6}"/>
              </a:ext>
            </a:extLst>
          </p:cNvPr>
          <p:cNvPicPr>
            <a:picLocks noChangeAspect="1"/>
          </p:cNvPicPr>
          <p:nvPr/>
        </p:nvPicPr>
        <p:blipFill>
          <a:blip r:embed="rId3"/>
          <a:stretch>
            <a:fillRect/>
          </a:stretch>
        </p:blipFill>
        <p:spPr>
          <a:xfrm>
            <a:off x="0" y="48661"/>
            <a:ext cx="9144000" cy="56233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7BAABC60-6A2E-478D-B3A0-94E7400766DD}"/>
              </a:ext>
            </a:extLst>
          </p:cNvPr>
          <p:cNvSpPr txBox="1"/>
          <p:nvPr/>
        </p:nvSpPr>
        <p:spPr>
          <a:xfrm>
            <a:off x="1178285" y="692353"/>
            <a:ext cx="4685532" cy="438582"/>
          </a:xfrm>
          <a:prstGeom prst="rect">
            <a:avLst/>
          </a:prstGeom>
          <a:noFill/>
        </p:spPr>
        <p:txBody>
          <a:bodyPr>
            <a:spAutoFit/>
          </a:bodyPr>
          <a:lstStyle/>
          <a:p>
            <a:pPr>
              <a:defRPr/>
            </a:pPr>
            <a:endParaRPr lang="fr-FR" sz="2250" b="1" dirty="0">
              <a:solidFill>
                <a:srgbClr val="006B9C"/>
              </a:solidFill>
            </a:endParaRPr>
          </a:p>
        </p:txBody>
      </p:sp>
      <p:sp>
        <p:nvSpPr>
          <p:cNvPr id="24" name="ZoneTexte 23">
            <a:extLst>
              <a:ext uri="{FF2B5EF4-FFF2-40B4-BE49-F238E27FC236}">
                <a16:creationId xmlns:a16="http://schemas.microsoft.com/office/drawing/2014/main" id="{34DA7995-3142-40A7-89C9-D3754868848A}"/>
              </a:ext>
            </a:extLst>
          </p:cNvPr>
          <p:cNvSpPr txBox="1"/>
          <p:nvPr/>
        </p:nvSpPr>
        <p:spPr>
          <a:xfrm>
            <a:off x="4982444" y="3846285"/>
            <a:ext cx="1020707" cy="507831"/>
          </a:xfrm>
          <a:prstGeom prst="rect">
            <a:avLst/>
          </a:prstGeom>
          <a:noFill/>
        </p:spPr>
        <p:txBody>
          <a:bodyPr>
            <a:spAutoFit/>
          </a:bodyPr>
          <a:lstStyle/>
          <a:p>
            <a:pPr algn="ctr">
              <a:defRPr/>
            </a:pPr>
            <a:r>
              <a:rPr lang="fr-FR" sz="1350" dirty="0">
                <a:solidFill>
                  <a:schemeClr val="bg1"/>
                </a:solidFill>
              </a:rPr>
              <a:t>Référents handicap</a:t>
            </a:r>
          </a:p>
        </p:txBody>
      </p:sp>
      <p:sp>
        <p:nvSpPr>
          <p:cNvPr id="25" name="ZoneTexte 24">
            <a:extLst>
              <a:ext uri="{FF2B5EF4-FFF2-40B4-BE49-F238E27FC236}">
                <a16:creationId xmlns:a16="http://schemas.microsoft.com/office/drawing/2014/main" id="{B6FD82E6-06BB-4481-91AA-AABE889F028C}"/>
              </a:ext>
            </a:extLst>
          </p:cNvPr>
          <p:cNvSpPr txBox="1"/>
          <p:nvPr/>
        </p:nvSpPr>
        <p:spPr>
          <a:xfrm>
            <a:off x="6385511" y="3794440"/>
            <a:ext cx="931058" cy="507831"/>
          </a:xfrm>
          <a:prstGeom prst="rect">
            <a:avLst/>
          </a:prstGeom>
          <a:noFill/>
        </p:spPr>
        <p:txBody>
          <a:bodyPr>
            <a:spAutoFit/>
          </a:bodyPr>
          <a:lstStyle/>
          <a:p>
            <a:pPr algn="ctr">
              <a:defRPr/>
            </a:pPr>
            <a:r>
              <a:rPr lang="fr-FR" sz="1350" dirty="0">
                <a:solidFill>
                  <a:schemeClr val="bg1"/>
                </a:solidFill>
              </a:rPr>
              <a:t>Outils</a:t>
            </a:r>
          </a:p>
          <a:p>
            <a:pPr algn="ctr">
              <a:defRPr/>
            </a:pPr>
            <a:r>
              <a:rPr lang="fr-FR" sz="1350" dirty="0">
                <a:solidFill>
                  <a:schemeClr val="bg1"/>
                </a:solidFill>
              </a:rPr>
              <a:t>adaptés</a:t>
            </a:r>
          </a:p>
        </p:txBody>
      </p:sp>
      <p:sp>
        <p:nvSpPr>
          <p:cNvPr id="6149" name="ZoneTexte 1">
            <a:extLst>
              <a:ext uri="{FF2B5EF4-FFF2-40B4-BE49-F238E27FC236}">
                <a16:creationId xmlns:a16="http://schemas.microsoft.com/office/drawing/2014/main" id="{DBC61F51-E612-4C9C-BB02-3B41994BBC6E}"/>
              </a:ext>
            </a:extLst>
          </p:cNvPr>
          <p:cNvSpPr txBox="1">
            <a:spLocks noChangeArrowheads="1"/>
          </p:cNvSpPr>
          <p:nvPr/>
        </p:nvSpPr>
        <p:spPr bwMode="auto">
          <a:xfrm>
            <a:off x="1614650" y="1154642"/>
            <a:ext cx="5914701" cy="10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spcBef>
                <a:spcPct val="0"/>
              </a:spcBef>
            </a:pPr>
            <a:r>
              <a:rPr lang="fr-FR" altLang="fr-FR" sz="1361" b="1" dirty="0">
                <a:solidFill>
                  <a:srgbClr val="0070C0"/>
                </a:solidFill>
                <a:latin typeface="Calibri" panose="020F0502020204030204" pitchFamily="34" charset="0"/>
                <a:cs typeface="Calibri" panose="020F0502020204030204" pitchFamily="34" charset="0"/>
              </a:rPr>
              <a:t>2014,</a:t>
            </a:r>
          </a:p>
          <a:p>
            <a:pPr>
              <a:spcBef>
                <a:spcPct val="0"/>
              </a:spcBef>
            </a:pPr>
            <a:r>
              <a:rPr lang="fr-FR" altLang="fr-FR" sz="1225" dirty="0">
                <a:latin typeface="Calibri" panose="020F0502020204030204" pitchFamily="34" charset="0"/>
                <a:cs typeface="Calibri" panose="020F0502020204030204" pitchFamily="34" charset="0"/>
              </a:rPr>
              <a:t>=&gt; Renouvellement de la convention Papillons Blancs – CH Tourcoing </a:t>
            </a:r>
          </a:p>
          <a:p>
            <a:r>
              <a:rPr lang="fr-FR" altLang="fr-FR" sz="1225" dirty="0">
                <a:latin typeface="Calibri" panose="020F0502020204030204" pitchFamily="34" charset="0"/>
                <a:cs typeface="Calibri" panose="020F0502020204030204" pitchFamily="34" charset="0"/>
              </a:rPr>
              <a:t>=&gt; Mise en place d’une démarche institutionnelle sur la prise en charge des personnes en situation de handicap</a:t>
            </a:r>
            <a:endParaRPr lang="fr-FR" altLang="fr-FR" sz="1633" dirty="0">
              <a:solidFill>
                <a:srgbClr val="0070C0"/>
              </a:solidFill>
              <a:latin typeface="Calibri" panose="020F0502020204030204" pitchFamily="34" charset="0"/>
            </a:endParaRPr>
          </a:p>
        </p:txBody>
      </p:sp>
      <p:sp>
        <p:nvSpPr>
          <p:cNvPr id="14" name="ZoneTexte 13">
            <a:extLst>
              <a:ext uri="{FF2B5EF4-FFF2-40B4-BE49-F238E27FC236}">
                <a16:creationId xmlns:a16="http://schemas.microsoft.com/office/drawing/2014/main" id="{3A24640E-8416-462C-8FA3-47ED514BA759}"/>
              </a:ext>
            </a:extLst>
          </p:cNvPr>
          <p:cNvSpPr txBox="1"/>
          <p:nvPr/>
        </p:nvSpPr>
        <p:spPr>
          <a:xfrm>
            <a:off x="1829593" y="3845204"/>
            <a:ext cx="931058" cy="507831"/>
          </a:xfrm>
          <a:prstGeom prst="rect">
            <a:avLst/>
          </a:prstGeom>
          <a:noFill/>
        </p:spPr>
        <p:txBody>
          <a:bodyPr>
            <a:spAutoFit/>
          </a:bodyPr>
          <a:lstStyle/>
          <a:p>
            <a:pPr algn="ctr">
              <a:defRPr/>
            </a:pPr>
            <a:r>
              <a:rPr lang="fr-FR" sz="1350" dirty="0">
                <a:solidFill>
                  <a:schemeClr val="bg1"/>
                </a:solidFill>
              </a:rPr>
              <a:t>Partenariat fort</a:t>
            </a:r>
          </a:p>
        </p:txBody>
      </p:sp>
      <p:sp>
        <p:nvSpPr>
          <p:cNvPr id="2" name="Rectangle 1">
            <a:extLst>
              <a:ext uri="{FF2B5EF4-FFF2-40B4-BE49-F238E27FC236}">
                <a16:creationId xmlns:a16="http://schemas.microsoft.com/office/drawing/2014/main" id="{08E68A86-6FD1-499E-8D72-DF06C1CA5799}"/>
              </a:ext>
            </a:extLst>
          </p:cNvPr>
          <p:cNvSpPr/>
          <p:nvPr/>
        </p:nvSpPr>
        <p:spPr>
          <a:xfrm>
            <a:off x="1877118" y="2329805"/>
            <a:ext cx="5536661" cy="1055802"/>
          </a:xfrm>
          <a:prstGeom prst="rect">
            <a:avLst/>
          </a:prstGeom>
          <a:solidFill>
            <a:schemeClr val="accent1">
              <a:lumMod val="20000"/>
              <a:lumOff val="80000"/>
            </a:schemeClr>
          </a:solidFill>
        </p:spPr>
        <p:txBody>
          <a:bodyPr>
            <a:spAutoFit/>
          </a:bodyPr>
          <a:lstStyle/>
          <a:p>
            <a:pPr algn="ctr">
              <a:defRPr/>
            </a:pPr>
            <a:r>
              <a:rPr lang="fr-FR" sz="1225" dirty="0">
                <a:solidFill>
                  <a:srgbClr val="000000"/>
                </a:solidFill>
                <a:cs typeface="Calibri" panose="020F0502020204030204" pitchFamily="34" charset="0"/>
              </a:rPr>
              <a:t>Volonté de développer des outils de communication à destination des personnes en</a:t>
            </a:r>
            <a:r>
              <a:rPr lang="fr-FR" sz="1361" dirty="0">
                <a:solidFill>
                  <a:srgbClr val="009999"/>
                </a:solidFill>
                <a:cs typeface="Calibri" panose="020F0502020204030204" pitchFamily="34" charset="0"/>
              </a:rPr>
              <a:t> </a:t>
            </a:r>
            <a:r>
              <a:rPr lang="fr-FR" sz="1225" dirty="0">
                <a:solidFill>
                  <a:srgbClr val="000000"/>
                </a:solidFill>
                <a:cs typeface="Calibri" panose="020F0502020204030204" pitchFamily="34" charset="0"/>
              </a:rPr>
              <a:t>situation de handicap  </a:t>
            </a:r>
          </a:p>
          <a:p>
            <a:pPr algn="ctr">
              <a:defRPr/>
            </a:pPr>
            <a:endParaRPr lang="fr-FR" sz="1225" b="1" dirty="0"/>
          </a:p>
          <a:p>
            <a:pPr algn="ctr">
              <a:defRPr/>
            </a:pPr>
            <a:r>
              <a:rPr lang="fr-FR" sz="1225" b="1" dirty="0"/>
              <a:t>Lancement d’une réflexion sur la réalisation d’un kit de communication facile d’utilisation et accessible dans chaque secteur</a:t>
            </a:r>
            <a:endParaRPr lang="fr-FR" sz="1225" dirty="0"/>
          </a:p>
        </p:txBody>
      </p:sp>
      <p:sp>
        <p:nvSpPr>
          <p:cNvPr id="6" name="Rectangle 5">
            <a:extLst>
              <a:ext uri="{FF2B5EF4-FFF2-40B4-BE49-F238E27FC236}">
                <a16:creationId xmlns:a16="http://schemas.microsoft.com/office/drawing/2014/main" id="{9E94E4D9-C4E3-4D33-8A5C-66FBE23DB6AD}"/>
              </a:ext>
            </a:extLst>
          </p:cNvPr>
          <p:cNvSpPr/>
          <p:nvPr/>
        </p:nvSpPr>
        <p:spPr>
          <a:xfrm>
            <a:off x="1495838" y="3555733"/>
            <a:ext cx="6152326" cy="1087221"/>
          </a:xfrm>
          <a:prstGeom prst="rect">
            <a:avLst/>
          </a:prstGeom>
        </p:spPr>
        <p:txBody>
          <a:bodyPr>
            <a:spAutoFit/>
          </a:bodyPr>
          <a:lstStyle/>
          <a:p>
            <a:pPr>
              <a:defRPr/>
            </a:pPr>
            <a:r>
              <a:rPr lang="fr-FR" sz="1225" b="1" u="sng" dirty="0">
                <a:solidFill>
                  <a:srgbClr val="000000"/>
                </a:solidFill>
                <a:cs typeface="Calibri" panose="020F0502020204030204" pitchFamily="34" charset="0"/>
              </a:rPr>
              <a:t>Objectifs : </a:t>
            </a:r>
          </a:p>
          <a:p>
            <a:pPr marL="194424" indent="-194424">
              <a:buFont typeface="Arial" panose="020B0604020202020204" pitchFamily="34" charset="0"/>
              <a:buChar char="•"/>
              <a:defRPr/>
            </a:pPr>
            <a:r>
              <a:rPr lang="fr-FR" sz="1225" dirty="0">
                <a:solidFill>
                  <a:srgbClr val="000000"/>
                </a:solidFill>
                <a:cs typeface="Calibri" panose="020F0502020204030204" pitchFamily="34" charset="0"/>
              </a:rPr>
              <a:t>Faciliter l'échange entre le soignant et la personne présentant un handicap (déficience mentale, surdité)</a:t>
            </a:r>
            <a:endParaRPr lang="fr-FR" sz="1225" dirty="0">
              <a:solidFill>
                <a:srgbClr val="009999"/>
              </a:solidFill>
              <a:cs typeface="Calibri" panose="020F0502020204030204" pitchFamily="34" charset="0"/>
            </a:endParaRPr>
          </a:p>
          <a:p>
            <a:pPr marL="194424" indent="-194424">
              <a:buFont typeface="Arial" panose="020B0604020202020204" pitchFamily="34" charset="0"/>
              <a:buChar char="•"/>
              <a:defRPr/>
            </a:pPr>
            <a:endParaRPr lang="fr-FR" sz="340" dirty="0">
              <a:solidFill>
                <a:srgbClr val="009999"/>
              </a:solidFill>
              <a:cs typeface="Calibri" panose="020F0502020204030204" pitchFamily="34" charset="0"/>
            </a:endParaRPr>
          </a:p>
          <a:p>
            <a:pPr marL="194424" indent="-194424">
              <a:buFont typeface="Arial" panose="020B0604020202020204" pitchFamily="34" charset="0"/>
              <a:buChar char="•"/>
              <a:defRPr/>
            </a:pPr>
            <a:r>
              <a:rPr lang="fr-FR" sz="1225" dirty="0">
                <a:solidFill>
                  <a:srgbClr val="000000"/>
                </a:solidFill>
                <a:cs typeface="Calibri" panose="020F0502020204030204" pitchFamily="34" charset="0"/>
              </a:rPr>
              <a:t>Recueillir plus aisément les réponses de la personne et l'informer sur les traitements et soins prévus afin d'obtenir son consentement éclairé.</a:t>
            </a:r>
            <a:endParaRPr lang="fr-FR" sz="1225" dirty="0">
              <a:solidFill>
                <a:srgbClr val="009999"/>
              </a:solidFill>
              <a:cs typeface="Calibri" panose="020F0502020204030204" pitchFamily="34" charset="0"/>
            </a:endParaRPr>
          </a:p>
        </p:txBody>
      </p:sp>
      <p:sp>
        <p:nvSpPr>
          <p:cNvPr id="9" name="ZoneTexte 8">
            <a:extLst>
              <a:ext uri="{FF2B5EF4-FFF2-40B4-BE49-F238E27FC236}">
                <a16:creationId xmlns:a16="http://schemas.microsoft.com/office/drawing/2014/main" id="{5AFCEC5A-F26D-4868-88FC-68FF1D61342D}"/>
              </a:ext>
            </a:extLst>
          </p:cNvPr>
          <p:cNvSpPr txBox="1"/>
          <p:nvPr/>
        </p:nvSpPr>
        <p:spPr>
          <a:xfrm>
            <a:off x="2416095" y="750680"/>
            <a:ext cx="4360417" cy="301749"/>
          </a:xfrm>
          <a:prstGeom prst="rect">
            <a:avLst/>
          </a:prstGeom>
          <a:solidFill>
            <a:schemeClr val="accent5"/>
          </a:solidFill>
        </p:spPr>
        <p:txBody>
          <a:bodyPr>
            <a:spAutoFit/>
          </a:bodyPr>
          <a:lstStyle/>
          <a:p>
            <a:pPr algn="ctr">
              <a:defRPr/>
            </a:pPr>
            <a:r>
              <a:rPr lang="fr-FR" altLang="fr-FR" sz="1361" b="1" dirty="0">
                <a:solidFill>
                  <a:schemeClr val="bg1"/>
                </a:solidFill>
              </a:rPr>
              <a:t>GENÈSE DU PROJET :</a:t>
            </a:r>
          </a:p>
        </p:txBody>
      </p:sp>
      <p:pic>
        <p:nvPicPr>
          <p:cNvPr id="10" name="Image 9">
            <a:extLst>
              <a:ext uri="{FF2B5EF4-FFF2-40B4-BE49-F238E27FC236}">
                <a16:creationId xmlns:a16="http://schemas.microsoft.com/office/drawing/2014/main" id="{41712244-627D-453E-AF79-582F2A4F91FD}"/>
              </a:ext>
            </a:extLst>
          </p:cNvPr>
          <p:cNvPicPr>
            <a:picLocks noChangeAspect="1"/>
          </p:cNvPicPr>
          <p:nvPr/>
        </p:nvPicPr>
        <p:blipFill>
          <a:blip r:embed="rId3"/>
          <a:stretch>
            <a:fillRect/>
          </a:stretch>
        </p:blipFill>
        <p:spPr>
          <a:xfrm>
            <a:off x="0" y="48661"/>
            <a:ext cx="9144000" cy="56233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1EDDBE50-1342-4593-A5A9-9B662A8EAEA6}"/>
              </a:ext>
            </a:extLst>
          </p:cNvPr>
          <p:cNvSpPr txBox="1"/>
          <p:nvPr/>
        </p:nvSpPr>
        <p:spPr>
          <a:xfrm>
            <a:off x="1438592" y="648068"/>
            <a:ext cx="4685532" cy="438582"/>
          </a:xfrm>
          <a:prstGeom prst="rect">
            <a:avLst/>
          </a:prstGeom>
          <a:noFill/>
        </p:spPr>
        <p:txBody>
          <a:bodyPr>
            <a:spAutoFit/>
          </a:bodyPr>
          <a:lstStyle/>
          <a:p>
            <a:pPr>
              <a:defRPr/>
            </a:pPr>
            <a:endParaRPr lang="fr-FR" sz="2250" b="1" dirty="0">
              <a:solidFill>
                <a:srgbClr val="006B9C"/>
              </a:solidFill>
            </a:endParaRPr>
          </a:p>
        </p:txBody>
      </p:sp>
      <p:sp>
        <p:nvSpPr>
          <p:cNvPr id="24" name="ZoneTexte 23">
            <a:extLst>
              <a:ext uri="{FF2B5EF4-FFF2-40B4-BE49-F238E27FC236}">
                <a16:creationId xmlns:a16="http://schemas.microsoft.com/office/drawing/2014/main" id="{B80334D1-FA2C-4A64-A643-1336D0936ABB}"/>
              </a:ext>
            </a:extLst>
          </p:cNvPr>
          <p:cNvSpPr txBox="1"/>
          <p:nvPr/>
        </p:nvSpPr>
        <p:spPr>
          <a:xfrm>
            <a:off x="4276050" y="4437107"/>
            <a:ext cx="1020707" cy="507831"/>
          </a:xfrm>
          <a:prstGeom prst="rect">
            <a:avLst/>
          </a:prstGeom>
          <a:noFill/>
        </p:spPr>
        <p:txBody>
          <a:bodyPr>
            <a:spAutoFit/>
          </a:bodyPr>
          <a:lstStyle/>
          <a:p>
            <a:pPr algn="ctr">
              <a:defRPr/>
            </a:pPr>
            <a:r>
              <a:rPr lang="fr-FR" sz="1350" dirty="0">
                <a:solidFill>
                  <a:schemeClr val="bg1"/>
                </a:solidFill>
              </a:rPr>
              <a:t>Référents handicap</a:t>
            </a:r>
          </a:p>
        </p:txBody>
      </p:sp>
      <p:sp>
        <p:nvSpPr>
          <p:cNvPr id="8206" name="Titre 2">
            <a:extLst>
              <a:ext uri="{FF2B5EF4-FFF2-40B4-BE49-F238E27FC236}">
                <a16:creationId xmlns:a16="http://schemas.microsoft.com/office/drawing/2014/main" id="{49A013C9-495E-4BEA-A97C-CCD30208C8E0}"/>
              </a:ext>
            </a:extLst>
          </p:cNvPr>
          <p:cNvSpPr txBox="1">
            <a:spLocks/>
          </p:cNvSpPr>
          <p:nvPr/>
        </p:nvSpPr>
        <p:spPr bwMode="auto">
          <a:xfrm>
            <a:off x="2317804" y="683579"/>
            <a:ext cx="3380755" cy="231410"/>
          </a:xfrm>
          <a:prstGeom prst="rect">
            <a:avLst/>
          </a:prstGeom>
          <a:solidFill>
            <a:schemeClr val="accent5"/>
          </a:solidFill>
          <a:ln>
            <a:noFill/>
          </a:ln>
          <a:effectLst/>
        </p:spPr>
        <p:txBody>
          <a:bodyPr lIns="0" tIns="0" rIns="0" bIns="0" anchor="ctr">
            <a:spAutoFit/>
          </a:bodyPr>
          <a:lstStyle>
            <a:lvl1pPr defTabSz="449263">
              <a:spcBef>
                <a:spcPts val="1413"/>
              </a:spcBef>
              <a:defRPr sz="3200">
                <a:solidFill>
                  <a:schemeClr val="tx1"/>
                </a:solidFill>
                <a:latin typeface="Liberation Sans" pitchFamily="34" charset="0"/>
                <a:ea typeface="Microsoft YaHei" panose="020B0503020204020204" pitchFamily="34" charset="-122"/>
              </a:defRPr>
            </a:lvl1pPr>
            <a:lvl2pPr marL="685800" indent="-22860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a:lnSpc>
                <a:spcPct val="118000"/>
              </a:lnSpc>
              <a:spcBef>
                <a:spcPct val="0"/>
              </a:spcBef>
              <a:buClr>
                <a:srgbClr val="336699"/>
              </a:buClr>
              <a:buFont typeface="Arial Narrow" panose="020B06060202020A0204" pitchFamily="34" charset="0"/>
              <a:buNone/>
              <a:defRPr/>
            </a:pPr>
            <a:r>
              <a:rPr lang="fr-FR" altLang="fr-FR" sz="1361" dirty="0">
                <a:solidFill>
                  <a:schemeClr val="bg1"/>
                </a:solidFill>
                <a:latin typeface="Calibri" panose="020F0502020204030204" pitchFamily="34" charset="0"/>
                <a:ea typeface="+mn-ea"/>
              </a:rPr>
              <a:t>LE KIT DE COMMUNICATION NON VERBAL </a:t>
            </a:r>
          </a:p>
        </p:txBody>
      </p:sp>
      <p:sp>
        <p:nvSpPr>
          <p:cNvPr id="2" name="Rectangle 1">
            <a:extLst>
              <a:ext uri="{FF2B5EF4-FFF2-40B4-BE49-F238E27FC236}">
                <a16:creationId xmlns:a16="http://schemas.microsoft.com/office/drawing/2014/main" id="{307F852C-9B5E-463B-8E90-517CAEEC8EB2}"/>
              </a:ext>
            </a:extLst>
          </p:cNvPr>
          <p:cNvSpPr/>
          <p:nvPr/>
        </p:nvSpPr>
        <p:spPr>
          <a:xfrm>
            <a:off x="1438592" y="974550"/>
            <a:ext cx="4014781" cy="2029786"/>
          </a:xfrm>
          <a:prstGeom prst="rect">
            <a:avLst/>
          </a:prstGeom>
          <a:solidFill>
            <a:schemeClr val="accent1">
              <a:lumMod val="20000"/>
              <a:lumOff val="80000"/>
            </a:schemeClr>
          </a:solidFill>
        </p:spPr>
        <p:txBody>
          <a:bodyPr>
            <a:spAutoFit/>
          </a:bodyPr>
          <a:lstStyle/>
          <a:p>
            <a:pPr>
              <a:defRPr/>
            </a:pPr>
            <a:r>
              <a:rPr lang="fr-FR" sz="1225" dirty="0">
                <a:solidFill>
                  <a:srgbClr val="000000"/>
                </a:solidFill>
              </a:rPr>
              <a:t>Le kit de communication non verbal comprend :</a:t>
            </a:r>
            <a:endParaRPr lang="fr-FR" sz="1361" dirty="0">
              <a:solidFill>
                <a:srgbClr val="009999"/>
              </a:solidFill>
            </a:endParaRPr>
          </a:p>
          <a:p>
            <a:pPr>
              <a:defRPr/>
            </a:pPr>
            <a:endParaRPr lang="fr-FR" sz="340" dirty="0">
              <a:solidFill>
                <a:srgbClr val="009999"/>
              </a:solidFill>
            </a:endParaRPr>
          </a:p>
          <a:p>
            <a:pPr marL="194424" indent="-194424">
              <a:buFont typeface="Arial" panose="020B0604020202020204" pitchFamily="34" charset="0"/>
              <a:buChar char="•"/>
              <a:defRPr/>
            </a:pPr>
            <a:r>
              <a:rPr lang="fr-FR" sz="1225" dirty="0">
                <a:solidFill>
                  <a:srgbClr val="000000"/>
                </a:solidFill>
              </a:rPr>
              <a:t>1 kit visuel composé de pictogrammes déclinés </a:t>
            </a:r>
          </a:p>
          <a:p>
            <a:pPr>
              <a:defRPr/>
            </a:pPr>
            <a:r>
              <a:rPr lang="fr-FR" sz="1225" dirty="0">
                <a:solidFill>
                  <a:srgbClr val="000000"/>
                </a:solidFill>
              </a:rPr>
              <a:t>      en 5 catégories  et différenciées par un code couleur :  </a:t>
            </a:r>
          </a:p>
          <a:p>
            <a:pPr>
              <a:defRPr/>
            </a:pPr>
            <a:r>
              <a:rPr lang="fr-FR" sz="1225" dirty="0">
                <a:solidFill>
                  <a:srgbClr val="000000"/>
                </a:solidFill>
              </a:rPr>
              <a:t>     </a:t>
            </a:r>
            <a:r>
              <a:rPr lang="fr-FR" sz="1225" i="1" dirty="0"/>
              <a:t>administratif, examens, hospitalisation, motifs et </a:t>
            </a:r>
          </a:p>
          <a:p>
            <a:pPr>
              <a:defRPr/>
            </a:pPr>
            <a:r>
              <a:rPr lang="fr-FR" sz="1225" i="1" dirty="0"/>
              <a:t>      antécédents, soins </a:t>
            </a:r>
          </a:p>
          <a:p>
            <a:pPr marL="194424" indent="-194424">
              <a:buFont typeface="Arial" panose="020B0604020202020204" pitchFamily="34" charset="0"/>
              <a:buChar char="•"/>
              <a:defRPr/>
            </a:pPr>
            <a:r>
              <a:rPr lang="fr-FR" sz="1225" dirty="0">
                <a:solidFill>
                  <a:srgbClr val="000000"/>
                </a:solidFill>
              </a:rPr>
              <a:t>un abécédaire,</a:t>
            </a:r>
            <a:endParaRPr lang="fr-FR" sz="1361" dirty="0">
              <a:solidFill>
                <a:srgbClr val="009999"/>
              </a:solidFill>
            </a:endParaRPr>
          </a:p>
          <a:p>
            <a:pPr marL="194424" indent="-194424">
              <a:buFont typeface="Arial" panose="020B0604020202020204" pitchFamily="34" charset="0"/>
              <a:buChar char="•"/>
              <a:defRPr/>
            </a:pPr>
            <a:r>
              <a:rPr lang="fr-FR" sz="1225" dirty="0">
                <a:solidFill>
                  <a:srgbClr val="000000"/>
                </a:solidFill>
              </a:rPr>
              <a:t>une ardoise,</a:t>
            </a:r>
            <a:endParaRPr lang="fr-FR" sz="1361" dirty="0">
              <a:solidFill>
                <a:srgbClr val="009999"/>
              </a:solidFill>
            </a:endParaRPr>
          </a:p>
          <a:p>
            <a:pPr marL="194424" indent="-194424">
              <a:buFont typeface="Arial" panose="020B0604020202020204" pitchFamily="34" charset="0"/>
              <a:buChar char="•"/>
              <a:defRPr/>
            </a:pPr>
            <a:r>
              <a:rPr lang="fr-FR" sz="1225" dirty="0">
                <a:solidFill>
                  <a:srgbClr val="000000"/>
                </a:solidFill>
              </a:rPr>
              <a:t>un calendrier permanent,</a:t>
            </a:r>
            <a:endParaRPr lang="fr-FR" sz="1361" dirty="0">
              <a:solidFill>
                <a:srgbClr val="009999"/>
              </a:solidFill>
            </a:endParaRPr>
          </a:p>
          <a:p>
            <a:pPr marL="194424" indent="-194424">
              <a:buFont typeface="Arial" panose="020B0604020202020204" pitchFamily="34" charset="0"/>
              <a:buChar char="•"/>
              <a:defRPr/>
            </a:pPr>
            <a:r>
              <a:rPr lang="fr-FR" sz="1225" dirty="0">
                <a:solidFill>
                  <a:srgbClr val="000000"/>
                </a:solidFill>
              </a:rPr>
              <a:t>une horloge</a:t>
            </a:r>
          </a:p>
        </p:txBody>
      </p:sp>
      <p:sp>
        <p:nvSpPr>
          <p:cNvPr id="8198" name="ZoneTexte 5">
            <a:extLst>
              <a:ext uri="{FF2B5EF4-FFF2-40B4-BE49-F238E27FC236}">
                <a16:creationId xmlns:a16="http://schemas.microsoft.com/office/drawing/2014/main" id="{87CF26F4-02ED-4C34-BBBD-5C523AACC49A}"/>
              </a:ext>
            </a:extLst>
          </p:cNvPr>
          <p:cNvSpPr txBox="1">
            <a:spLocks noChangeArrowheads="1"/>
          </p:cNvSpPr>
          <p:nvPr/>
        </p:nvSpPr>
        <p:spPr bwMode="auto">
          <a:xfrm>
            <a:off x="1409135" y="3025946"/>
            <a:ext cx="6516324" cy="59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spcBef>
                <a:spcPct val="0"/>
              </a:spcBef>
            </a:pPr>
            <a:r>
              <a:rPr lang="fr-FR" altLang="fr-FR" sz="1089" dirty="0">
                <a:solidFill>
                  <a:srgbClr val="000000"/>
                </a:solidFill>
                <a:latin typeface="Calibri" panose="020F0502020204030204" pitchFamily="34" charset="0"/>
              </a:rPr>
              <a:t>Kit testé auprès </a:t>
            </a:r>
            <a:r>
              <a:rPr lang="fr-FR" altLang="fr-FR" sz="1089" dirty="0">
                <a:latin typeface="Calibri" panose="020F0502020204030204" pitchFamily="34" charset="0"/>
              </a:rPr>
              <a:t>d’usagers résidant en Maison d’Accueil Spécialisée et </a:t>
            </a:r>
          </a:p>
          <a:p>
            <a:pPr>
              <a:spcBef>
                <a:spcPct val="0"/>
              </a:spcBef>
            </a:pPr>
            <a:r>
              <a:rPr lang="fr-FR" altLang="fr-FR" sz="1089" dirty="0">
                <a:latin typeface="Calibri" panose="020F0502020204030204" pitchFamily="34" charset="0"/>
              </a:rPr>
              <a:t>auprès de patients dans les différents services du Centre hospitalier </a:t>
            </a:r>
          </a:p>
          <a:p>
            <a:pPr>
              <a:spcBef>
                <a:spcPct val="0"/>
              </a:spcBef>
            </a:pPr>
            <a:r>
              <a:rPr lang="fr-FR" altLang="fr-FR" sz="1089" dirty="0">
                <a:latin typeface="Calibri" panose="020F0502020204030204" pitchFamily="34" charset="0"/>
              </a:rPr>
              <a:t>=&gt; réajustement de quelques pictogrammes </a:t>
            </a:r>
            <a:endParaRPr lang="fr-FR" altLang="fr-FR" sz="1089" dirty="0">
              <a:solidFill>
                <a:srgbClr val="009999"/>
              </a:solidFill>
              <a:latin typeface="Calibri" panose="020F0502020204030204" pitchFamily="34" charset="0"/>
            </a:endParaRPr>
          </a:p>
        </p:txBody>
      </p:sp>
      <p:sp>
        <p:nvSpPr>
          <p:cNvPr id="8199" name="Rectangle 6">
            <a:extLst>
              <a:ext uri="{FF2B5EF4-FFF2-40B4-BE49-F238E27FC236}">
                <a16:creationId xmlns:a16="http://schemas.microsoft.com/office/drawing/2014/main" id="{F6D72D60-2537-443C-A7CC-5EF0DB3F23BB}"/>
              </a:ext>
            </a:extLst>
          </p:cNvPr>
          <p:cNvSpPr>
            <a:spLocks noChangeArrowheads="1"/>
          </p:cNvSpPr>
          <p:nvPr/>
        </p:nvSpPr>
        <p:spPr bwMode="auto">
          <a:xfrm>
            <a:off x="1409135" y="3642719"/>
            <a:ext cx="4018022" cy="10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spcBef>
                <a:spcPct val="0"/>
              </a:spcBef>
            </a:pPr>
            <a:r>
              <a:rPr lang="fr-FR" altLang="fr-FR" sz="1089" dirty="0">
                <a:solidFill>
                  <a:srgbClr val="000000"/>
                </a:solidFill>
                <a:latin typeface="Calibri" panose="020F0502020204030204" pitchFamily="34" charset="0"/>
              </a:rPr>
              <a:t>Outils regroupés dans une valisette verte </a:t>
            </a:r>
            <a:r>
              <a:rPr lang="fr-FR" altLang="fr-FR" sz="953" i="1" dirty="0">
                <a:solidFill>
                  <a:srgbClr val="000000"/>
                </a:solidFill>
                <a:latin typeface="Calibri" panose="020F0502020204030204" pitchFamily="34" charset="0"/>
              </a:rPr>
              <a:t>(repère visuel dans les services) </a:t>
            </a:r>
          </a:p>
          <a:p>
            <a:pPr>
              <a:spcBef>
                <a:spcPct val="0"/>
              </a:spcBef>
            </a:pPr>
            <a:r>
              <a:rPr lang="fr-FR" altLang="fr-FR" sz="1089" dirty="0">
                <a:solidFill>
                  <a:srgbClr val="000000"/>
                </a:solidFill>
                <a:latin typeface="Calibri" panose="020F0502020204030204" pitchFamily="34" charset="0"/>
              </a:rPr>
              <a:t>déployée dans tous les secteurs de soins </a:t>
            </a:r>
          </a:p>
          <a:p>
            <a:pPr>
              <a:spcBef>
                <a:spcPct val="0"/>
              </a:spcBef>
            </a:pPr>
            <a:endParaRPr lang="fr-FR" altLang="fr-FR" sz="1089" dirty="0">
              <a:solidFill>
                <a:srgbClr val="000000"/>
              </a:solidFill>
              <a:latin typeface="Calibri" panose="020F0502020204030204" pitchFamily="34" charset="0"/>
            </a:endParaRPr>
          </a:p>
          <a:p>
            <a:pPr>
              <a:spcBef>
                <a:spcPct val="0"/>
              </a:spcBef>
            </a:pPr>
            <a:r>
              <a:rPr lang="fr-FR" altLang="fr-FR" sz="1089" dirty="0">
                <a:solidFill>
                  <a:srgbClr val="000000"/>
                </a:solidFill>
                <a:latin typeface="Calibri" panose="020F0502020204030204" pitchFamily="34" charset="0"/>
              </a:rPr>
              <a:t>=&gt;</a:t>
            </a:r>
            <a:r>
              <a:rPr lang="fr-FR" altLang="fr-FR" sz="1089" b="1" dirty="0">
                <a:solidFill>
                  <a:srgbClr val="0070C0"/>
                </a:solidFill>
                <a:latin typeface="Calibri" panose="020F0502020204030204" pitchFamily="34" charset="0"/>
              </a:rPr>
              <a:t>2015</a:t>
            </a:r>
            <a:r>
              <a:rPr lang="fr-FR" altLang="fr-FR" sz="1089" dirty="0">
                <a:solidFill>
                  <a:srgbClr val="000000"/>
                </a:solidFill>
                <a:latin typeface="Calibri" panose="020F0502020204030204" pitchFamily="34" charset="0"/>
              </a:rPr>
              <a:t>,  Diffusion assurée par les référents handicap de l’établissement </a:t>
            </a:r>
          </a:p>
        </p:txBody>
      </p:sp>
      <p:pic>
        <p:nvPicPr>
          <p:cNvPr id="8200" name="Image 8">
            <a:extLst>
              <a:ext uri="{FF2B5EF4-FFF2-40B4-BE49-F238E27FC236}">
                <a16:creationId xmlns:a16="http://schemas.microsoft.com/office/drawing/2014/main" id="{122B86B6-54E2-4FD0-9D1B-1166089E20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3365" y="2718646"/>
            <a:ext cx="2139705" cy="183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Image 9">
            <a:extLst>
              <a:ext uri="{FF2B5EF4-FFF2-40B4-BE49-F238E27FC236}">
                <a16:creationId xmlns:a16="http://schemas.microsoft.com/office/drawing/2014/main" id="{03130D66-9BBD-47B0-AA58-163FD340DA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4431" y="711796"/>
            <a:ext cx="1304777" cy="173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46DB1A25-D822-4251-BABA-6E1B2CEAD6A1}"/>
              </a:ext>
            </a:extLst>
          </p:cNvPr>
          <p:cNvPicPr>
            <a:picLocks noChangeAspect="1"/>
          </p:cNvPicPr>
          <p:nvPr/>
        </p:nvPicPr>
        <p:blipFill>
          <a:blip r:embed="rId5"/>
          <a:stretch>
            <a:fillRect/>
          </a:stretch>
        </p:blipFill>
        <p:spPr>
          <a:xfrm>
            <a:off x="0" y="48661"/>
            <a:ext cx="9144000" cy="56233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EB2E35F-A5DA-472E-A211-8EBD995B37E2}"/>
              </a:ext>
            </a:extLst>
          </p:cNvPr>
          <p:cNvSpPr txBox="1"/>
          <p:nvPr/>
        </p:nvSpPr>
        <p:spPr>
          <a:xfrm>
            <a:off x="2155787" y="1270214"/>
            <a:ext cx="4685532" cy="438582"/>
          </a:xfrm>
          <a:prstGeom prst="rect">
            <a:avLst/>
          </a:prstGeom>
          <a:noFill/>
        </p:spPr>
        <p:txBody>
          <a:bodyPr>
            <a:spAutoFit/>
          </a:bodyPr>
          <a:lstStyle/>
          <a:p>
            <a:pPr>
              <a:defRPr/>
            </a:pPr>
            <a:endParaRPr lang="fr-FR" sz="2250" b="1" dirty="0">
              <a:solidFill>
                <a:srgbClr val="006B9C"/>
              </a:solidFill>
            </a:endParaRPr>
          </a:p>
        </p:txBody>
      </p:sp>
      <p:sp>
        <p:nvSpPr>
          <p:cNvPr id="24" name="ZoneTexte 23">
            <a:extLst>
              <a:ext uri="{FF2B5EF4-FFF2-40B4-BE49-F238E27FC236}">
                <a16:creationId xmlns:a16="http://schemas.microsoft.com/office/drawing/2014/main" id="{A3C5AF6C-CFF7-4D1F-B067-E0AF0C41225C}"/>
              </a:ext>
            </a:extLst>
          </p:cNvPr>
          <p:cNvSpPr txBox="1"/>
          <p:nvPr/>
        </p:nvSpPr>
        <p:spPr>
          <a:xfrm>
            <a:off x="4276050" y="4437107"/>
            <a:ext cx="1020707" cy="507831"/>
          </a:xfrm>
          <a:prstGeom prst="rect">
            <a:avLst/>
          </a:prstGeom>
          <a:noFill/>
        </p:spPr>
        <p:txBody>
          <a:bodyPr>
            <a:spAutoFit/>
          </a:bodyPr>
          <a:lstStyle/>
          <a:p>
            <a:pPr algn="ctr">
              <a:defRPr/>
            </a:pPr>
            <a:r>
              <a:rPr lang="fr-FR" sz="1350" dirty="0">
                <a:solidFill>
                  <a:schemeClr val="bg1"/>
                </a:solidFill>
              </a:rPr>
              <a:t>Référents handicap</a:t>
            </a:r>
          </a:p>
        </p:txBody>
      </p:sp>
      <p:sp>
        <p:nvSpPr>
          <p:cNvPr id="8206" name="Titre 2">
            <a:extLst>
              <a:ext uri="{FF2B5EF4-FFF2-40B4-BE49-F238E27FC236}">
                <a16:creationId xmlns:a16="http://schemas.microsoft.com/office/drawing/2014/main" id="{EE5D53CE-1A64-4EE8-9B87-DC5637532B90}"/>
              </a:ext>
            </a:extLst>
          </p:cNvPr>
          <p:cNvSpPr txBox="1">
            <a:spLocks/>
          </p:cNvSpPr>
          <p:nvPr/>
        </p:nvSpPr>
        <p:spPr bwMode="auto">
          <a:xfrm>
            <a:off x="2367489" y="817955"/>
            <a:ext cx="4163837" cy="225126"/>
          </a:xfrm>
          <a:prstGeom prst="rect">
            <a:avLst/>
          </a:prstGeom>
          <a:solidFill>
            <a:schemeClr val="accent5"/>
          </a:solidFill>
          <a:ln>
            <a:noFill/>
          </a:ln>
          <a:effectLst/>
        </p:spPr>
        <p:txBody>
          <a:bodyPr lIns="0" tIns="0" rIns="0" bIns="0" anchor="ctr">
            <a:spAutoFit/>
          </a:bodyPr>
          <a:lstStyle>
            <a:defPPr>
              <a:defRPr lang="fr-FR"/>
            </a:defPPr>
            <a:lvl1pPr algn="ctr" defTabSz="449263">
              <a:lnSpc>
                <a:spcPct val="118000"/>
              </a:lnSpc>
              <a:buClr>
                <a:srgbClr val="336699"/>
              </a:buClr>
              <a:buFont typeface="Arial Narrow" panose="020B06060202020A0204" pitchFamily="34" charset="0"/>
              <a:buNone/>
              <a:defRPr sz="2000">
                <a:solidFill>
                  <a:schemeClr val="bg1"/>
                </a:solidFill>
              </a:defRPr>
            </a:lvl1pPr>
            <a:lvl2pPr marL="685800" indent="-228600" defTabSz="449263">
              <a:lnSpc>
                <a:spcPct val="90000"/>
              </a:lnSpc>
              <a:spcBef>
                <a:spcPts val="500"/>
              </a:spcBef>
              <a:buFont typeface="Arial" panose="020B0604020202020204" pitchFamily="34" charset="0"/>
              <a:buChar char="•"/>
              <a:defRPr sz="2400">
                <a:ea typeface="Microsoft YaHei" panose="020B0503020204020204" pitchFamily="34" charset="-122"/>
              </a:defRPr>
            </a:lvl2pPr>
            <a:lvl3pPr marL="1143000" indent="-228600" defTabSz="449263">
              <a:lnSpc>
                <a:spcPct val="90000"/>
              </a:lnSpc>
              <a:spcBef>
                <a:spcPts val="500"/>
              </a:spcBef>
              <a:buFont typeface="Arial" panose="020B0604020202020204" pitchFamily="34" charset="0"/>
              <a:buChar char="•"/>
              <a:defRPr sz="2000">
                <a:ea typeface="Microsoft YaHei" panose="020B0503020204020204" pitchFamily="34" charset="-122"/>
              </a:defRPr>
            </a:lvl3pPr>
            <a:lvl4pPr marL="1600200" indent="-228600" defTabSz="449263">
              <a:lnSpc>
                <a:spcPct val="90000"/>
              </a:lnSpc>
              <a:spcBef>
                <a:spcPts val="500"/>
              </a:spcBef>
              <a:buFont typeface="Arial" panose="020B0604020202020204" pitchFamily="34" charset="0"/>
              <a:buChar char="•"/>
              <a:defRPr>
                <a:ea typeface="Microsoft YaHei" panose="020B0503020204020204" pitchFamily="34" charset="-122"/>
              </a:defRPr>
            </a:lvl4pPr>
            <a:lvl5pPr marL="2057400" indent="-228600" defTabSz="449263">
              <a:lnSpc>
                <a:spcPct val="90000"/>
              </a:lnSpc>
              <a:spcBef>
                <a:spcPts val="500"/>
              </a:spcBef>
              <a:buFont typeface="Arial" panose="020B0604020202020204" pitchFamily="34" charset="0"/>
              <a:buChar char="•"/>
              <a:defRPr>
                <a:ea typeface="Microsoft YaHei" panose="020B0503020204020204" pitchFamily="34" charset="-122"/>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ea typeface="Microsoft YaHei" panose="020B0503020204020204" pitchFamily="34" charset="-122"/>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ea typeface="Microsoft YaHei" panose="020B0503020204020204" pitchFamily="34" charset="-122"/>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ea typeface="Microsoft YaHei" panose="020B0503020204020204" pitchFamily="34" charset="-122"/>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ea typeface="Microsoft YaHei" panose="020B0503020204020204" pitchFamily="34" charset="-122"/>
              </a:defRPr>
            </a:lvl9pPr>
          </a:lstStyle>
          <a:p>
            <a:pPr>
              <a:defRPr/>
            </a:pPr>
            <a:r>
              <a:rPr lang="fr-FR" altLang="fr-FR" sz="1361" dirty="0"/>
              <a:t>EVALUATION DU KIT :</a:t>
            </a:r>
          </a:p>
        </p:txBody>
      </p:sp>
      <p:sp>
        <p:nvSpPr>
          <p:cNvPr id="3" name="ZoneTexte 2">
            <a:extLst>
              <a:ext uri="{FF2B5EF4-FFF2-40B4-BE49-F238E27FC236}">
                <a16:creationId xmlns:a16="http://schemas.microsoft.com/office/drawing/2014/main" id="{97D0D193-7955-44AF-9433-BFFECA2936D9}"/>
              </a:ext>
            </a:extLst>
          </p:cNvPr>
          <p:cNvSpPr txBox="1"/>
          <p:nvPr/>
        </p:nvSpPr>
        <p:spPr>
          <a:xfrm>
            <a:off x="1338141" y="1062832"/>
            <a:ext cx="6467719" cy="4652812"/>
          </a:xfrm>
          <a:prstGeom prst="rect">
            <a:avLst/>
          </a:prstGeom>
          <a:noFill/>
        </p:spPr>
        <p:txBody>
          <a:bodyPr>
            <a:spAutoFit/>
          </a:bodyPr>
          <a:lstStyle/>
          <a:p>
            <a:pPr>
              <a:defRPr/>
            </a:pPr>
            <a:endParaRPr lang="fr-FR" sz="1225" b="1" u="sng" dirty="0">
              <a:solidFill>
                <a:srgbClr val="0070C0"/>
              </a:solidFill>
            </a:endParaRPr>
          </a:p>
          <a:p>
            <a:pPr>
              <a:defRPr/>
            </a:pPr>
            <a:r>
              <a:rPr lang="fr-FR" sz="1089" b="1" u="sng" dirty="0">
                <a:solidFill>
                  <a:srgbClr val="0070C0"/>
                </a:solidFill>
              </a:rPr>
              <a:t>2019, </a:t>
            </a:r>
          </a:p>
          <a:p>
            <a:pPr marL="194424" indent="-194424">
              <a:buFont typeface="Arial" panose="020B0604020202020204" pitchFamily="34" charset="0"/>
              <a:buChar char="•"/>
              <a:defRPr/>
            </a:pPr>
            <a:r>
              <a:rPr lang="fr-FR" sz="1089" u="sng" dirty="0"/>
              <a:t>Enquête menée dans les services par les référents handicap : </a:t>
            </a:r>
          </a:p>
          <a:p>
            <a:pPr marL="505503" lvl="1" indent="-194424">
              <a:buFont typeface="Arial" panose="020B0604020202020204" pitchFamily="34" charset="0"/>
              <a:buChar char="•"/>
              <a:defRPr/>
            </a:pPr>
            <a:r>
              <a:rPr lang="fr-FR" sz="1089" b="1" dirty="0">
                <a:solidFill>
                  <a:srgbClr val="0070C0"/>
                </a:solidFill>
              </a:rPr>
              <a:t>82% </a:t>
            </a:r>
            <a:r>
              <a:rPr lang="fr-FR" sz="1089" dirty="0"/>
              <a:t>des professionnels connaissent le kit de communication</a:t>
            </a:r>
          </a:p>
          <a:p>
            <a:pPr marL="505503" lvl="1" indent="-194424">
              <a:buFont typeface="Arial" panose="020B0604020202020204" pitchFamily="34" charset="0"/>
              <a:buChar char="•"/>
              <a:defRPr/>
            </a:pPr>
            <a:r>
              <a:rPr lang="fr-FR" sz="1089" b="1" dirty="0">
                <a:solidFill>
                  <a:srgbClr val="0070C0"/>
                </a:solidFill>
              </a:rPr>
              <a:t>61% </a:t>
            </a:r>
            <a:r>
              <a:rPr lang="fr-FR" sz="1089" dirty="0"/>
              <a:t>des professionnels estiment que le kit a été utile lors de la prise en charge d’un patient ayant des difficultés à s’exprimer</a:t>
            </a:r>
          </a:p>
          <a:p>
            <a:pPr marL="505503" lvl="1" indent="-194424">
              <a:buFont typeface="Arial" panose="020B0604020202020204" pitchFamily="34" charset="0"/>
              <a:buChar char="•"/>
              <a:defRPr/>
            </a:pPr>
            <a:r>
              <a:rPr lang="fr-FR" sz="1089" dirty="0"/>
              <a:t>Pictogrammes manquants ou incompris </a:t>
            </a:r>
          </a:p>
          <a:p>
            <a:pPr>
              <a:defRPr/>
            </a:pPr>
            <a:endParaRPr lang="fr-FR" sz="340" dirty="0"/>
          </a:p>
          <a:p>
            <a:pPr marL="194424" indent="-194424">
              <a:buFont typeface="Arial" panose="020B0604020202020204" pitchFamily="34" charset="0"/>
              <a:buChar char="•"/>
              <a:defRPr/>
            </a:pPr>
            <a:r>
              <a:rPr lang="fr-FR" sz="1089" dirty="0"/>
              <a:t>Demande des structures partenaires d’obtenir le kit =&gt; utilisation d’outils identiques </a:t>
            </a:r>
          </a:p>
          <a:p>
            <a:pPr>
              <a:defRPr/>
            </a:pPr>
            <a:endParaRPr lang="fr-FR" sz="340" dirty="0"/>
          </a:p>
          <a:p>
            <a:pPr marL="194424" indent="-194424">
              <a:spcAft>
                <a:spcPts val="408"/>
              </a:spcAft>
              <a:buFont typeface="Arial" panose="020B0604020202020204" pitchFamily="34" charset="0"/>
              <a:buChar char="•"/>
              <a:defRPr/>
            </a:pPr>
            <a:r>
              <a:rPr lang="fr-FR" sz="1089" dirty="0"/>
              <a:t>Déploiement du kit utile sur les secteurs administratifs recevant des personnes</a:t>
            </a:r>
          </a:p>
          <a:p>
            <a:pPr marL="194424" indent="-194424">
              <a:spcAft>
                <a:spcPts val="408"/>
              </a:spcAft>
              <a:buFont typeface="Arial" panose="020B0604020202020204" pitchFamily="34" charset="0"/>
              <a:buChar char="•"/>
              <a:defRPr/>
            </a:pPr>
            <a:r>
              <a:rPr lang="fr-FR" sz="1089" dirty="0"/>
              <a:t>Utilité du kit </a:t>
            </a:r>
          </a:p>
          <a:p>
            <a:pPr marL="505503" lvl="1" indent="-194424">
              <a:spcAft>
                <a:spcPts val="408"/>
              </a:spcAft>
              <a:buFont typeface="Arial" panose="020B0604020202020204" pitchFamily="34" charset="0"/>
              <a:buChar char="•"/>
              <a:defRPr/>
            </a:pPr>
            <a:r>
              <a:rPr lang="fr-FR" sz="1089" i="1" dirty="0"/>
              <a:t>Les personnes ayant des difficultés des suites d’une pathologie</a:t>
            </a:r>
          </a:p>
          <a:p>
            <a:pPr marL="505503" lvl="1" indent="-194424">
              <a:spcAft>
                <a:spcPts val="408"/>
              </a:spcAft>
              <a:buFont typeface="Arial" panose="020B0604020202020204" pitchFamily="34" charset="0"/>
              <a:buChar char="•"/>
              <a:defRPr/>
            </a:pPr>
            <a:r>
              <a:rPr lang="fr-FR" sz="1089" i="1" dirty="0"/>
              <a:t>Les personnes ne parlant pas le français</a:t>
            </a:r>
          </a:p>
          <a:p>
            <a:pPr marL="505503" lvl="1" indent="-194424">
              <a:spcAft>
                <a:spcPts val="408"/>
              </a:spcAft>
              <a:buFont typeface="Arial" panose="020B0604020202020204" pitchFamily="34" charset="0"/>
              <a:buChar char="•"/>
              <a:defRPr/>
            </a:pPr>
            <a:r>
              <a:rPr lang="fr-FR" sz="1089" i="1" dirty="0"/>
              <a:t>Les enfants car les pictogrammes permettant d’expliquer plus facilement certaines situations et d’illustrer les questions posées</a:t>
            </a:r>
          </a:p>
          <a:p>
            <a:pPr marL="505503" lvl="1" indent="-194424">
              <a:spcAft>
                <a:spcPts val="408"/>
              </a:spcAft>
              <a:buFont typeface="Arial" panose="020B0604020202020204" pitchFamily="34" charset="0"/>
              <a:buChar char="•"/>
              <a:defRPr/>
            </a:pPr>
            <a:r>
              <a:rPr lang="fr-FR" sz="1089" i="1" dirty="0"/>
              <a:t>Les personnes ayant des difficultés à s’orienter dans le temps par l’utilisation notamment du calendrier et de l’horloge.</a:t>
            </a:r>
          </a:p>
          <a:p>
            <a:pPr marL="194424" indent="-194424">
              <a:buFont typeface="Arial" panose="020B0604020202020204" pitchFamily="34" charset="0"/>
              <a:buChar char="•"/>
              <a:defRPr/>
            </a:pPr>
            <a:endParaRPr lang="fr-FR" sz="1089" dirty="0"/>
          </a:p>
          <a:p>
            <a:pPr>
              <a:defRPr/>
            </a:pPr>
            <a:endParaRPr lang="fr-FR" sz="1225" dirty="0"/>
          </a:p>
          <a:p>
            <a:pPr>
              <a:defRPr/>
            </a:pPr>
            <a:endParaRPr lang="fr-FR" sz="1225" dirty="0"/>
          </a:p>
          <a:p>
            <a:pPr>
              <a:defRPr/>
            </a:pPr>
            <a:endParaRPr lang="fr-FR" sz="1225" dirty="0"/>
          </a:p>
          <a:p>
            <a:pPr>
              <a:defRPr/>
            </a:pPr>
            <a:endParaRPr lang="fr-FR" sz="1089" dirty="0"/>
          </a:p>
          <a:p>
            <a:pPr>
              <a:defRPr/>
            </a:pPr>
            <a:endParaRPr lang="fr-FR" sz="1089" dirty="0"/>
          </a:p>
          <a:p>
            <a:pPr marL="194424" indent="-194424">
              <a:buFont typeface="Symbol" panose="05050102010706020507" pitchFamily="18" charset="2"/>
              <a:buChar char="Þ"/>
              <a:defRPr/>
            </a:pPr>
            <a:endParaRPr lang="fr-FR" sz="1225" dirty="0"/>
          </a:p>
          <a:p>
            <a:pPr>
              <a:defRPr/>
            </a:pPr>
            <a:endParaRPr lang="fr-FR" sz="1225" dirty="0"/>
          </a:p>
        </p:txBody>
      </p:sp>
      <p:sp>
        <p:nvSpPr>
          <p:cNvPr id="4" name="ZoneTexte 3">
            <a:extLst>
              <a:ext uri="{FF2B5EF4-FFF2-40B4-BE49-F238E27FC236}">
                <a16:creationId xmlns:a16="http://schemas.microsoft.com/office/drawing/2014/main" id="{244E6E88-2112-40CA-B6B9-FC6C155F7652}"/>
              </a:ext>
            </a:extLst>
          </p:cNvPr>
          <p:cNvSpPr txBox="1"/>
          <p:nvPr/>
        </p:nvSpPr>
        <p:spPr>
          <a:xfrm>
            <a:off x="2465780" y="4321535"/>
            <a:ext cx="4305332" cy="259943"/>
          </a:xfrm>
          <a:prstGeom prst="rect">
            <a:avLst/>
          </a:prstGeom>
          <a:solidFill>
            <a:schemeClr val="accent1">
              <a:lumMod val="20000"/>
              <a:lumOff val="80000"/>
            </a:schemeClr>
          </a:solidFill>
        </p:spPr>
        <p:txBody>
          <a:bodyPr>
            <a:spAutoFit/>
          </a:bodyPr>
          <a:lstStyle/>
          <a:p>
            <a:pPr>
              <a:defRPr/>
            </a:pPr>
            <a:r>
              <a:rPr lang="fr-FR" sz="1089" dirty="0"/>
              <a:t>Evolution du kit pour mieux répondre aux besoins des personnes </a:t>
            </a:r>
          </a:p>
        </p:txBody>
      </p:sp>
      <p:pic>
        <p:nvPicPr>
          <p:cNvPr id="7" name="Image 6">
            <a:extLst>
              <a:ext uri="{FF2B5EF4-FFF2-40B4-BE49-F238E27FC236}">
                <a16:creationId xmlns:a16="http://schemas.microsoft.com/office/drawing/2014/main" id="{05A3541E-FE4F-4963-B47F-2BB1CBC415A2}"/>
              </a:ext>
            </a:extLst>
          </p:cNvPr>
          <p:cNvPicPr>
            <a:picLocks noChangeAspect="1"/>
          </p:cNvPicPr>
          <p:nvPr/>
        </p:nvPicPr>
        <p:blipFill>
          <a:blip r:embed="rId3"/>
          <a:stretch>
            <a:fillRect/>
          </a:stretch>
        </p:blipFill>
        <p:spPr>
          <a:xfrm>
            <a:off x="0" y="48661"/>
            <a:ext cx="9144000" cy="56233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304F25D-AD83-45F6-A320-009B76143993}"/>
              </a:ext>
            </a:extLst>
          </p:cNvPr>
          <p:cNvSpPr txBox="1"/>
          <p:nvPr/>
        </p:nvSpPr>
        <p:spPr>
          <a:xfrm>
            <a:off x="2155787" y="1270214"/>
            <a:ext cx="4685532" cy="438582"/>
          </a:xfrm>
          <a:prstGeom prst="rect">
            <a:avLst/>
          </a:prstGeom>
          <a:noFill/>
        </p:spPr>
        <p:txBody>
          <a:bodyPr>
            <a:spAutoFit/>
          </a:bodyPr>
          <a:lstStyle/>
          <a:p>
            <a:pPr>
              <a:defRPr/>
            </a:pPr>
            <a:endParaRPr lang="fr-FR" sz="2250" b="1" dirty="0">
              <a:solidFill>
                <a:srgbClr val="006B9C"/>
              </a:solidFill>
            </a:endParaRPr>
          </a:p>
        </p:txBody>
      </p:sp>
      <p:sp>
        <p:nvSpPr>
          <p:cNvPr id="24" name="ZoneTexte 23">
            <a:extLst>
              <a:ext uri="{FF2B5EF4-FFF2-40B4-BE49-F238E27FC236}">
                <a16:creationId xmlns:a16="http://schemas.microsoft.com/office/drawing/2014/main" id="{12E17073-B12F-404A-897F-927D7F14E10B}"/>
              </a:ext>
            </a:extLst>
          </p:cNvPr>
          <p:cNvSpPr txBox="1"/>
          <p:nvPr/>
        </p:nvSpPr>
        <p:spPr>
          <a:xfrm>
            <a:off x="4276050" y="4437107"/>
            <a:ext cx="1020707" cy="507831"/>
          </a:xfrm>
          <a:prstGeom prst="rect">
            <a:avLst/>
          </a:prstGeom>
          <a:noFill/>
        </p:spPr>
        <p:txBody>
          <a:bodyPr>
            <a:spAutoFit/>
          </a:bodyPr>
          <a:lstStyle/>
          <a:p>
            <a:pPr algn="ctr">
              <a:defRPr/>
            </a:pPr>
            <a:r>
              <a:rPr lang="fr-FR" sz="1350" dirty="0">
                <a:solidFill>
                  <a:schemeClr val="bg1"/>
                </a:solidFill>
              </a:rPr>
              <a:t>Référents handicap</a:t>
            </a:r>
          </a:p>
        </p:txBody>
      </p:sp>
      <p:sp>
        <p:nvSpPr>
          <p:cNvPr id="3" name="ZoneTexte 2">
            <a:extLst>
              <a:ext uri="{FF2B5EF4-FFF2-40B4-BE49-F238E27FC236}">
                <a16:creationId xmlns:a16="http://schemas.microsoft.com/office/drawing/2014/main" id="{46098B0C-A0A1-456A-8EA6-C9E5645156AF}"/>
              </a:ext>
            </a:extLst>
          </p:cNvPr>
          <p:cNvSpPr txBox="1"/>
          <p:nvPr/>
        </p:nvSpPr>
        <p:spPr>
          <a:xfrm>
            <a:off x="1338141" y="1019627"/>
            <a:ext cx="6467719" cy="1988108"/>
          </a:xfrm>
          <a:prstGeom prst="rect">
            <a:avLst/>
          </a:prstGeom>
          <a:noFill/>
        </p:spPr>
        <p:txBody>
          <a:bodyPr>
            <a:spAutoFit/>
          </a:bodyPr>
          <a:lstStyle/>
          <a:p>
            <a:pPr>
              <a:defRPr/>
            </a:pPr>
            <a:endParaRPr lang="fr-FR" sz="1225" dirty="0"/>
          </a:p>
          <a:p>
            <a:pPr>
              <a:defRPr/>
            </a:pPr>
            <a:endParaRPr lang="fr-FR" sz="1225" dirty="0"/>
          </a:p>
          <a:p>
            <a:pPr>
              <a:defRPr/>
            </a:pPr>
            <a:r>
              <a:rPr lang="fr-FR" sz="1089" dirty="0"/>
              <a:t>=&gt; Réajustement du kit et des pictogrammes par les référents handicap – test du kit </a:t>
            </a:r>
          </a:p>
          <a:p>
            <a:pPr>
              <a:defRPr/>
            </a:pPr>
            <a:endParaRPr lang="fr-FR" sz="1089" b="1" dirty="0">
              <a:solidFill>
                <a:srgbClr val="0070C0"/>
              </a:solidFill>
            </a:endParaRPr>
          </a:p>
          <a:p>
            <a:pPr>
              <a:defRPr/>
            </a:pPr>
            <a:r>
              <a:rPr lang="fr-FR" sz="1089" b="1" dirty="0">
                <a:solidFill>
                  <a:srgbClr val="0070C0"/>
                </a:solidFill>
              </a:rPr>
              <a:t>2025</a:t>
            </a:r>
            <a:r>
              <a:rPr lang="fr-FR" sz="1089" dirty="0"/>
              <a:t> =&gt; Finalisation de la nouvelle version du kit de communication </a:t>
            </a:r>
            <a:r>
              <a:rPr lang="fr-FR" sz="1089" i="1" dirty="0"/>
              <a:t>(grâce à la subvention obtenue =&gt; participation trophée hélioscope) </a:t>
            </a:r>
          </a:p>
          <a:p>
            <a:pPr>
              <a:defRPr/>
            </a:pPr>
            <a:endParaRPr lang="fr-FR" sz="544" i="1" dirty="0"/>
          </a:p>
          <a:p>
            <a:pPr>
              <a:defRPr/>
            </a:pPr>
            <a:endParaRPr lang="fr-FR" sz="340" dirty="0"/>
          </a:p>
          <a:p>
            <a:pPr>
              <a:defRPr/>
            </a:pPr>
            <a:r>
              <a:rPr lang="fr-FR" sz="1089" b="1" dirty="0">
                <a:solidFill>
                  <a:srgbClr val="0070C0"/>
                </a:solidFill>
              </a:rPr>
              <a:t>2026 </a:t>
            </a:r>
            <a:r>
              <a:rPr lang="fr-FR" sz="1089" dirty="0"/>
              <a:t>=&gt; Large diffusion du kit réajusté auprès des structures partenaires et des services de l’établissement par le biais des référents handicap .</a:t>
            </a:r>
          </a:p>
          <a:p>
            <a:pPr marL="194424" indent="-194424">
              <a:buFont typeface="Symbol" panose="05050102010706020507" pitchFamily="18" charset="2"/>
              <a:buChar char="Þ"/>
              <a:defRPr/>
            </a:pPr>
            <a:endParaRPr lang="fr-FR" sz="1225" dirty="0"/>
          </a:p>
          <a:p>
            <a:pPr>
              <a:defRPr/>
            </a:pPr>
            <a:endParaRPr lang="fr-FR" sz="1225" dirty="0"/>
          </a:p>
        </p:txBody>
      </p:sp>
      <p:sp>
        <p:nvSpPr>
          <p:cNvPr id="10" name="Titre 2">
            <a:extLst>
              <a:ext uri="{FF2B5EF4-FFF2-40B4-BE49-F238E27FC236}">
                <a16:creationId xmlns:a16="http://schemas.microsoft.com/office/drawing/2014/main" id="{AC1B4C3D-F98E-44FF-ACC4-2783A84EB8AE}"/>
              </a:ext>
            </a:extLst>
          </p:cNvPr>
          <p:cNvSpPr txBox="1">
            <a:spLocks/>
          </p:cNvSpPr>
          <p:nvPr/>
        </p:nvSpPr>
        <p:spPr bwMode="auto">
          <a:xfrm>
            <a:off x="2269199" y="950810"/>
            <a:ext cx="4262127" cy="225126"/>
          </a:xfrm>
          <a:prstGeom prst="rect">
            <a:avLst/>
          </a:prstGeom>
          <a:solidFill>
            <a:schemeClr val="accent5"/>
          </a:solidFill>
          <a:ln>
            <a:noFill/>
          </a:ln>
          <a:effectLst/>
        </p:spPr>
        <p:txBody>
          <a:bodyPr lIns="0" tIns="0" rIns="0" bIns="0" anchor="ctr">
            <a:spAutoFit/>
          </a:bodyPr>
          <a:lstStyle>
            <a:defPPr>
              <a:defRPr lang="fr-FR"/>
            </a:defPPr>
            <a:lvl1pPr algn="ctr" defTabSz="449263">
              <a:lnSpc>
                <a:spcPct val="118000"/>
              </a:lnSpc>
              <a:buClr>
                <a:srgbClr val="336699"/>
              </a:buClr>
              <a:buFont typeface="Arial Narrow" panose="020B06060202020A0204" pitchFamily="34" charset="0"/>
              <a:buNone/>
              <a:defRPr sz="2000">
                <a:solidFill>
                  <a:schemeClr val="bg1"/>
                </a:solidFill>
              </a:defRPr>
            </a:lvl1pPr>
            <a:lvl2pPr marL="685800" indent="-228600" defTabSz="449263">
              <a:lnSpc>
                <a:spcPct val="90000"/>
              </a:lnSpc>
              <a:spcBef>
                <a:spcPts val="500"/>
              </a:spcBef>
              <a:buFont typeface="Arial" panose="020B0604020202020204" pitchFamily="34" charset="0"/>
              <a:buChar char="•"/>
              <a:defRPr sz="2400">
                <a:ea typeface="Microsoft YaHei" panose="020B0503020204020204" pitchFamily="34" charset="-122"/>
              </a:defRPr>
            </a:lvl2pPr>
            <a:lvl3pPr marL="1143000" indent="-228600" defTabSz="449263">
              <a:lnSpc>
                <a:spcPct val="90000"/>
              </a:lnSpc>
              <a:spcBef>
                <a:spcPts val="500"/>
              </a:spcBef>
              <a:buFont typeface="Arial" panose="020B0604020202020204" pitchFamily="34" charset="0"/>
              <a:buChar char="•"/>
              <a:defRPr sz="2000">
                <a:ea typeface="Microsoft YaHei" panose="020B0503020204020204" pitchFamily="34" charset="-122"/>
              </a:defRPr>
            </a:lvl3pPr>
            <a:lvl4pPr marL="1600200" indent="-228600" defTabSz="449263">
              <a:lnSpc>
                <a:spcPct val="90000"/>
              </a:lnSpc>
              <a:spcBef>
                <a:spcPts val="500"/>
              </a:spcBef>
              <a:buFont typeface="Arial" panose="020B0604020202020204" pitchFamily="34" charset="0"/>
              <a:buChar char="•"/>
              <a:defRPr>
                <a:ea typeface="Microsoft YaHei" panose="020B0503020204020204" pitchFamily="34" charset="-122"/>
              </a:defRPr>
            </a:lvl4pPr>
            <a:lvl5pPr marL="2057400" indent="-228600" defTabSz="449263">
              <a:lnSpc>
                <a:spcPct val="90000"/>
              </a:lnSpc>
              <a:spcBef>
                <a:spcPts val="500"/>
              </a:spcBef>
              <a:buFont typeface="Arial" panose="020B0604020202020204" pitchFamily="34" charset="0"/>
              <a:buChar char="•"/>
              <a:defRPr>
                <a:ea typeface="Microsoft YaHei" panose="020B0503020204020204" pitchFamily="34" charset="-122"/>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ea typeface="Microsoft YaHei" panose="020B0503020204020204" pitchFamily="34" charset="-122"/>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ea typeface="Microsoft YaHei" panose="020B0503020204020204" pitchFamily="34" charset="-122"/>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ea typeface="Microsoft YaHei" panose="020B0503020204020204" pitchFamily="34" charset="-122"/>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ea typeface="Microsoft YaHei" panose="020B0503020204020204" pitchFamily="34" charset="-122"/>
              </a:defRPr>
            </a:lvl9pPr>
          </a:lstStyle>
          <a:p>
            <a:pPr>
              <a:defRPr/>
            </a:pPr>
            <a:r>
              <a:rPr lang="fr-FR" altLang="fr-FR" sz="1361" dirty="0"/>
              <a:t>RÉAJUSTEMENT DU KIT :</a:t>
            </a:r>
          </a:p>
        </p:txBody>
      </p:sp>
      <p:pic>
        <p:nvPicPr>
          <p:cNvPr id="12294" name="Image 1">
            <a:extLst>
              <a:ext uri="{FF2B5EF4-FFF2-40B4-BE49-F238E27FC236}">
                <a16:creationId xmlns:a16="http://schemas.microsoft.com/office/drawing/2014/main" id="{3035E0ED-C902-423F-B109-D83B6FED2D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55522">
            <a:off x="5498738" y="2757530"/>
            <a:ext cx="1702259" cy="119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 4">
            <a:extLst>
              <a:ext uri="{FF2B5EF4-FFF2-40B4-BE49-F238E27FC236}">
                <a16:creationId xmlns:a16="http://schemas.microsoft.com/office/drawing/2014/main" id="{F0AEA069-05BD-41C2-BA78-1DF0C19B05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39014">
            <a:off x="4923038" y="3645383"/>
            <a:ext cx="1826472" cy="123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Image 10">
            <a:extLst>
              <a:ext uri="{FF2B5EF4-FFF2-40B4-BE49-F238E27FC236}">
                <a16:creationId xmlns:a16="http://schemas.microsoft.com/office/drawing/2014/main" id="{DC571A48-B721-4240-9801-38FCC534A33F}"/>
              </a:ext>
            </a:extLst>
          </p:cNvPr>
          <p:cNvPicPr>
            <a:picLocks noChangeAspect="1"/>
          </p:cNvPicPr>
          <p:nvPr/>
        </p:nvPicPr>
        <p:blipFill>
          <a:blip r:embed="rId5">
            <a:extLst>
              <a:ext uri="{28A0092B-C50C-407E-A947-70E740481C1C}">
                <a14:useLocalDpi xmlns:a14="http://schemas.microsoft.com/office/drawing/2010/main" val="0"/>
              </a:ext>
            </a:extLst>
          </a:blip>
          <a:srcRect b="11600"/>
          <a:stretch>
            <a:fillRect/>
          </a:stretch>
        </p:blipFill>
        <p:spPr bwMode="auto">
          <a:xfrm>
            <a:off x="2532747" y="2691643"/>
            <a:ext cx="824126" cy="14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Image 11">
            <a:extLst>
              <a:ext uri="{FF2B5EF4-FFF2-40B4-BE49-F238E27FC236}">
                <a16:creationId xmlns:a16="http://schemas.microsoft.com/office/drawing/2014/main" id="{7AB1B872-4D17-4EC4-95B4-28FD5E411962}"/>
              </a:ext>
            </a:extLst>
          </p:cNvPr>
          <p:cNvPicPr>
            <a:picLocks noChangeAspect="1"/>
          </p:cNvPicPr>
          <p:nvPr/>
        </p:nvPicPr>
        <p:blipFill>
          <a:blip r:embed="rId6">
            <a:extLst>
              <a:ext uri="{28A0092B-C50C-407E-A947-70E740481C1C}">
                <a14:useLocalDpi xmlns:a14="http://schemas.microsoft.com/office/drawing/2010/main" val="0"/>
              </a:ext>
            </a:extLst>
          </a:blip>
          <a:srcRect b="13692"/>
          <a:stretch>
            <a:fillRect/>
          </a:stretch>
        </p:blipFill>
        <p:spPr bwMode="auto">
          <a:xfrm>
            <a:off x="2885944" y="3482286"/>
            <a:ext cx="831687" cy="149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Image 12">
            <a:extLst>
              <a:ext uri="{FF2B5EF4-FFF2-40B4-BE49-F238E27FC236}">
                <a16:creationId xmlns:a16="http://schemas.microsoft.com/office/drawing/2014/main" id="{CECDE0E7-B67F-4B6F-81FB-04DFE8D23D5A}"/>
              </a:ext>
            </a:extLst>
          </p:cNvPr>
          <p:cNvPicPr>
            <a:picLocks noChangeAspect="1"/>
          </p:cNvPicPr>
          <p:nvPr/>
        </p:nvPicPr>
        <p:blipFill>
          <a:blip r:embed="rId7">
            <a:extLst>
              <a:ext uri="{28A0092B-C50C-407E-A947-70E740481C1C}">
                <a14:useLocalDpi xmlns:a14="http://schemas.microsoft.com/office/drawing/2010/main" val="0"/>
              </a:ext>
            </a:extLst>
          </a:blip>
          <a:srcRect b="10373"/>
          <a:stretch>
            <a:fillRect/>
          </a:stretch>
        </p:blipFill>
        <p:spPr bwMode="auto">
          <a:xfrm>
            <a:off x="3817001" y="2978953"/>
            <a:ext cx="785243" cy="150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Image 13">
            <a:extLst>
              <a:ext uri="{FF2B5EF4-FFF2-40B4-BE49-F238E27FC236}">
                <a16:creationId xmlns:a16="http://schemas.microsoft.com/office/drawing/2014/main" id="{A61AF9F3-48E7-443C-A190-0426585FAC0D}"/>
              </a:ext>
            </a:extLst>
          </p:cNvPr>
          <p:cNvPicPr>
            <a:picLocks noChangeAspect="1"/>
          </p:cNvPicPr>
          <p:nvPr/>
        </p:nvPicPr>
        <p:blipFill>
          <a:blip r:embed="rId8">
            <a:extLst>
              <a:ext uri="{28A0092B-C50C-407E-A947-70E740481C1C}">
                <a14:useLocalDpi xmlns:a14="http://schemas.microsoft.com/office/drawing/2010/main" val="0"/>
              </a:ext>
            </a:extLst>
          </a:blip>
          <a:srcRect b="9813"/>
          <a:stretch>
            <a:fillRect/>
          </a:stretch>
        </p:blipFill>
        <p:spPr bwMode="auto">
          <a:xfrm>
            <a:off x="1533641" y="2679762"/>
            <a:ext cx="786323" cy="150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Image 8">
            <a:extLst>
              <a:ext uri="{FF2B5EF4-FFF2-40B4-BE49-F238E27FC236}">
                <a16:creationId xmlns:a16="http://schemas.microsoft.com/office/drawing/2014/main" id="{CCA4BD07-4223-4799-BE5D-AF8E2280AF80}"/>
              </a:ext>
            </a:extLst>
          </p:cNvPr>
          <p:cNvPicPr>
            <a:picLocks noChangeAspect="1"/>
          </p:cNvPicPr>
          <p:nvPr/>
        </p:nvPicPr>
        <p:blipFill>
          <a:blip r:embed="rId9">
            <a:extLst>
              <a:ext uri="{28A0092B-C50C-407E-A947-70E740481C1C}">
                <a14:useLocalDpi xmlns:a14="http://schemas.microsoft.com/office/drawing/2010/main" val="0"/>
              </a:ext>
            </a:extLst>
          </a:blip>
          <a:srcRect b="12971"/>
          <a:stretch>
            <a:fillRect/>
          </a:stretch>
        </p:blipFill>
        <p:spPr bwMode="auto">
          <a:xfrm>
            <a:off x="1842554" y="3488767"/>
            <a:ext cx="804685" cy="148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52C4691D-6511-4E68-955F-6458E20A09E6}"/>
              </a:ext>
            </a:extLst>
          </p:cNvPr>
          <p:cNvPicPr>
            <a:picLocks noChangeAspect="1"/>
          </p:cNvPicPr>
          <p:nvPr/>
        </p:nvPicPr>
        <p:blipFill>
          <a:blip r:embed="rId10"/>
          <a:stretch>
            <a:fillRect/>
          </a:stretch>
        </p:blipFill>
        <p:spPr>
          <a:xfrm>
            <a:off x="0" y="48661"/>
            <a:ext cx="9144000" cy="56233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prstGeom prst="round1Rect">
            <a:avLst>
              <a:gd name="adj" fmla="val 0"/>
            </a:avLst>
          </a:prstGeom>
          <a:solidFill>
            <a:schemeClr val="tx2"/>
          </a:solidFill>
        </p:spPr>
        <p:txBody>
          <a:bodyPr/>
          <a:lstStyle/>
          <a:p>
            <a:endParaRPr lang="fr-F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55</a:t>
            </a:fld>
            <a:endParaRPr lang="fr-FR" dirty="0"/>
          </a:p>
        </p:txBody>
      </p:sp>
      <p:sp>
        <p:nvSpPr>
          <p:cNvPr id="2" name="Titre 1"/>
          <p:cNvSpPr>
            <a:spLocks noGrp="1"/>
          </p:cNvSpPr>
          <p:nvPr>
            <p:ph type="title"/>
          </p:nvPr>
        </p:nvSpPr>
        <p:spPr>
          <a:solidFill>
            <a:schemeClr val="tx2"/>
          </a:solidFill>
        </p:spPr>
        <p:txBody>
          <a:bodyPr>
            <a:normAutofit/>
          </a:bodyPr>
          <a:lstStyle/>
          <a:p>
            <a:pPr marL="0" indent="0">
              <a:buNone/>
            </a:pPr>
            <a:r>
              <a:rPr lang="fr-FR" sz="2800" dirty="0"/>
              <a:t>7. Tour de table des participants </a:t>
            </a:r>
          </a:p>
        </p:txBody>
      </p:sp>
      <p:pic>
        <p:nvPicPr>
          <p:cNvPr id="6" name="Image 5">
            <a:extLst>
              <a:ext uri="{FF2B5EF4-FFF2-40B4-BE49-F238E27FC236}">
                <a16:creationId xmlns:a16="http://schemas.microsoft.com/office/drawing/2014/main" id="{02874F33-A7A0-AE7E-7457-CB5036F21B83}"/>
              </a:ext>
            </a:extLst>
          </p:cNvPr>
          <p:cNvPicPr>
            <a:picLocks noChangeAspect="1"/>
          </p:cNvPicPr>
          <p:nvPr/>
        </p:nvPicPr>
        <p:blipFill>
          <a:blip r:embed="rId2"/>
          <a:stretch>
            <a:fillRect/>
          </a:stretch>
        </p:blipFill>
        <p:spPr>
          <a:xfrm>
            <a:off x="1043608" y="124036"/>
            <a:ext cx="2155016" cy="481449"/>
          </a:xfrm>
          <a:prstGeom prst="rect">
            <a:avLst/>
          </a:prstGeom>
        </p:spPr>
      </p:pic>
      <p:pic>
        <p:nvPicPr>
          <p:cNvPr id="7" name="Image 6">
            <a:extLst>
              <a:ext uri="{FF2B5EF4-FFF2-40B4-BE49-F238E27FC236}">
                <a16:creationId xmlns:a16="http://schemas.microsoft.com/office/drawing/2014/main" id="{81CF12D5-EC3B-4CE7-8F89-6AA6C838338D}"/>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8" name="Image 7">
            <a:extLst>
              <a:ext uri="{FF2B5EF4-FFF2-40B4-BE49-F238E27FC236}">
                <a16:creationId xmlns:a16="http://schemas.microsoft.com/office/drawing/2014/main" id="{FF1FE363-CB4B-4334-838A-77E94C05FEEF}"/>
              </a:ext>
            </a:extLst>
          </p:cNvPr>
          <p:cNvPicPr>
            <a:picLocks noChangeAspect="1"/>
          </p:cNvPicPr>
          <p:nvPr/>
        </p:nvPicPr>
        <p:blipFill>
          <a:blip r:embed="rId4"/>
          <a:stretch>
            <a:fillRect/>
          </a:stretch>
        </p:blipFill>
        <p:spPr>
          <a:xfrm>
            <a:off x="1104071" y="174184"/>
            <a:ext cx="651710" cy="377335"/>
          </a:xfrm>
          <a:prstGeom prst="rect">
            <a:avLst/>
          </a:prstGeom>
        </p:spPr>
      </p:pic>
      <p:pic>
        <p:nvPicPr>
          <p:cNvPr id="9" name="Image 8">
            <a:extLst>
              <a:ext uri="{FF2B5EF4-FFF2-40B4-BE49-F238E27FC236}">
                <a16:creationId xmlns:a16="http://schemas.microsoft.com/office/drawing/2014/main" id="{161D169C-B100-4A8F-ADBC-8EB9663EDEE8}"/>
              </a:ext>
            </a:extLst>
          </p:cNvPr>
          <p:cNvPicPr>
            <a:picLocks noChangeAspect="1"/>
          </p:cNvPicPr>
          <p:nvPr/>
        </p:nvPicPr>
        <p:blipFill>
          <a:blip r:embed="rId5"/>
          <a:stretch>
            <a:fillRect/>
          </a:stretch>
        </p:blipFill>
        <p:spPr>
          <a:xfrm>
            <a:off x="3499787" y="144883"/>
            <a:ext cx="1045880" cy="367045"/>
          </a:xfrm>
          <a:prstGeom prst="rect">
            <a:avLst/>
          </a:prstGeom>
        </p:spPr>
      </p:pic>
    </p:spTree>
    <p:extLst>
      <p:ext uri="{BB962C8B-B14F-4D97-AF65-F5344CB8AC3E}">
        <p14:creationId xmlns:p14="http://schemas.microsoft.com/office/powerpoint/2010/main" val="2523589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prstGeom prst="round1Rect">
            <a:avLst>
              <a:gd name="adj" fmla="val 0"/>
            </a:avLst>
          </a:prstGeom>
          <a:solidFill>
            <a:schemeClr val="tx2"/>
          </a:solidFill>
        </p:spPr>
        <p:txBody>
          <a:bodyPr/>
          <a:lstStyle/>
          <a:p>
            <a:endParaRPr lang="fr-F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56</a:t>
            </a:fld>
            <a:endParaRPr lang="fr-FR" dirty="0"/>
          </a:p>
        </p:txBody>
      </p:sp>
      <p:sp>
        <p:nvSpPr>
          <p:cNvPr id="2" name="Titre 1"/>
          <p:cNvSpPr>
            <a:spLocks noGrp="1"/>
          </p:cNvSpPr>
          <p:nvPr>
            <p:ph type="title"/>
          </p:nvPr>
        </p:nvSpPr>
        <p:spPr>
          <a:solidFill>
            <a:schemeClr val="tx2"/>
          </a:solidFill>
        </p:spPr>
        <p:txBody>
          <a:bodyPr>
            <a:normAutofit/>
          </a:bodyPr>
          <a:lstStyle/>
          <a:p>
            <a:pPr marL="0" indent="0">
              <a:buNone/>
            </a:pPr>
            <a:r>
              <a:rPr lang="fr-FR" sz="2800" dirty="0"/>
              <a:t>8. Signataires de la Charte Romain Jacob</a:t>
            </a:r>
            <a:br>
              <a:rPr lang="fr-FR" sz="2800" dirty="0"/>
            </a:br>
            <a:br>
              <a:rPr lang="fr-FR" sz="2800" dirty="0"/>
            </a:br>
            <a:r>
              <a:rPr lang="fr-FR" sz="2800" b="0" dirty="0"/>
              <a:t>- Le Centre Hospitalier de Tourcoing</a:t>
            </a:r>
            <a:br>
              <a:rPr lang="fr-FR" sz="2800" b="0" dirty="0"/>
            </a:br>
            <a:br>
              <a:rPr lang="fr-FR" sz="2800" b="0" dirty="0"/>
            </a:br>
            <a:r>
              <a:rPr lang="fr-FR" sz="2800" b="0" dirty="0"/>
              <a:t>- </a:t>
            </a:r>
            <a:r>
              <a:rPr lang="fr-FR" sz="2800" b="0" dirty="0" err="1"/>
              <a:t>PsyPro</a:t>
            </a:r>
            <a:r>
              <a:rPr lang="fr-FR" sz="2800" b="0" dirty="0"/>
              <a:t> Lille</a:t>
            </a:r>
          </a:p>
        </p:txBody>
      </p:sp>
      <p:pic>
        <p:nvPicPr>
          <p:cNvPr id="6" name="Image 5">
            <a:extLst>
              <a:ext uri="{FF2B5EF4-FFF2-40B4-BE49-F238E27FC236}">
                <a16:creationId xmlns:a16="http://schemas.microsoft.com/office/drawing/2014/main" id="{02874F33-A7A0-AE7E-7457-CB5036F21B83}"/>
              </a:ext>
            </a:extLst>
          </p:cNvPr>
          <p:cNvPicPr>
            <a:picLocks noChangeAspect="1"/>
          </p:cNvPicPr>
          <p:nvPr/>
        </p:nvPicPr>
        <p:blipFill>
          <a:blip r:embed="rId2"/>
          <a:stretch>
            <a:fillRect/>
          </a:stretch>
        </p:blipFill>
        <p:spPr>
          <a:xfrm>
            <a:off x="1043608" y="138175"/>
            <a:ext cx="2155016" cy="481449"/>
          </a:xfrm>
          <a:prstGeom prst="rect">
            <a:avLst/>
          </a:prstGeom>
        </p:spPr>
      </p:pic>
      <p:pic>
        <p:nvPicPr>
          <p:cNvPr id="7" name="Image 6">
            <a:extLst>
              <a:ext uri="{FF2B5EF4-FFF2-40B4-BE49-F238E27FC236}">
                <a16:creationId xmlns:a16="http://schemas.microsoft.com/office/drawing/2014/main" id="{FDC998B6-E537-4455-82A5-0D40ABC988FF}"/>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8" name="Image 7">
            <a:extLst>
              <a:ext uri="{FF2B5EF4-FFF2-40B4-BE49-F238E27FC236}">
                <a16:creationId xmlns:a16="http://schemas.microsoft.com/office/drawing/2014/main" id="{626957E2-1A1F-409C-BC68-72853FE0E0E6}"/>
              </a:ext>
            </a:extLst>
          </p:cNvPr>
          <p:cNvPicPr>
            <a:picLocks noChangeAspect="1"/>
          </p:cNvPicPr>
          <p:nvPr/>
        </p:nvPicPr>
        <p:blipFill>
          <a:blip r:embed="rId4"/>
          <a:stretch>
            <a:fillRect/>
          </a:stretch>
        </p:blipFill>
        <p:spPr>
          <a:xfrm>
            <a:off x="1104071" y="174184"/>
            <a:ext cx="651710" cy="377335"/>
          </a:xfrm>
          <a:prstGeom prst="rect">
            <a:avLst/>
          </a:prstGeom>
        </p:spPr>
      </p:pic>
      <p:pic>
        <p:nvPicPr>
          <p:cNvPr id="9" name="Image 8">
            <a:extLst>
              <a:ext uri="{FF2B5EF4-FFF2-40B4-BE49-F238E27FC236}">
                <a16:creationId xmlns:a16="http://schemas.microsoft.com/office/drawing/2014/main" id="{D334FE36-654C-4AA2-9E43-39ECCC8FA703}"/>
              </a:ext>
            </a:extLst>
          </p:cNvPr>
          <p:cNvPicPr>
            <a:picLocks noChangeAspect="1"/>
          </p:cNvPicPr>
          <p:nvPr/>
        </p:nvPicPr>
        <p:blipFill>
          <a:blip r:embed="rId5"/>
          <a:stretch>
            <a:fillRect/>
          </a:stretch>
        </p:blipFill>
        <p:spPr>
          <a:xfrm>
            <a:off x="3499787" y="144883"/>
            <a:ext cx="1045880" cy="367045"/>
          </a:xfrm>
          <a:prstGeom prst="rect">
            <a:avLst/>
          </a:prstGeom>
        </p:spPr>
      </p:pic>
    </p:spTree>
    <p:extLst>
      <p:ext uri="{BB962C8B-B14F-4D97-AF65-F5344CB8AC3E}">
        <p14:creationId xmlns:p14="http://schemas.microsoft.com/office/powerpoint/2010/main" val="1030792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A41ABD0E-A711-4012-AA45-EDC06206608C}"/>
              </a:ext>
            </a:extLst>
          </p:cNvPr>
          <p:cNvSpPr>
            <a:spLocks noChangeArrowheads="1"/>
          </p:cNvSpPr>
          <p:nvPr/>
        </p:nvSpPr>
        <p:spPr bwMode="auto">
          <a:xfrm>
            <a:off x="1485037" y="649149"/>
            <a:ext cx="6171768" cy="734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eaLnBrk="1" hangingPunct="1">
              <a:lnSpc>
                <a:spcPct val="93000"/>
              </a:lnSpc>
              <a:spcBef>
                <a:spcPct val="0"/>
              </a:spcBef>
              <a:buClr>
                <a:srgbClr val="000000"/>
              </a:buClr>
              <a:buFont typeface="Times New Roman" panose="02020603050405020304" pitchFamily="18" charset="0"/>
              <a:buNone/>
            </a:pPr>
            <a:endParaRPr lang="fr-FR" altLang="fr-FR" sz="1225">
              <a:latin typeface="Arial" panose="020B0604020202020204" pitchFamily="34" charset="0"/>
            </a:endParaRPr>
          </a:p>
        </p:txBody>
      </p:sp>
      <p:sp>
        <p:nvSpPr>
          <p:cNvPr id="4099" name="Rectangle 12">
            <a:extLst>
              <a:ext uri="{FF2B5EF4-FFF2-40B4-BE49-F238E27FC236}">
                <a16:creationId xmlns:a16="http://schemas.microsoft.com/office/drawing/2014/main" id="{58D9BAFE-AC04-4295-92C6-B93CAAC375D1}"/>
              </a:ext>
            </a:extLst>
          </p:cNvPr>
          <p:cNvSpPr>
            <a:spLocks noChangeArrowheads="1"/>
          </p:cNvSpPr>
          <p:nvPr/>
        </p:nvSpPr>
        <p:spPr bwMode="auto">
          <a:xfrm>
            <a:off x="1485037" y="1505679"/>
            <a:ext cx="6171768" cy="2983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eaLnBrk="1" hangingPunct="1">
              <a:lnSpc>
                <a:spcPct val="93000"/>
              </a:lnSpc>
              <a:spcBef>
                <a:spcPct val="0"/>
              </a:spcBef>
              <a:buClr>
                <a:srgbClr val="000000"/>
              </a:buClr>
              <a:buFont typeface="Times New Roman" panose="02020603050405020304" pitchFamily="18" charset="0"/>
              <a:buNone/>
            </a:pPr>
            <a:endParaRPr lang="fr-FR" altLang="fr-FR" sz="1225">
              <a:latin typeface="Arial" panose="020B0604020202020204" pitchFamily="34" charset="0"/>
            </a:endParaRPr>
          </a:p>
        </p:txBody>
      </p:sp>
      <p:sp>
        <p:nvSpPr>
          <p:cNvPr id="4100" name="Titre 1">
            <a:extLst>
              <a:ext uri="{FF2B5EF4-FFF2-40B4-BE49-F238E27FC236}">
                <a16:creationId xmlns:a16="http://schemas.microsoft.com/office/drawing/2014/main" id="{6B4FCDF5-19CB-4B10-908D-BDBD683D5CB5}"/>
              </a:ext>
            </a:extLst>
          </p:cNvPr>
          <p:cNvSpPr txBox="1">
            <a:spLocks/>
          </p:cNvSpPr>
          <p:nvPr/>
        </p:nvSpPr>
        <p:spPr bwMode="auto">
          <a:xfrm>
            <a:off x="1338142" y="3385076"/>
            <a:ext cx="6858720" cy="1103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eaLnBrk="1" hangingPunct="1">
              <a:lnSpc>
                <a:spcPct val="150000"/>
              </a:lnSpc>
              <a:spcBef>
                <a:spcPct val="0"/>
              </a:spcBef>
            </a:pPr>
            <a:endParaRPr lang="en-US" altLang="fr-FR" sz="1089">
              <a:latin typeface="Calibri" panose="020F0502020204030204" pitchFamily="34" charset="0"/>
              <a:ea typeface="Rubik" pitchFamily="2" charset="0"/>
              <a:cs typeface="Calibri" panose="020F0502020204030204" pitchFamily="34" charset="0"/>
              <a:sym typeface="Rubik" pitchFamily="2" charset="0"/>
            </a:endParaRPr>
          </a:p>
        </p:txBody>
      </p:sp>
      <p:sp>
        <p:nvSpPr>
          <p:cNvPr id="3" name="ZoneTexte 2">
            <a:extLst>
              <a:ext uri="{FF2B5EF4-FFF2-40B4-BE49-F238E27FC236}">
                <a16:creationId xmlns:a16="http://schemas.microsoft.com/office/drawing/2014/main" id="{1A2B4354-6FB6-44D6-8F8B-F0E0CE693C66}"/>
              </a:ext>
            </a:extLst>
          </p:cNvPr>
          <p:cNvSpPr txBox="1"/>
          <p:nvPr/>
        </p:nvSpPr>
        <p:spPr>
          <a:xfrm>
            <a:off x="2047776" y="1549964"/>
            <a:ext cx="5242870" cy="1767472"/>
          </a:xfrm>
          <a:prstGeom prst="rect">
            <a:avLst/>
          </a:prstGeom>
          <a:solidFill>
            <a:schemeClr val="accent5"/>
          </a:solidFill>
        </p:spPr>
        <p:txBody>
          <a:bodyPr>
            <a:spAutoFit/>
          </a:bodyPr>
          <a:lstStyle/>
          <a:p>
            <a:pPr algn="ctr" eaLnBrk="1" hangingPunct="1">
              <a:defRPr/>
            </a:pPr>
            <a:r>
              <a:rPr lang="fr-FR" altLang="fr-FR" sz="2177" b="1" kern="0" dirty="0">
                <a:solidFill>
                  <a:schemeClr val="bg1"/>
                </a:solidFill>
              </a:rPr>
              <a:t>LES ENGAGEMENTS DU CENTRE HOSPITALIER DE TOURCOING </a:t>
            </a:r>
          </a:p>
          <a:p>
            <a:pPr algn="ctr" eaLnBrk="1" hangingPunct="1">
              <a:defRPr/>
            </a:pPr>
            <a:r>
              <a:rPr lang="fr-FR" altLang="fr-FR" sz="2177" b="1" kern="0" dirty="0">
                <a:solidFill>
                  <a:schemeClr val="bg1"/>
                </a:solidFill>
              </a:rPr>
              <a:t>POUR L’AMELIORATION DE LA PRISE EN CHARGE DES PERSONNES EN SITUATION DE HANDICAP</a:t>
            </a:r>
          </a:p>
        </p:txBody>
      </p:sp>
      <p:sp>
        <p:nvSpPr>
          <p:cNvPr id="4102" name="ZoneTexte 1">
            <a:extLst>
              <a:ext uri="{FF2B5EF4-FFF2-40B4-BE49-F238E27FC236}">
                <a16:creationId xmlns:a16="http://schemas.microsoft.com/office/drawing/2014/main" id="{C587CABE-2257-4B17-9323-9AE56D2A6E9A}"/>
              </a:ext>
            </a:extLst>
          </p:cNvPr>
          <p:cNvSpPr txBox="1">
            <a:spLocks noChangeArrowheads="1"/>
          </p:cNvSpPr>
          <p:nvPr/>
        </p:nvSpPr>
        <p:spPr bwMode="auto">
          <a:xfrm>
            <a:off x="6482721" y="4464109"/>
            <a:ext cx="1616930"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spcBef>
                <a:spcPct val="0"/>
              </a:spcBef>
            </a:pPr>
            <a:r>
              <a:rPr lang="fr-FR" altLang="fr-FR" sz="1225">
                <a:latin typeface="Calibri" panose="020F0502020204030204" pitchFamily="34" charset="0"/>
              </a:rPr>
              <a:t>Référents handicap</a:t>
            </a:r>
          </a:p>
        </p:txBody>
      </p:sp>
      <p:sp>
        <p:nvSpPr>
          <p:cNvPr id="4" name="ZoneTexte 3">
            <a:extLst>
              <a:ext uri="{FF2B5EF4-FFF2-40B4-BE49-F238E27FC236}">
                <a16:creationId xmlns:a16="http://schemas.microsoft.com/office/drawing/2014/main" id="{8CEF3C8E-A160-4E38-87D7-FDC26C1081DB}"/>
              </a:ext>
            </a:extLst>
          </p:cNvPr>
          <p:cNvSpPr txBox="1"/>
          <p:nvPr/>
        </p:nvSpPr>
        <p:spPr>
          <a:xfrm>
            <a:off x="4278210" y="3965097"/>
            <a:ext cx="4262127" cy="343620"/>
          </a:xfrm>
          <a:prstGeom prst="rect">
            <a:avLst/>
          </a:prstGeom>
          <a:noFill/>
        </p:spPr>
        <p:txBody>
          <a:bodyPr>
            <a:spAutoFit/>
          </a:bodyPr>
          <a:lstStyle/>
          <a:p>
            <a:pPr algn="ctr" eaLnBrk="1" hangingPunct="1">
              <a:defRPr/>
            </a:pPr>
            <a:r>
              <a:rPr lang="fr-FR" altLang="fr-FR" sz="1633" kern="0" dirty="0">
                <a:solidFill>
                  <a:schemeClr val="accent5"/>
                </a:solidFill>
              </a:rPr>
              <a:t>Présentation du 4 décembre 2025</a:t>
            </a:r>
          </a:p>
        </p:txBody>
      </p:sp>
      <p:pic>
        <p:nvPicPr>
          <p:cNvPr id="8" name="images2">
            <a:extLst>
              <a:ext uri="{FF2B5EF4-FFF2-40B4-BE49-F238E27FC236}">
                <a16:creationId xmlns:a16="http://schemas.microsoft.com/office/drawing/2014/main" id="{E4AB11B0-F879-4EA0-80BD-A9734150D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233" y="101641"/>
            <a:ext cx="558418" cy="5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a:extLst>
              <a:ext uri="{FF2B5EF4-FFF2-40B4-BE49-F238E27FC236}">
                <a16:creationId xmlns:a16="http://schemas.microsoft.com/office/drawing/2014/main" id="{A02074EB-B4F5-4498-812C-952C8E2D5A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101641"/>
            <a:ext cx="688033" cy="48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A22F0B7C-C593-4519-99BE-47476199E760}"/>
              </a:ext>
            </a:extLst>
          </p:cNvPr>
          <p:cNvPicPr>
            <a:picLocks noChangeAspect="1"/>
          </p:cNvPicPr>
          <p:nvPr/>
        </p:nvPicPr>
        <p:blipFill>
          <a:blip r:embed="rId5"/>
          <a:stretch>
            <a:fillRect/>
          </a:stretch>
        </p:blipFill>
        <p:spPr>
          <a:xfrm>
            <a:off x="1115616" y="200164"/>
            <a:ext cx="651710" cy="377335"/>
          </a:xfrm>
          <a:prstGeom prst="rect">
            <a:avLst/>
          </a:prstGeom>
        </p:spPr>
      </p:pic>
      <p:pic>
        <p:nvPicPr>
          <p:cNvPr id="11" name="Image 10">
            <a:extLst>
              <a:ext uri="{FF2B5EF4-FFF2-40B4-BE49-F238E27FC236}">
                <a16:creationId xmlns:a16="http://schemas.microsoft.com/office/drawing/2014/main" id="{CAEEC163-7914-4C05-B3DE-E33ED87C3FCE}"/>
              </a:ext>
            </a:extLst>
          </p:cNvPr>
          <p:cNvPicPr>
            <a:picLocks noChangeAspect="1"/>
          </p:cNvPicPr>
          <p:nvPr/>
        </p:nvPicPr>
        <p:blipFill>
          <a:blip r:embed="rId6"/>
          <a:stretch>
            <a:fillRect/>
          </a:stretch>
        </p:blipFill>
        <p:spPr>
          <a:xfrm>
            <a:off x="2339752" y="109883"/>
            <a:ext cx="651710" cy="472809"/>
          </a:xfrm>
          <a:prstGeom prst="rect">
            <a:avLst/>
          </a:prstGeom>
        </p:spPr>
      </p:pic>
      <p:pic>
        <p:nvPicPr>
          <p:cNvPr id="12" name="Image 11">
            <a:extLst>
              <a:ext uri="{FF2B5EF4-FFF2-40B4-BE49-F238E27FC236}">
                <a16:creationId xmlns:a16="http://schemas.microsoft.com/office/drawing/2014/main" id="{C8AB9DBB-6D34-4754-9745-2074C7D81914}"/>
              </a:ext>
            </a:extLst>
          </p:cNvPr>
          <p:cNvPicPr>
            <a:picLocks noChangeAspect="1"/>
          </p:cNvPicPr>
          <p:nvPr/>
        </p:nvPicPr>
        <p:blipFill>
          <a:blip r:embed="rId7"/>
          <a:stretch>
            <a:fillRect/>
          </a:stretch>
        </p:blipFill>
        <p:spPr>
          <a:xfrm>
            <a:off x="3499787" y="144883"/>
            <a:ext cx="1045880" cy="36704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8921EB0-F939-428D-8846-136DBB110044}"/>
              </a:ext>
            </a:extLst>
          </p:cNvPr>
          <p:cNvSpPr txBox="1"/>
          <p:nvPr/>
        </p:nvSpPr>
        <p:spPr>
          <a:xfrm>
            <a:off x="1178285" y="692353"/>
            <a:ext cx="4685532" cy="438582"/>
          </a:xfrm>
          <a:prstGeom prst="rect">
            <a:avLst/>
          </a:prstGeom>
          <a:noFill/>
        </p:spPr>
        <p:txBody>
          <a:bodyPr>
            <a:spAutoFit/>
          </a:bodyPr>
          <a:lstStyle/>
          <a:p>
            <a:pPr>
              <a:defRPr/>
            </a:pPr>
            <a:endParaRPr lang="fr-FR" sz="2250" b="1" dirty="0">
              <a:solidFill>
                <a:srgbClr val="006B9C"/>
              </a:solidFill>
            </a:endParaRPr>
          </a:p>
        </p:txBody>
      </p:sp>
      <p:sp>
        <p:nvSpPr>
          <p:cNvPr id="6148" name="ZoneTexte 19">
            <a:extLst>
              <a:ext uri="{FF2B5EF4-FFF2-40B4-BE49-F238E27FC236}">
                <a16:creationId xmlns:a16="http://schemas.microsoft.com/office/drawing/2014/main" id="{4C853B17-ED50-490A-B4EC-B7A9EDD2840C}"/>
              </a:ext>
            </a:extLst>
          </p:cNvPr>
          <p:cNvSpPr txBox="1">
            <a:spLocks noChangeArrowheads="1"/>
          </p:cNvSpPr>
          <p:nvPr/>
        </p:nvSpPr>
        <p:spPr bwMode="auto">
          <a:xfrm>
            <a:off x="1828513" y="1732502"/>
            <a:ext cx="5486976" cy="1502719"/>
          </a:xfrm>
          <a:prstGeom prst="rect">
            <a:avLst/>
          </a:prstGeom>
          <a:solidFill>
            <a:schemeClr val="accent4">
              <a:lumMod val="20000"/>
              <a:lumOff val="80000"/>
            </a:schemeClr>
          </a:solidFill>
          <a:ln>
            <a:noFill/>
          </a:ln>
        </p:spPr>
        <p:txBody>
          <a:bodyPr>
            <a:spAutoFit/>
          </a:bodyPr>
          <a:lstStyle>
            <a:lvl1pPr marL="342900" indent="-342900">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spcBef>
                <a:spcPct val="0"/>
              </a:spcBef>
              <a:spcAft>
                <a:spcPts val="408"/>
              </a:spcAft>
              <a:buFontTx/>
              <a:buChar char="•"/>
              <a:defRPr/>
            </a:pPr>
            <a:r>
              <a:rPr lang="fr-FR" altLang="fr-FR" sz="1361">
                <a:latin typeface="Calibri" panose="020F0502020204030204" pitchFamily="34" charset="0"/>
              </a:rPr>
              <a:t> Favoriser l’accès et les conditions de prise en soin des personnes en situation de handicap </a:t>
            </a:r>
            <a:r>
              <a:rPr lang="fr-FR" altLang="fr-FR" sz="1361" i="1">
                <a:latin typeface="Calibri" panose="020F0502020204030204" pitchFamily="34" charset="0"/>
              </a:rPr>
              <a:t>(urgences/hospitalisation/consultations) </a:t>
            </a:r>
          </a:p>
          <a:p>
            <a:pPr>
              <a:spcBef>
                <a:spcPct val="0"/>
              </a:spcBef>
              <a:spcAft>
                <a:spcPts val="408"/>
              </a:spcAft>
              <a:buFontTx/>
              <a:buChar char="•"/>
              <a:defRPr/>
            </a:pPr>
            <a:r>
              <a:rPr lang="fr-FR" altLang="fr-FR" sz="1361">
                <a:latin typeface="Calibri" panose="020F0502020204030204" pitchFamily="34" charset="0"/>
              </a:rPr>
              <a:t>Faciliter la continuité du parcours de soin </a:t>
            </a:r>
          </a:p>
          <a:p>
            <a:pPr>
              <a:spcBef>
                <a:spcPct val="0"/>
              </a:spcBef>
              <a:spcAft>
                <a:spcPts val="408"/>
              </a:spcAft>
              <a:buFontTx/>
              <a:buChar char="•"/>
              <a:defRPr/>
            </a:pPr>
            <a:r>
              <a:rPr lang="fr-FR" altLang="fr-FR" sz="1361">
                <a:latin typeface="Calibri" panose="020F0502020204030204" pitchFamily="34" charset="0"/>
              </a:rPr>
              <a:t>Promouvoir les actions en faveur de la prise en charge du patient en situation de handicap</a:t>
            </a:r>
          </a:p>
          <a:p>
            <a:pPr>
              <a:spcBef>
                <a:spcPct val="0"/>
              </a:spcBef>
              <a:spcAft>
                <a:spcPts val="408"/>
              </a:spcAft>
              <a:buFontTx/>
              <a:buChar char="•"/>
              <a:defRPr/>
            </a:pPr>
            <a:r>
              <a:rPr lang="fr-FR" altLang="fr-FR" sz="1361">
                <a:latin typeface="Calibri" panose="020F0502020204030204" pitchFamily="34" charset="0"/>
              </a:rPr>
              <a:t>Améliorer en continu les pratiques</a:t>
            </a:r>
          </a:p>
        </p:txBody>
      </p:sp>
      <p:sp>
        <p:nvSpPr>
          <p:cNvPr id="21" name="Ellipse 20">
            <a:extLst>
              <a:ext uri="{FF2B5EF4-FFF2-40B4-BE49-F238E27FC236}">
                <a16:creationId xmlns:a16="http://schemas.microsoft.com/office/drawing/2014/main" id="{985D9E29-1EBE-4185-8E2F-EC38BA6FF0A5}"/>
              </a:ext>
            </a:extLst>
          </p:cNvPr>
          <p:cNvSpPr/>
          <p:nvPr/>
        </p:nvSpPr>
        <p:spPr>
          <a:xfrm>
            <a:off x="3285586" y="3633502"/>
            <a:ext cx="1237810" cy="886773"/>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fr-FR" sz="1012"/>
          </a:p>
        </p:txBody>
      </p:sp>
      <p:sp>
        <p:nvSpPr>
          <p:cNvPr id="22" name="Ellipse 21">
            <a:extLst>
              <a:ext uri="{FF2B5EF4-FFF2-40B4-BE49-F238E27FC236}">
                <a16:creationId xmlns:a16="http://schemas.microsoft.com/office/drawing/2014/main" id="{6EB5DE54-F222-4FFD-9D00-22314A05BDAD}"/>
              </a:ext>
            </a:extLst>
          </p:cNvPr>
          <p:cNvSpPr/>
          <p:nvPr/>
        </p:nvSpPr>
        <p:spPr>
          <a:xfrm>
            <a:off x="6314224" y="3669146"/>
            <a:ext cx="1099555" cy="827367"/>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fr-FR" sz="1012"/>
          </a:p>
        </p:txBody>
      </p:sp>
      <p:sp>
        <p:nvSpPr>
          <p:cNvPr id="23" name="Ellipse 22">
            <a:extLst>
              <a:ext uri="{FF2B5EF4-FFF2-40B4-BE49-F238E27FC236}">
                <a16:creationId xmlns:a16="http://schemas.microsoft.com/office/drawing/2014/main" id="{7A879515-E6B5-420B-ABF5-0CAD4E0096B3}"/>
              </a:ext>
            </a:extLst>
          </p:cNvPr>
          <p:cNvSpPr/>
          <p:nvPr/>
        </p:nvSpPr>
        <p:spPr>
          <a:xfrm>
            <a:off x="4942480" y="3671306"/>
            <a:ext cx="1099555" cy="827367"/>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fr-FR" sz="1012" dirty="0">
              <a:highlight>
                <a:srgbClr val="3DA580"/>
              </a:highlight>
            </a:endParaRPr>
          </a:p>
        </p:txBody>
      </p:sp>
      <p:sp>
        <p:nvSpPr>
          <p:cNvPr id="24" name="ZoneTexte 23">
            <a:extLst>
              <a:ext uri="{FF2B5EF4-FFF2-40B4-BE49-F238E27FC236}">
                <a16:creationId xmlns:a16="http://schemas.microsoft.com/office/drawing/2014/main" id="{FBFD83A4-3D04-4DFC-A164-25B45798EBF2}"/>
              </a:ext>
            </a:extLst>
          </p:cNvPr>
          <p:cNvSpPr txBox="1"/>
          <p:nvPr/>
        </p:nvSpPr>
        <p:spPr>
          <a:xfrm>
            <a:off x="4982444" y="3846285"/>
            <a:ext cx="1020707" cy="507831"/>
          </a:xfrm>
          <a:prstGeom prst="rect">
            <a:avLst/>
          </a:prstGeom>
          <a:noFill/>
        </p:spPr>
        <p:txBody>
          <a:bodyPr>
            <a:spAutoFit/>
          </a:bodyPr>
          <a:lstStyle/>
          <a:p>
            <a:pPr algn="ctr">
              <a:defRPr/>
            </a:pPr>
            <a:r>
              <a:rPr lang="fr-FR" sz="1350" dirty="0">
                <a:solidFill>
                  <a:schemeClr val="bg1"/>
                </a:solidFill>
              </a:rPr>
              <a:t>Référents handicap</a:t>
            </a:r>
          </a:p>
        </p:txBody>
      </p:sp>
      <p:sp>
        <p:nvSpPr>
          <p:cNvPr id="25" name="ZoneTexte 24">
            <a:extLst>
              <a:ext uri="{FF2B5EF4-FFF2-40B4-BE49-F238E27FC236}">
                <a16:creationId xmlns:a16="http://schemas.microsoft.com/office/drawing/2014/main" id="{82645622-37E8-4FBF-9148-EEA8508925F8}"/>
              </a:ext>
            </a:extLst>
          </p:cNvPr>
          <p:cNvSpPr txBox="1"/>
          <p:nvPr/>
        </p:nvSpPr>
        <p:spPr>
          <a:xfrm>
            <a:off x="6385511" y="3794440"/>
            <a:ext cx="931058" cy="507831"/>
          </a:xfrm>
          <a:prstGeom prst="rect">
            <a:avLst/>
          </a:prstGeom>
          <a:noFill/>
        </p:spPr>
        <p:txBody>
          <a:bodyPr>
            <a:spAutoFit/>
          </a:bodyPr>
          <a:lstStyle/>
          <a:p>
            <a:pPr algn="ctr">
              <a:defRPr/>
            </a:pPr>
            <a:r>
              <a:rPr lang="fr-FR" sz="1350" dirty="0">
                <a:solidFill>
                  <a:schemeClr val="bg1"/>
                </a:solidFill>
              </a:rPr>
              <a:t>Outils</a:t>
            </a:r>
          </a:p>
          <a:p>
            <a:pPr algn="ctr">
              <a:defRPr/>
            </a:pPr>
            <a:r>
              <a:rPr lang="fr-FR" sz="1350" dirty="0">
                <a:solidFill>
                  <a:schemeClr val="bg1"/>
                </a:solidFill>
              </a:rPr>
              <a:t>adaptés</a:t>
            </a:r>
          </a:p>
        </p:txBody>
      </p:sp>
      <p:sp>
        <p:nvSpPr>
          <p:cNvPr id="26" name="ZoneTexte 25">
            <a:extLst>
              <a:ext uri="{FF2B5EF4-FFF2-40B4-BE49-F238E27FC236}">
                <a16:creationId xmlns:a16="http://schemas.microsoft.com/office/drawing/2014/main" id="{1E48BD33-E2F1-4BF4-8ADC-2878BA03FC73}"/>
              </a:ext>
            </a:extLst>
          </p:cNvPr>
          <p:cNvSpPr txBox="1"/>
          <p:nvPr/>
        </p:nvSpPr>
        <p:spPr>
          <a:xfrm>
            <a:off x="3335271" y="3720991"/>
            <a:ext cx="1138440" cy="715581"/>
          </a:xfrm>
          <a:prstGeom prst="rect">
            <a:avLst/>
          </a:prstGeom>
          <a:noFill/>
        </p:spPr>
        <p:txBody>
          <a:bodyPr>
            <a:spAutoFit/>
          </a:bodyPr>
          <a:lstStyle/>
          <a:p>
            <a:pPr algn="ctr">
              <a:defRPr/>
            </a:pPr>
            <a:r>
              <a:rPr lang="fr-FR" sz="1350" dirty="0">
                <a:solidFill>
                  <a:schemeClr val="bg1"/>
                </a:solidFill>
              </a:rPr>
              <a:t>Commission coordination handicap </a:t>
            </a:r>
          </a:p>
        </p:txBody>
      </p:sp>
      <p:sp>
        <p:nvSpPr>
          <p:cNvPr id="6154" name="ZoneTexte 1">
            <a:extLst>
              <a:ext uri="{FF2B5EF4-FFF2-40B4-BE49-F238E27FC236}">
                <a16:creationId xmlns:a16="http://schemas.microsoft.com/office/drawing/2014/main" id="{8CF203E8-62F1-46EB-8E6B-46829391F6EE}"/>
              </a:ext>
            </a:extLst>
          </p:cNvPr>
          <p:cNvSpPr txBox="1">
            <a:spLocks noChangeArrowheads="1"/>
          </p:cNvSpPr>
          <p:nvPr/>
        </p:nvSpPr>
        <p:spPr bwMode="auto">
          <a:xfrm>
            <a:off x="1499078" y="976423"/>
            <a:ext cx="5914701" cy="59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a:spcBef>
                <a:spcPct val="0"/>
              </a:spcBef>
            </a:pPr>
            <a:r>
              <a:rPr lang="fr-FR" altLang="fr-FR" sz="1633">
                <a:solidFill>
                  <a:srgbClr val="0070C0"/>
                </a:solidFill>
                <a:latin typeface="Calibri" panose="020F0502020204030204" pitchFamily="34" charset="0"/>
              </a:rPr>
              <a:t>Une démarche portée par l’institution depuis de nombreuses années qui vise à :  </a:t>
            </a:r>
          </a:p>
        </p:txBody>
      </p:sp>
      <p:sp>
        <p:nvSpPr>
          <p:cNvPr id="13" name="Ellipse 12">
            <a:extLst>
              <a:ext uri="{FF2B5EF4-FFF2-40B4-BE49-F238E27FC236}">
                <a16:creationId xmlns:a16="http://schemas.microsoft.com/office/drawing/2014/main" id="{886B7B61-F243-427F-A7A1-A7D3053469DE}"/>
              </a:ext>
            </a:extLst>
          </p:cNvPr>
          <p:cNvSpPr/>
          <p:nvPr/>
        </p:nvSpPr>
        <p:spPr>
          <a:xfrm>
            <a:off x="1757226" y="3669146"/>
            <a:ext cx="1099555" cy="827367"/>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fr-FR" sz="1012"/>
          </a:p>
        </p:txBody>
      </p:sp>
      <p:sp>
        <p:nvSpPr>
          <p:cNvPr id="14" name="ZoneTexte 13">
            <a:extLst>
              <a:ext uri="{FF2B5EF4-FFF2-40B4-BE49-F238E27FC236}">
                <a16:creationId xmlns:a16="http://schemas.microsoft.com/office/drawing/2014/main" id="{C999C892-042A-47C3-B914-B0BF3A0F2304}"/>
              </a:ext>
            </a:extLst>
          </p:cNvPr>
          <p:cNvSpPr txBox="1"/>
          <p:nvPr/>
        </p:nvSpPr>
        <p:spPr>
          <a:xfrm>
            <a:off x="1829593" y="3845204"/>
            <a:ext cx="931058" cy="507831"/>
          </a:xfrm>
          <a:prstGeom prst="rect">
            <a:avLst/>
          </a:prstGeom>
          <a:noFill/>
        </p:spPr>
        <p:txBody>
          <a:bodyPr>
            <a:spAutoFit/>
          </a:bodyPr>
          <a:lstStyle/>
          <a:p>
            <a:pPr algn="ctr">
              <a:defRPr/>
            </a:pPr>
            <a:r>
              <a:rPr lang="fr-FR" sz="1350" dirty="0">
                <a:solidFill>
                  <a:schemeClr val="bg1"/>
                </a:solidFill>
              </a:rPr>
              <a:t>Partenariat fort</a:t>
            </a:r>
          </a:p>
        </p:txBody>
      </p:sp>
      <p:pic>
        <p:nvPicPr>
          <p:cNvPr id="15" name="images2">
            <a:extLst>
              <a:ext uri="{FF2B5EF4-FFF2-40B4-BE49-F238E27FC236}">
                <a16:creationId xmlns:a16="http://schemas.microsoft.com/office/drawing/2014/main" id="{B04E3798-792B-41BB-B140-55D418A3F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926" y="96276"/>
            <a:ext cx="558418" cy="5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
            <a:extLst>
              <a:ext uri="{FF2B5EF4-FFF2-40B4-BE49-F238E27FC236}">
                <a16:creationId xmlns:a16="http://schemas.microsoft.com/office/drawing/2014/main" id="{079FD569-7137-4FD5-9D9E-1BDAA4A46C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83759"/>
            <a:ext cx="688033" cy="48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a:extLst>
              <a:ext uri="{FF2B5EF4-FFF2-40B4-BE49-F238E27FC236}">
                <a16:creationId xmlns:a16="http://schemas.microsoft.com/office/drawing/2014/main" id="{66DB04A4-8F41-4746-BEE9-0E59B9CEF916}"/>
              </a:ext>
            </a:extLst>
          </p:cNvPr>
          <p:cNvPicPr>
            <a:picLocks noChangeAspect="1"/>
          </p:cNvPicPr>
          <p:nvPr/>
        </p:nvPicPr>
        <p:blipFill>
          <a:blip r:embed="rId5"/>
          <a:stretch>
            <a:fillRect/>
          </a:stretch>
        </p:blipFill>
        <p:spPr>
          <a:xfrm>
            <a:off x="1115616" y="200164"/>
            <a:ext cx="651710" cy="377335"/>
          </a:xfrm>
          <a:prstGeom prst="rect">
            <a:avLst/>
          </a:prstGeom>
        </p:spPr>
      </p:pic>
      <p:pic>
        <p:nvPicPr>
          <p:cNvPr id="18" name="Image 17">
            <a:extLst>
              <a:ext uri="{FF2B5EF4-FFF2-40B4-BE49-F238E27FC236}">
                <a16:creationId xmlns:a16="http://schemas.microsoft.com/office/drawing/2014/main" id="{4AD8E1F2-401A-46F1-ADB7-0215F9A6B100}"/>
              </a:ext>
            </a:extLst>
          </p:cNvPr>
          <p:cNvPicPr>
            <a:picLocks noChangeAspect="1"/>
          </p:cNvPicPr>
          <p:nvPr/>
        </p:nvPicPr>
        <p:blipFill>
          <a:blip r:embed="rId6"/>
          <a:stretch>
            <a:fillRect/>
          </a:stretch>
        </p:blipFill>
        <p:spPr>
          <a:xfrm>
            <a:off x="2339752" y="109883"/>
            <a:ext cx="651710" cy="472809"/>
          </a:xfrm>
          <a:prstGeom prst="rect">
            <a:avLst/>
          </a:prstGeom>
        </p:spPr>
      </p:pic>
      <p:pic>
        <p:nvPicPr>
          <p:cNvPr id="19" name="Image 18">
            <a:extLst>
              <a:ext uri="{FF2B5EF4-FFF2-40B4-BE49-F238E27FC236}">
                <a16:creationId xmlns:a16="http://schemas.microsoft.com/office/drawing/2014/main" id="{F8A44435-B489-4E4F-8A43-3E7F7A6D935D}"/>
              </a:ext>
            </a:extLst>
          </p:cNvPr>
          <p:cNvPicPr>
            <a:picLocks noChangeAspect="1"/>
          </p:cNvPicPr>
          <p:nvPr/>
        </p:nvPicPr>
        <p:blipFill>
          <a:blip r:embed="rId7"/>
          <a:stretch>
            <a:fillRect/>
          </a:stretch>
        </p:blipFill>
        <p:spPr>
          <a:xfrm>
            <a:off x="3499787" y="144883"/>
            <a:ext cx="1045880" cy="36704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380E4528-05B8-4F82-8443-091C171005B3}"/>
              </a:ext>
            </a:extLst>
          </p:cNvPr>
          <p:cNvSpPr txBox="1"/>
          <p:nvPr/>
        </p:nvSpPr>
        <p:spPr>
          <a:xfrm>
            <a:off x="1178285" y="669671"/>
            <a:ext cx="4685532" cy="438582"/>
          </a:xfrm>
          <a:prstGeom prst="rect">
            <a:avLst/>
          </a:prstGeom>
          <a:noFill/>
        </p:spPr>
        <p:txBody>
          <a:bodyPr>
            <a:spAutoFit/>
          </a:bodyPr>
          <a:lstStyle/>
          <a:p>
            <a:pPr>
              <a:defRPr/>
            </a:pPr>
            <a:endParaRPr lang="fr-FR" sz="2250" b="1" dirty="0">
              <a:solidFill>
                <a:srgbClr val="006B9C"/>
              </a:solidFill>
            </a:endParaRPr>
          </a:p>
        </p:txBody>
      </p:sp>
      <p:sp>
        <p:nvSpPr>
          <p:cNvPr id="14" name="Cadre 13">
            <a:extLst>
              <a:ext uri="{FF2B5EF4-FFF2-40B4-BE49-F238E27FC236}">
                <a16:creationId xmlns:a16="http://schemas.microsoft.com/office/drawing/2014/main" id="{A52E0BC3-EDC6-48BD-885A-D8C10D350695}"/>
              </a:ext>
            </a:extLst>
          </p:cNvPr>
          <p:cNvSpPr/>
          <p:nvPr/>
        </p:nvSpPr>
        <p:spPr>
          <a:xfrm>
            <a:off x="5916742" y="1404148"/>
            <a:ext cx="1753024" cy="1340421"/>
          </a:xfrm>
          <a:prstGeom prst="frame">
            <a:avLst/>
          </a:prstGeom>
          <a:solidFill>
            <a:srgbClr val="009BC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12">
              <a:solidFill>
                <a:schemeClr val="tx1"/>
              </a:solidFill>
            </a:endParaRPr>
          </a:p>
        </p:txBody>
      </p:sp>
      <p:sp>
        <p:nvSpPr>
          <p:cNvPr id="15" name="Cadre 14">
            <a:extLst>
              <a:ext uri="{FF2B5EF4-FFF2-40B4-BE49-F238E27FC236}">
                <a16:creationId xmlns:a16="http://schemas.microsoft.com/office/drawing/2014/main" id="{8D79869F-BDC2-43EA-A81B-CB3E40DEF8E7}"/>
              </a:ext>
            </a:extLst>
          </p:cNvPr>
          <p:cNvSpPr/>
          <p:nvPr/>
        </p:nvSpPr>
        <p:spPr>
          <a:xfrm>
            <a:off x="3810520" y="1395507"/>
            <a:ext cx="1699019" cy="1340421"/>
          </a:xfrm>
          <a:prstGeom prst="fra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12">
              <a:solidFill>
                <a:schemeClr val="tx1"/>
              </a:solidFill>
            </a:endParaRPr>
          </a:p>
        </p:txBody>
      </p:sp>
      <p:sp>
        <p:nvSpPr>
          <p:cNvPr id="24" name="ZoneTexte 23">
            <a:extLst>
              <a:ext uri="{FF2B5EF4-FFF2-40B4-BE49-F238E27FC236}">
                <a16:creationId xmlns:a16="http://schemas.microsoft.com/office/drawing/2014/main" id="{F04EEB95-85FD-4D72-8B2B-73795003EE28}"/>
              </a:ext>
            </a:extLst>
          </p:cNvPr>
          <p:cNvSpPr txBox="1"/>
          <p:nvPr/>
        </p:nvSpPr>
        <p:spPr>
          <a:xfrm>
            <a:off x="4276050" y="4437107"/>
            <a:ext cx="1020707" cy="507831"/>
          </a:xfrm>
          <a:prstGeom prst="rect">
            <a:avLst/>
          </a:prstGeom>
          <a:noFill/>
        </p:spPr>
        <p:txBody>
          <a:bodyPr>
            <a:spAutoFit/>
          </a:bodyPr>
          <a:lstStyle/>
          <a:p>
            <a:pPr algn="ctr">
              <a:defRPr/>
            </a:pPr>
            <a:r>
              <a:rPr lang="fr-FR" sz="1350" dirty="0">
                <a:solidFill>
                  <a:schemeClr val="bg1"/>
                </a:solidFill>
              </a:rPr>
              <a:t>Référents handicap</a:t>
            </a:r>
          </a:p>
        </p:txBody>
      </p:sp>
      <p:pic>
        <p:nvPicPr>
          <p:cNvPr id="8198" name="Image 1">
            <a:extLst>
              <a:ext uri="{FF2B5EF4-FFF2-40B4-BE49-F238E27FC236}">
                <a16:creationId xmlns:a16="http://schemas.microsoft.com/office/drawing/2014/main" id="{3D3B609E-0655-47AB-BC79-884710119E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1558" y="1606130"/>
            <a:ext cx="973182" cy="9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dre 17">
            <a:extLst>
              <a:ext uri="{FF2B5EF4-FFF2-40B4-BE49-F238E27FC236}">
                <a16:creationId xmlns:a16="http://schemas.microsoft.com/office/drawing/2014/main" id="{9E65A849-1458-4140-AB84-1FDC1EA24E11}"/>
              </a:ext>
            </a:extLst>
          </p:cNvPr>
          <p:cNvSpPr/>
          <p:nvPr/>
        </p:nvSpPr>
        <p:spPr>
          <a:xfrm>
            <a:off x="1594128" y="1399827"/>
            <a:ext cx="1753024" cy="1340421"/>
          </a:xfrm>
          <a:prstGeom prst="frame">
            <a:avLst/>
          </a:prstGeom>
          <a:solidFill>
            <a:srgbClr val="009BC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12">
              <a:solidFill>
                <a:schemeClr val="tx1"/>
              </a:solidFill>
            </a:endParaRPr>
          </a:p>
        </p:txBody>
      </p:sp>
      <p:sp>
        <p:nvSpPr>
          <p:cNvPr id="8201" name="ZoneTexte 4">
            <a:extLst>
              <a:ext uri="{FF2B5EF4-FFF2-40B4-BE49-F238E27FC236}">
                <a16:creationId xmlns:a16="http://schemas.microsoft.com/office/drawing/2014/main" id="{A4E03F8B-E9C6-4210-B66F-4DCE5410DCD7}"/>
              </a:ext>
            </a:extLst>
          </p:cNvPr>
          <p:cNvSpPr txBox="1">
            <a:spLocks noChangeArrowheads="1"/>
          </p:cNvSpPr>
          <p:nvPr/>
        </p:nvSpPr>
        <p:spPr bwMode="auto">
          <a:xfrm>
            <a:off x="1926803" y="3467164"/>
            <a:ext cx="5307677" cy="888192"/>
          </a:xfrm>
          <a:prstGeom prst="rect">
            <a:avLst/>
          </a:prstGeom>
          <a:solidFill>
            <a:schemeClr val="accent4">
              <a:lumMod val="20000"/>
              <a:lumOff val="80000"/>
            </a:schemeClr>
          </a:solidFill>
          <a:ln>
            <a:noFill/>
          </a:ln>
        </p:spPr>
        <p:txBody>
          <a:bodyPr>
            <a:spAutoFit/>
          </a:bodyPr>
          <a:lstStyle>
            <a:lvl1pPr marL="342900" indent="-342900">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spcBef>
                <a:spcPct val="0"/>
              </a:spcBef>
              <a:buFontTx/>
              <a:buChar char="•"/>
              <a:defRPr/>
            </a:pPr>
            <a:r>
              <a:rPr lang="fr-FR" altLang="fr-FR" sz="1361">
                <a:latin typeface="Calibri" panose="020F0502020204030204" pitchFamily="34" charset="0"/>
              </a:rPr>
              <a:t>Mieux se connaitre </a:t>
            </a:r>
            <a:r>
              <a:rPr lang="fr-FR" altLang="fr-FR" sz="1089" i="1">
                <a:latin typeface="Calibri" panose="020F0502020204030204" pitchFamily="34" charset="0"/>
              </a:rPr>
              <a:t>(4 forums communs organisés – stages croisés)</a:t>
            </a:r>
          </a:p>
          <a:p>
            <a:pPr>
              <a:spcBef>
                <a:spcPct val="0"/>
              </a:spcBef>
              <a:buFontTx/>
              <a:buChar char="•"/>
              <a:defRPr/>
            </a:pPr>
            <a:r>
              <a:rPr lang="fr-FR" altLang="fr-FR" sz="1361">
                <a:latin typeface="Calibri" panose="020F0502020204030204" pitchFamily="34" charset="0"/>
              </a:rPr>
              <a:t>Travailler ensemble </a:t>
            </a:r>
            <a:r>
              <a:rPr lang="fr-FR" altLang="fr-FR" sz="1089" i="1">
                <a:latin typeface="Calibri" panose="020F0502020204030204" pitchFamily="34" charset="0"/>
              </a:rPr>
              <a:t>(groupes de travail communs)</a:t>
            </a:r>
          </a:p>
          <a:p>
            <a:pPr>
              <a:spcBef>
                <a:spcPct val="0"/>
              </a:spcBef>
              <a:buFontTx/>
              <a:buChar char="•"/>
              <a:defRPr/>
            </a:pPr>
            <a:r>
              <a:rPr lang="fr-FR" altLang="fr-FR" sz="1361">
                <a:latin typeface="Calibri" panose="020F0502020204030204" pitchFamily="34" charset="0"/>
              </a:rPr>
              <a:t>Se rencontrer régulièrement </a:t>
            </a:r>
            <a:r>
              <a:rPr lang="fr-FR" altLang="fr-FR" sz="1089" i="1">
                <a:latin typeface="Calibri" panose="020F0502020204030204" pitchFamily="34" charset="0"/>
              </a:rPr>
              <a:t>(comité de coordination handicap - partage d’expériences au travers des fiches d’améliorations / remerciements) </a:t>
            </a:r>
          </a:p>
        </p:txBody>
      </p:sp>
      <p:pic>
        <p:nvPicPr>
          <p:cNvPr id="2" name="Image 11">
            <a:extLst>
              <a:ext uri="{FF2B5EF4-FFF2-40B4-BE49-F238E27FC236}">
                <a16:creationId xmlns:a16="http://schemas.microsoft.com/office/drawing/2014/main" id="{6B43286A-4A75-4261-A8BE-04D784632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907" y="1775707"/>
            <a:ext cx="1322059" cy="5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ZoneTexte 1">
            <a:extLst>
              <a:ext uri="{FF2B5EF4-FFF2-40B4-BE49-F238E27FC236}">
                <a16:creationId xmlns:a16="http://schemas.microsoft.com/office/drawing/2014/main" id="{8404B7C9-9B49-4299-B7F9-08A755F0FAEB}"/>
              </a:ext>
            </a:extLst>
          </p:cNvPr>
          <p:cNvSpPr txBox="1">
            <a:spLocks noChangeArrowheads="1"/>
          </p:cNvSpPr>
          <p:nvPr/>
        </p:nvSpPr>
        <p:spPr bwMode="auto">
          <a:xfrm>
            <a:off x="6581011" y="2727287"/>
            <a:ext cx="881373" cy="3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spcBef>
                <a:spcPct val="0"/>
              </a:spcBef>
            </a:pPr>
            <a:r>
              <a:rPr lang="fr-FR" altLang="fr-FR" sz="1361">
                <a:latin typeface="Calibri" panose="020F0502020204030204" pitchFamily="34" charset="0"/>
              </a:rPr>
              <a:t>2012</a:t>
            </a:r>
          </a:p>
        </p:txBody>
      </p:sp>
      <p:sp>
        <p:nvSpPr>
          <p:cNvPr id="8203" name="ZoneTexte 15">
            <a:extLst>
              <a:ext uri="{FF2B5EF4-FFF2-40B4-BE49-F238E27FC236}">
                <a16:creationId xmlns:a16="http://schemas.microsoft.com/office/drawing/2014/main" id="{3A2A98DA-DF55-4C9A-8BE1-ADFCE066B4B2}"/>
              </a:ext>
            </a:extLst>
          </p:cNvPr>
          <p:cNvSpPr txBox="1">
            <a:spLocks noChangeArrowheads="1"/>
          </p:cNvSpPr>
          <p:nvPr/>
        </p:nvSpPr>
        <p:spPr bwMode="auto">
          <a:xfrm>
            <a:off x="2171988" y="2727287"/>
            <a:ext cx="881373" cy="3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spcBef>
                <a:spcPct val="0"/>
              </a:spcBef>
            </a:pPr>
            <a:r>
              <a:rPr lang="fr-FR" altLang="fr-FR" sz="1361">
                <a:latin typeface="Calibri" panose="020F0502020204030204" pitchFamily="34" charset="0"/>
              </a:rPr>
              <a:t>2019</a:t>
            </a:r>
          </a:p>
        </p:txBody>
      </p:sp>
      <p:pic>
        <p:nvPicPr>
          <p:cNvPr id="8204" name="Image 1">
            <a:extLst>
              <a:ext uri="{FF2B5EF4-FFF2-40B4-BE49-F238E27FC236}">
                <a16:creationId xmlns:a16="http://schemas.microsoft.com/office/drawing/2014/main" id="{F0857D05-5810-47B9-B6EA-32D51D7A8D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2801" y="1802710"/>
            <a:ext cx="1406308" cy="59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itre 2">
            <a:extLst>
              <a:ext uri="{FF2B5EF4-FFF2-40B4-BE49-F238E27FC236}">
                <a16:creationId xmlns:a16="http://schemas.microsoft.com/office/drawing/2014/main" id="{400563DD-6C93-4AF0-BE4E-6A5BE22F2D22}"/>
              </a:ext>
            </a:extLst>
          </p:cNvPr>
          <p:cNvSpPr txBox="1">
            <a:spLocks/>
          </p:cNvSpPr>
          <p:nvPr/>
        </p:nvSpPr>
        <p:spPr bwMode="auto">
          <a:xfrm>
            <a:off x="2036974" y="866226"/>
            <a:ext cx="5278515" cy="277640"/>
          </a:xfrm>
          <a:prstGeom prst="rect">
            <a:avLst/>
          </a:prstGeom>
          <a:solidFill>
            <a:schemeClr val="bg1"/>
          </a:solidFill>
          <a:ln>
            <a:noFill/>
          </a:ln>
          <a:effectLst/>
        </p:spPr>
        <p:txBody>
          <a:bodyPr lIns="0" tIns="0" rIns="0" bIns="0" anchor="ctr">
            <a:spAutoFit/>
          </a:bodyPr>
          <a:lstStyle>
            <a:lvl1pPr defTabSz="449263">
              <a:spcBef>
                <a:spcPts val="1413"/>
              </a:spcBef>
              <a:defRPr sz="3200">
                <a:solidFill>
                  <a:schemeClr val="tx1"/>
                </a:solidFill>
                <a:latin typeface="Liberation Sans" pitchFamily="34" charset="0"/>
                <a:ea typeface="Microsoft YaHei" panose="020B0503020204020204" pitchFamily="34" charset="-122"/>
              </a:defRPr>
            </a:lvl1pPr>
            <a:lvl2pPr marL="685800" indent="-22860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nSpc>
                <a:spcPct val="118000"/>
              </a:lnSpc>
              <a:spcBef>
                <a:spcPct val="0"/>
              </a:spcBef>
              <a:buClr>
                <a:srgbClr val="336699"/>
              </a:buClr>
              <a:buFont typeface="Arial Narrow" panose="020B06060202020A0204" pitchFamily="34" charset="0"/>
              <a:buNone/>
              <a:defRPr/>
            </a:pPr>
            <a:r>
              <a:rPr lang="fr-FR" altLang="fr-FR" sz="1633" dirty="0">
                <a:solidFill>
                  <a:srgbClr val="0070C0"/>
                </a:solidFill>
                <a:latin typeface="Calibri" panose="020F0502020204030204" pitchFamily="34" charset="0"/>
                <a:ea typeface="+mn-ea"/>
              </a:rPr>
              <a:t>Un partenariat établi depuis de nombreuses </a:t>
            </a:r>
            <a:r>
              <a:rPr lang="fr-FR" altLang="fr-FR" sz="1633" dirty="0">
                <a:solidFill>
                  <a:schemeClr val="accent5"/>
                </a:solidFill>
                <a:latin typeface="Calibri" panose="020F0502020204030204" pitchFamily="34" charset="0"/>
                <a:ea typeface="+mn-ea"/>
              </a:rPr>
              <a:t>années  </a:t>
            </a:r>
          </a:p>
        </p:txBody>
      </p:sp>
      <p:sp>
        <p:nvSpPr>
          <p:cNvPr id="3" name="ZoneTexte 2">
            <a:extLst>
              <a:ext uri="{FF2B5EF4-FFF2-40B4-BE49-F238E27FC236}">
                <a16:creationId xmlns:a16="http://schemas.microsoft.com/office/drawing/2014/main" id="{73773EDA-2FBC-41CD-9F4F-2CC2EF9044AE}"/>
              </a:ext>
            </a:extLst>
          </p:cNvPr>
          <p:cNvSpPr txBox="1">
            <a:spLocks noChangeArrowheads="1"/>
          </p:cNvSpPr>
          <p:nvPr/>
        </p:nvSpPr>
        <p:spPr bwMode="auto">
          <a:xfrm>
            <a:off x="3324470" y="3052401"/>
            <a:ext cx="1868596"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a:spcBef>
                <a:spcPct val="0"/>
              </a:spcBef>
            </a:pPr>
            <a:r>
              <a:rPr lang="fr-FR" altLang="fr-FR" sz="1633">
                <a:solidFill>
                  <a:srgbClr val="0070C0"/>
                </a:solidFill>
                <a:latin typeface="Calibri" panose="020F0502020204030204" pitchFamily="34" charset="0"/>
              </a:rPr>
              <a:t>Une volonté  de : </a:t>
            </a:r>
          </a:p>
        </p:txBody>
      </p:sp>
      <p:pic>
        <p:nvPicPr>
          <p:cNvPr id="16" name="Image 1">
            <a:extLst>
              <a:ext uri="{FF2B5EF4-FFF2-40B4-BE49-F238E27FC236}">
                <a16:creationId xmlns:a16="http://schemas.microsoft.com/office/drawing/2014/main" id="{BE5BD496-A466-4048-9351-5F17CF047F0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8424" y="55821"/>
            <a:ext cx="688033" cy="48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a:extLst>
              <a:ext uri="{FF2B5EF4-FFF2-40B4-BE49-F238E27FC236}">
                <a16:creationId xmlns:a16="http://schemas.microsoft.com/office/drawing/2014/main" id="{9DE340DF-ECA1-4450-B07E-E4A552FEC889}"/>
              </a:ext>
            </a:extLst>
          </p:cNvPr>
          <p:cNvPicPr>
            <a:picLocks noChangeAspect="1"/>
          </p:cNvPicPr>
          <p:nvPr/>
        </p:nvPicPr>
        <p:blipFill>
          <a:blip r:embed="rId7"/>
          <a:stretch>
            <a:fillRect/>
          </a:stretch>
        </p:blipFill>
        <p:spPr>
          <a:xfrm>
            <a:off x="2339752" y="109883"/>
            <a:ext cx="651710" cy="472809"/>
          </a:xfrm>
          <a:prstGeom prst="rect">
            <a:avLst/>
          </a:prstGeom>
        </p:spPr>
      </p:pic>
      <p:pic>
        <p:nvPicPr>
          <p:cNvPr id="19" name="Image 18">
            <a:extLst>
              <a:ext uri="{FF2B5EF4-FFF2-40B4-BE49-F238E27FC236}">
                <a16:creationId xmlns:a16="http://schemas.microsoft.com/office/drawing/2014/main" id="{DF7D0D4A-0CE5-45B7-A057-E01164625DA4}"/>
              </a:ext>
            </a:extLst>
          </p:cNvPr>
          <p:cNvPicPr>
            <a:picLocks noChangeAspect="1"/>
          </p:cNvPicPr>
          <p:nvPr/>
        </p:nvPicPr>
        <p:blipFill>
          <a:blip r:embed="rId8"/>
          <a:stretch>
            <a:fillRect/>
          </a:stretch>
        </p:blipFill>
        <p:spPr>
          <a:xfrm>
            <a:off x="3499787" y="144883"/>
            <a:ext cx="1045880" cy="367045"/>
          </a:xfrm>
          <a:prstGeom prst="rect">
            <a:avLst/>
          </a:prstGeom>
        </p:spPr>
      </p:pic>
      <p:pic>
        <p:nvPicPr>
          <p:cNvPr id="20" name="images2">
            <a:extLst>
              <a:ext uri="{FF2B5EF4-FFF2-40B4-BE49-F238E27FC236}">
                <a16:creationId xmlns:a16="http://schemas.microsoft.com/office/drawing/2014/main" id="{A9BC250B-45CD-4DCE-A2FB-C28A9D8837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1233" y="100992"/>
            <a:ext cx="558418" cy="5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0" y="738000"/>
            <a:ext cx="9144000" cy="4405500"/>
          </a:xfrm>
          <a:prstGeom prst="round1Rect">
            <a:avLst>
              <a:gd name="adj" fmla="val 0"/>
            </a:avLst>
          </a:prstGeom>
          <a:solidFill>
            <a:schemeClr val="tx2"/>
          </a:solidFill>
        </p:spPr>
        <p:txBody>
          <a:bodyPr/>
          <a:lstStyle/>
          <a:p>
            <a:endParaRPr lang="fr-FR"/>
          </a:p>
        </p:txBody>
      </p:sp>
      <p:sp>
        <p:nvSpPr>
          <p:cNvPr id="4" name="Espace réservé de la date 3"/>
          <p:cNvSpPr>
            <a:spLocks noGrp="1"/>
          </p:cNvSpPr>
          <p:nvPr>
            <p:ph type="dt" sz="half" idx="2"/>
          </p:nvPr>
        </p:nvSpPr>
        <p:spPr/>
        <p:txBody>
          <a:bodyPr/>
          <a:lstStyle/>
          <a:p>
            <a:fld id="{EA8FAAC2-ECC7-674E-BA6D-9C8C798446C6}" type="datetime1">
              <a:rPr lang="fr-FR" cap="all" smtClean="0"/>
              <a:t>03/12/2025</a:t>
            </a:fld>
            <a:endParaRPr lang="fr-FR" cap="all" dirty="0"/>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6</a:t>
            </a:fld>
            <a:endParaRPr lang="fr-FR" dirty="0"/>
          </a:p>
        </p:txBody>
      </p:sp>
      <p:sp>
        <p:nvSpPr>
          <p:cNvPr id="2" name="Titre 1"/>
          <p:cNvSpPr>
            <a:spLocks noGrp="1"/>
          </p:cNvSpPr>
          <p:nvPr>
            <p:ph type="title"/>
          </p:nvPr>
        </p:nvSpPr>
        <p:spPr>
          <a:xfrm>
            <a:off x="323528" y="738000"/>
            <a:ext cx="8460471" cy="4046400"/>
          </a:xfrm>
          <a:solidFill>
            <a:schemeClr val="tx2"/>
          </a:solidFill>
        </p:spPr>
        <p:txBody>
          <a:bodyPr/>
          <a:lstStyle/>
          <a:p>
            <a:pPr marL="0" indent="0">
              <a:buNone/>
            </a:pPr>
            <a:r>
              <a:rPr lang="fr-FR" sz="3200" dirty="0"/>
              <a:t>2. La Charte Romain JACOB</a:t>
            </a:r>
            <a:endParaRPr lang="fr-FR" sz="2400" dirty="0"/>
          </a:p>
        </p:txBody>
      </p:sp>
      <p:pic>
        <p:nvPicPr>
          <p:cNvPr id="6" name="Image 5">
            <a:extLst>
              <a:ext uri="{FF2B5EF4-FFF2-40B4-BE49-F238E27FC236}">
                <a16:creationId xmlns:a16="http://schemas.microsoft.com/office/drawing/2014/main" id="{02874F33-A7A0-AE7E-7457-CB5036F21B83}"/>
              </a:ext>
            </a:extLst>
          </p:cNvPr>
          <p:cNvPicPr>
            <a:picLocks noChangeAspect="1"/>
          </p:cNvPicPr>
          <p:nvPr/>
        </p:nvPicPr>
        <p:blipFill>
          <a:blip r:embed="rId2"/>
          <a:stretch>
            <a:fillRect/>
          </a:stretch>
        </p:blipFill>
        <p:spPr>
          <a:xfrm>
            <a:off x="1043608" y="118375"/>
            <a:ext cx="2155016" cy="481449"/>
          </a:xfrm>
          <a:prstGeom prst="rect">
            <a:avLst/>
          </a:prstGeom>
        </p:spPr>
      </p:pic>
      <p:pic>
        <p:nvPicPr>
          <p:cNvPr id="5" name="Image 4">
            <a:extLst>
              <a:ext uri="{FF2B5EF4-FFF2-40B4-BE49-F238E27FC236}">
                <a16:creationId xmlns:a16="http://schemas.microsoft.com/office/drawing/2014/main" id="{5A8E5989-8210-B361-8E8D-8D8FD02F8DC5}"/>
              </a:ext>
            </a:extLst>
          </p:cNvPr>
          <p:cNvPicPr>
            <a:picLocks noChangeAspect="1"/>
          </p:cNvPicPr>
          <p:nvPr/>
        </p:nvPicPr>
        <p:blipFill>
          <a:blip r:embed="rId3"/>
          <a:srcRect l="4302"/>
          <a:stretch/>
        </p:blipFill>
        <p:spPr>
          <a:xfrm>
            <a:off x="5940152" y="712211"/>
            <a:ext cx="3203846" cy="4463816"/>
          </a:xfrm>
          <a:prstGeom prst="rect">
            <a:avLst/>
          </a:prstGeom>
        </p:spPr>
      </p:pic>
      <p:pic>
        <p:nvPicPr>
          <p:cNvPr id="10" name="Image 9">
            <a:extLst>
              <a:ext uri="{FF2B5EF4-FFF2-40B4-BE49-F238E27FC236}">
                <a16:creationId xmlns:a16="http://schemas.microsoft.com/office/drawing/2014/main" id="{65D49CD5-4B64-41BA-846C-7B6D2972D255}"/>
              </a:ext>
            </a:extLst>
          </p:cNvPr>
          <p:cNvPicPr>
            <a:picLocks noChangeAspect="1"/>
          </p:cNvPicPr>
          <p:nvPr/>
        </p:nvPicPr>
        <p:blipFill>
          <a:blip r:embed="rId4"/>
          <a:stretch>
            <a:fillRect/>
          </a:stretch>
        </p:blipFill>
        <p:spPr>
          <a:xfrm>
            <a:off x="2339752" y="109883"/>
            <a:ext cx="651710" cy="472809"/>
          </a:xfrm>
          <a:prstGeom prst="rect">
            <a:avLst/>
          </a:prstGeom>
        </p:spPr>
      </p:pic>
      <p:pic>
        <p:nvPicPr>
          <p:cNvPr id="12" name="Image 11">
            <a:extLst>
              <a:ext uri="{FF2B5EF4-FFF2-40B4-BE49-F238E27FC236}">
                <a16:creationId xmlns:a16="http://schemas.microsoft.com/office/drawing/2014/main" id="{28DC6FD3-5B10-4301-A1C1-E792D89A7349}"/>
              </a:ext>
            </a:extLst>
          </p:cNvPr>
          <p:cNvPicPr>
            <a:picLocks noChangeAspect="1"/>
          </p:cNvPicPr>
          <p:nvPr/>
        </p:nvPicPr>
        <p:blipFill>
          <a:blip r:embed="rId5"/>
          <a:stretch>
            <a:fillRect/>
          </a:stretch>
        </p:blipFill>
        <p:spPr>
          <a:xfrm>
            <a:off x="1104071" y="174184"/>
            <a:ext cx="651710" cy="377335"/>
          </a:xfrm>
          <a:prstGeom prst="rect">
            <a:avLst/>
          </a:prstGeom>
        </p:spPr>
      </p:pic>
      <p:pic>
        <p:nvPicPr>
          <p:cNvPr id="13" name="Image 12">
            <a:extLst>
              <a:ext uri="{FF2B5EF4-FFF2-40B4-BE49-F238E27FC236}">
                <a16:creationId xmlns:a16="http://schemas.microsoft.com/office/drawing/2014/main" id="{9D46B755-4E5C-43C6-A9DA-94E82AA55D29}"/>
              </a:ext>
            </a:extLst>
          </p:cNvPr>
          <p:cNvPicPr>
            <a:picLocks noChangeAspect="1"/>
          </p:cNvPicPr>
          <p:nvPr/>
        </p:nvPicPr>
        <p:blipFill>
          <a:blip r:embed="rId6"/>
          <a:stretch>
            <a:fillRect/>
          </a:stretch>
        </p:blipFill>
        <p:spPr>
          <a:xfrm>
            <a:off x="3499787" y="144883"/>
            <a:ext cx="1045880" cy="367045"/>
          </a:xfrm>
          <a:prstGeom prst="rect">
            <a:avLst/>
          </a:prstGeom>
        </p:spPr>
      </p:pic>
    </p:spTree>
    <p:extLst>
      <p:ext uri="{BB962C8B-B14F-4D97-AF65-F5344CB8AC3E}">
        <p14:creationId xmlns:p14="http://schemas.microsoft.com/office/powerpoint/2010/main" val="3986311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DAAD393-F29C-4CC4-B61F-7089EE086908}"/>
              </a:ext>
            </a:extLst>
          </p:cNvPr>
          <p:cNvSpPr txBox="1"/>
          <p:nvPr/>
        </p:nvSpPr>
        <p:spPr>
          <a:xfrm>
            <a:off x="1352182" y="690193"/>
            <a:ext cx="4684452" cy="438582"/>
          </a:xfrm>
          <a:prstGeom prst="rect">
            <a:avLst/>
          </a:prstGeom>
          <a:noFill/>
        </p:spPr>
        <p:txBody>
          <a:bodyPr>
            <a:spAutoFit/>
          </a:bodyPr>
          <a:lstStyle/>
          <a:p>
            <a:pPr>
              <a:defRPr/>
            </a:pPr>
            <a:endParaRPr lang="fr-FR" sz="2250" b="1" dirty="0">
              <a:solidFill>
                <a:srgbClr val="006B9C"/>
              </a:solidFill>
            </a:endParaRPr>
          </a:p>
        </p:txBody>
      </p:sp>
      <p:sp>
        <p:nvSpPr>
          <p:cNvPr id="9" name="ZoneTexte 8">
            <a:extLst>
              <a:ext uri="{FF2B5EF4-FFF2-40B4-BE49-F238E27FC236}">
                <a16:creationId xmlns:a16="http://schemas.microsoft.com/office/drawing/2014/main" id="{43934F91-66D4-4BC1-AD01-7CF9BA469F81}"/>
              </a:ext>
            </a:extLst>
          </p:cNvPr>
          <p:cNvSpPr txBox="1"/>
          <p:nvPr/>
        </p:nvSpPr>
        <p:spPr>
          <a:xfrm>
            <a:off x="1865237" y="1052031"/>
            <a:ext cx="4685532" cy="438582"/>
          </a:xfrm>
          <a:prstGeom prst="rect">
            <a:avLst/>
          </a:prstGeom>
          <a:noFill/>
        </p:spPr>
        <p:txBody>
          <a:bodyPr>
            <a:spAutoFit/>
          </a:bodyPr>
          <a:lstStyle/>
          <a:p>
            <a:pPr>
              <a:defRPr/>
            </a:pPr>
            <a:endParaRPr lang="fr-FR" sz="2250" b="1" dirty="0">
              <a:solidFill>
                <a:srgbClr val="006B9C"/>
              </a:solidFill>
            </a:endParaRPr>
          </a:p>
        </p:txBody>
      </p:sp>
      <p:sp>
        <p:nvSpPr>
          <p:cNvPr id="10244" name="ZoneTexte 24">
            <a:extLst>
              <a:ext uri="{FF2B5EF4-FFF2-40B4-BE49-F238E27FC236}">
                <a16:creationId xmlns:a16="http://schemas.microsoft.com/office/drawing/2014/main" id="{CB32D3E1-FD8E-4030-95A5-68741E2F719F}"/>
              </a:ext>
            </a:extLst>
          </p:cNvPr>
          <p:cNvSpPr txBox="1">
            <a:spLocks noChangeArrowheads="1"/>
          </p:cNvSpPr>
          <p:nvPr/>
        </p:nvSpPr>
        <p:spPr bwMode="auto">
          <a:xfrm>
            <a:off x="6434116" y="2571751"/>
            <a:ext cx="1468954" cy="76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a:spcBef>
                <a:spcPct val="0"/>
              </a:spcBef>
            </a:pPr>
            <a:r>
              <a:rPr lang="fr-FR" altLang="fr-FR" sz="1089">
                <a:solidFill>
                  <a:srgbClr val="00B050"/>
                </a:solidFill>
                <a:latin typeface="Calibri" panose="020F0502020204030204" pitchFamily="34" charset="0"/>
              </a:rPr>
              <a:t>4 réunions /an, </a:t>
            </a:r>
          </a:p>
          <a:p>
            <a:pPr algn="ctr">
              <a:spcBef>
                <a:spcPct val="0"/>
              </a:spcBef>
            </a:pPr>
            <a:r>
              <a:rPr lang="fr-FR" altLang="fr-FR" sz="1089">
                <a:solidFill>
                  <a:srgbClr val="00B050"/>
                </a:solidFill>
                <a:latin typeface="Calibri" panose="020F0502020204030204" pitchFamily="34" charset="0"/>
              </a:rPr>
              <a:t>Groupes de travail </a:t>
            </a:r>
          </a:p>
          <a:p>
            <a:pPr algn="ctr">
              <a:spcBef>
                <a:spcPct val="0"/>
              </a:spcBef>
            </a:pPr>
            <a:r>
              <a:rPr lang="fr-FR" altLang="fr-FR" sz="1089">
                <a:solidFill>
                  <a:srgbClr val="00B050"/>
                </a:solidFill>
                <a:latin typeface="Calibri" panose="020F0502020204030204" pitchFamily="34" charset="0"/>
              </a:rPr>
              <a:t>Suivi du plan d’actions défini</a:t>
            </a:r>
          </a:p>
        </p:txBody>
      </p:sp>
      <p:sp>
        <p:nvSpPr>
          <p:cNvPr id="10245" name="ZoneTexte 2">
            <a:extLst>
              <a:ext uri="{FF2B5EF4-FFF2-40B4-BE49-F238E27FC236}">
                <a16:creationId xmlns:a16="http://schemas.microsoft.com/office/drawing/2014/main" id="{50E6D6E3-E37D-4632-902F-35A002869F3D}"/>
              </a:ext>
            </a:extLst>
          </p:cNvPr>
          <p:cNvSpPr txBox="1">
            <a:spLocks noChangeArrowheads="1"/>
          </p:cNvSpPr>
          <p:nvPr/>
        </p:nvSpPr>
        <p:spPr bwMode="auto">
          <a:xfrm>
            <a:off x="2152006" y="787459"/>
            <a:ext cx="4839988" cy="36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spcBef>
                <a:spcPts val="1413"/>
              </a:spcBef>
              <a:defRPr sz="3200">
                <a:solidFill>
                  <a:schemeClr val="tx1"/>
                </a:solidFill>
                <a:latin typeface="Liberation Sans"/>
                <a:ea typeface="Microsoft YaHei" panose="020B0503020204020204" pitchFamily="34" charset="-122"/>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nSpc>
                <a:spcPct val="118000"/>
              </a:lnSpc>
              <a:spcBef>
                <a:spcPct val="0"/>
              </a:spcBef>
              <a:buClr>
                <a:srgbClr val="336699"/>
              </a:buClr>
            </a:pPr>
            <a:r>
              <a:rPr lang="fr-FR" altLang="fr-FR" sz="1633" dirty="0">
                <a:solidFill>
                  <a:srgbClr val="0070C0"/>
                </a:solidFill>
                <a:latin typeface="Calibri" panose="020F0502020204030204" pitchFamily="34" charset="0"/>
              </a:rPr>
              <a:t>Une organisation établie pour faire vivre la démarche</a:t>
            </a:r>
          </a:p>
        </p:txBody>
      </p:sp>
      <p:sp>
        <p:nvSpPr>
          <p:cNvPr id="6" name="Rectangle à coins arrondis 5">
            <a:extLst>
              <a:ext uri="{FF2B5EF4-FFF2-40B4-BE49-F238E27FC236}">
                <a16:creationId xmlns:a16="http://schemas.microsoft.com/office/drawing/2014/main" id="{07D628BA-22C6-46BF-8773-31B1D937C0F9}"/>
              </a:ext>
            </a:extLst>
          </p:cNvPr>
          <p:cNvSpPr/>
          <p:nvPr/>
        </p:nvSpPr>
        <p:spPr>
          <a:xfrm>
            <a:off x="1779907" y="1487317"/>
            <a:ext cx="2351407" cy="69991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25" b="1" dirty="0">
                <a:solidFill>
                  <a:schemeClr val="bg1"/>
                </a:solidFill>
              </a:rPr>
              <a:t>Comité de coordination handicap </a:t>
            </a:r>
            <a:endParaRPr lang="fr-FR" sz="1089" i="1" dirty="0">
              <a:solidFill>
                <a:schemeClr val="bg1"/>
              </a:solidFill>
            </a:endParaRPr>
          </a:p>
        </p:txBody>
      </p:sp>
      <p:sp>
        <p:nvSpPr>
          <p:cNvPr id="10" name="Rectangle à coins arrondis 9">
            <a:extLst>
              <a:ext uri="{FF2B5EF4-FFF2-40B4-BE49-F238E27FC236}">
                <a16:creationId xmlns:a16="http://schemas.microsoft.com/office/drawing/2014/main" id="{21FE1A14-FAB1-4E55-8F99-68DCD874BAA1}"/>
              </a:ext>
            </a:extLst>
          </p:cNvPr>
          <p:cNvSpPr/>
          <p:nvPr/>
        </p:nvSpPr>
        <p:spPr>
          <a:xfrm>
            <a:off x="1787468" y="2537187"/>
            <a:ext cx="2351407" cy="69991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25" b="1" dirty="0">
                <a:solidFill>
                  <a:schemeClr val="bg1"/>
                </a:solidFill>
              </a:rPr>
              <a:t>Rencontres des référents handicap </a:t>
            </a:r>
            <a:endParaRPr lang="fr-FR" sz="1089" i="1" dirty="0">
              <a:solidFill>
                <a:schemeClr val="bg1"/>
              </a:solidFill>
            </a:endParaRPr>
          </a:p>
        </p:txBody>
      </p:sp>
      <p:sp>
        <p:nvSpPr>
          <p:cNvPr id="11" name="Rectangle à coins arrondis 10">
            <a:extLst>
              <a:ext uri="{FF2B5EF4-FFF2-40B4-BE49-F238E27FC236}">
                <a16:creationId xmlns:a16="http://schemas.microsoft.com/office/drawing/2014/main" id="{9634A0A3-92F3-4CD4-BA8D-679AE5F51C86}"/>
              </a:ext>
            </a:extLst>
          </p:cNvPr>
          <p:cNvSpPr/>
          <p:nvPr/>
        </p:nvSpPr>
        <p:spPr>
          <a:xfrm>
            <a:off x="1779907" y="3635662"/>
            <a:ext cx="2351407" cy="69991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25" b="1" dirty="0">
                <a:solidFill>
                  <a:schemeClr val="bg1"/>
                </a:solidFill>
              </a:rPr>
              <a:t>Professionnels des services </a:t>
            </a:r>
            <a:endParaRPr lang="fr-FR" sz="1089" i="1" dirty="0">
              <a:solidFill>
                <a:schemeClr val="bg1"/>
              </a:solidFill>
            </a:endParaRPr>
          </a:p>
        </p:txBody>
      </p:sp>
      <p:cxnSp>
        <p:nvCxnSpPr>
          <p:cNvPr id="4" name="Connecteur droit avec flèche 3">
            <a:extLst>
              <a:ext uri="{FF2B5EF4-FFF2-40B4-BE49-F238E27FC236}">
                <a16:creationId xmlns:a16="http://schemas.microsoft.com/office/drawing/2014/main" id="{8E763BD3-3001-4869-919B-534A47358BC1}"/>
              </a:ext>
            </a:extLst>
          </p:cNvPr>
          <p:cNvCxnSpPr/>
          <p:nvPr/>
        </p:nvCxnSpPr>
        <p:spPr>
          <a:xfrm>
            <a:off x="2955071" y="2263918"/>
            <a:ext cx="0" cy="1955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E9A74371-4A5A-44CF-A647-96BD0871ADB9}"/>
              </a:ext>
            </a:extLst>
          </p:cNvPr>
          <p:cNvCxnSpPr/>
          <p:nvPr/>
        </p:nvCxnSpPr>
        <p:spPr>
          <a:xfrm>
            <a:off x="2955071" y="3292186"/>
            <a:ext cx="0" cy="293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51" name="ZoneTexte 15">
            <a:extLst>
              <a:ext uri="{FF2B5EF4-FFF2-40B4-BE49-F238E27FC236}">
                <a16:creationId xmlns:a16="http://schemas.microsoft.com/office/drawing/2014/main" id="{86D0844A-858D-49D6-A6F7-A310D2CC7B4A}"/>
              </a:ext>
            </a:extLst>
          </p:cNvPr>
          <p:cNvSpPr txBox="1">
            <a:spLocks noChangeArrowheads="1"/>
          </p:cNvSpPr>
          <p:nvPr/>
        </p:nvSpPr>
        <p:spPr bwMode="auto">
          <a:xfrm>
            <a:off x="4179919" y="1484076"/>
            <a:ext cx="2030613" cy="76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a:spcBef>
                <a:spcPct val="0"/>
              </a:spcBef>
              <a:defRPr/>
            </a:pPr>
            <a:r>
              <a:rPr lang="fr-FR" altLang="fr-FR" sz="1089" dirty="0">
                <a:solidFill>
                  <a:schemeClr val="accent5"/>
                </a:solidFill>
                <a:latin typeface="Calibri" panose="020F0502020204030204" pitchFamily="34" charset="0"/>
              </a:rPr>
              <a:t>Directions des structures partenaires /pilotes de la thématique handicap / 1 à 2 référents handicap </a:t>
            </a:r>
          </a:p>
        </p:txBody>
      </p:sp>
      <p:sp>
        <p:nvSpPr>
          <p:cNvPr id="10252" name="ZoneTexte 17">
            <a:extLst>
              <a:ext uri="{FF2B5EF4-FFF2-40B4-BE49-F238E27FC236}">
                <a16:creationId xmlns:a16="http://schemas.microsoft.com/office/drawing/2014/main" id="{36054842-AFF0-4451-AAB7-CF16A9D51F18}"/>
              </a:ext>
            </a:extLst>
          </p:cNvPr>
          <p:cNvSpPr txBox="1">
            <a:spLocks noChangeArrowheads="1"/>
          </p:cNvSpPr>
          <p:nvPr/>
        </p:nvSpPr>
        <p:spPr bwMode="auto">
          <a:xfrm>
            <a:off x="4205842" y="2573911"/>
            <a:ext cx="2178589" cy="76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a:spcBef>
                <a:spcPct val="0"/>
              </a:spcBef>
              <a:defRPr/>
            </a:pPr>
            <a:r>
              <a:rPr lang="fr-FR" altLang="fr-FR" sz="1089" dirty="0">
                <a:solidFill>
                  <a:schemeClr val="accent5"/>
                </a:solidFill>
                <a:latin typeface="Calibri" panose="020F0502020204030204" pitchFamily="34" charset="0"/>
              </a:rPr>
              <a:t>Professionnels volontaires – représentatifs des pôles d’activité et formés à la prise en charge du handicap</a:t>
            </a:r>
          </a:p>
        </p:txBody>
      </p:sp>
      <p:sp>
        <p:nvSpPr>
          <p:cNvPr id="10253" name="ZoneTexte 1">
            <a:extLst>
              <a:ext uri="{FF2B5EF4-FFF2-40B4-BE49-F238E27FC236}">
                <a16:creationId xmlns:a16="http://schemas.microsoft.com/office/drawing/2014/main" id="{B14196AA-5602-4AE5-8CC8-B11DA865A759}"/>
              </a:ext>
            </a:extLst>
          </p:cNvPr>
          <p:cNvSpPr txBox="1">
            <a:spLocks noChangeArrowheads="1"/>
          </p:cNvSpPr>
          <p:nvPr/>
        </p:nvSpPr>
        <p:spPr bwMode="auto">
          <a:xfrm>
            <a:off x="6434116" y="1445192"/>
            <a:ext cx="1420349"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spcBef>
                <a:spcPct val="0"/>
              </a:spcBef>
            </a:pPr>
            <a:r>
              <a:rPr lang="fr-FR" altLang="fr-FR" sz="1089">
                <a:solidFill>
                  <a:srgbClr val="00B050"/>
                </a:solidFill>
                <a:latin typeface="Calibri" panose="020F0502020204030204" pitchFamily="34" charset="0"/>
              </a:rPr>
              <a:t>3 réunions / an</a:t>
            </a:r>
          </a:p>
          <a:p>
            <a:pPr>
              <a:spcBef>
                <a:spcPct val="0"/>
              </a:spcBef>
            </a:pPr>
            <a:r>
              <a:rPr lang="fr-FR" altLang="fr-FR" sz="1089">
                <a:solidFill>
                  <a:srgbClr val="00B050"/>
                </a:solidFill>
                <a:latin typeface="Calibri" panose="020F0502020204030204" pitchFamily="34" charset="0"/>
              </a:rPr>
              <a:t>Suivi de la convention</a:t>
            </a:r>
          </a:p>
          <a:p>
            <a:pPr>
              <a:spcBef>
                <a:spcPct val="0"/>
              </a:spcBef>
            </a:pPr>
            <a:r>
              <a:rPr lang="fr-FR" altLang="fr-FR" sz="1089">
                <a:solidFill>
                  <a:srgbClr val="00B050"/>
                </a:solidFill>
                <a:latin typeface="Calibri" panose="020F0502020204030204" pitchFamily="34" charset="0"/>
              </a:rPr>
              <a:t>Partage d’expérience </a:t>
            </a:r>
          </a:p>
          <a:p>
            <a:pPr>
              <a:spcBef>
                <a:spcPct val="0"/>
              </a:spcBef>
            </a:pPr>
            <a:r>
              <a:rPr lang="fr-FR" altLang="fr-FR" sz="1089">
                <a:solidFill>
                  <a:srgbClr val="00B050"/>
                </a:solidFill>
                <a:latin typeface="Calibri" panose="020F0502020204030204" pitchFamily="34" charset="0"/>
              </a:rPr>
              <a:t>Identification et suivi des projets communs </a:t>
            </a:r>
          </a:p>
        </p:txBody>
      </p:sp>
      <p:pic>
        <p:nvPicPr>
          <p:cNvPr id="14" name="images2">
            <a:extLst>
              <a:ext uri="{FF2B5EF4-FFF2-40B4-BE49-F238E27FC236}">
                <a16:creationId xmlns:a16="http://schemas.microsoft.com/office/drawing/2014/main" id="{79781E44-A1D8-439B-AF77-44567911A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609" y="167761"/>
            <a:ext cx="558418" cy="5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
            <a:extLst>
              <a:ext uri="{FF2B5EF4-FFF2-40B4-BE49-F238E27FC236}">
                <a16:creationId xmlns:a16="http://schemas.microsoft.com/office/drawing/2014/main" id="{562F2339-4622-434F-99E7-CE5F2F8523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172164"/>
            <a:ext cx="688033" cy="48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a:extLst>
              <a:ext uri="{FF2B5EF4-FFF2-40B4-BE49-F238E27FC236}">
                <a16:creationId xmlns:a16="http://schemas.microsoft.com/office/drawing/2014/main" id="{C9233C07-78AE-48B7-AA65-7EDBDDD746A8}"/>
              </a:ext>
            </a:extLst>
          </p:cNvPr>
          <p:cNvPicPr>
            <a:picLocks noChangeAspect="1"/>
          </p:cNvPicPr>
          <p:nvPr/>
        </p:nvPicPr>
        <p:blipFill>
          <a:blip r:embed="rId5"/>
          <a:stretch>
            <a:fillRect/>
          </a:stretch>
        </p:blipFill>
        <p:spPr>
          <a:xfrm>
            <a:off x="1115616" y="200164"/>
            <a:ext cx="651710" cy="377335"/>
          </a:xfrm>
          <a:prstGeom prst="rect">
            <a:avLst/>
          </a:prstGeom>
        </p:spPr>
      </p:pic>
      <p:pic>
        <p:nvPicPr>
          <p:cNvPr id="18" name="Image 17">
            <a:extLst>
              <a:ext uri="{FF2B5EF4-FFF2-40B4-BE49-F238E27FC236}">
                <a16:creationId xmlns:a16="http://schemas.microsoft.com/office/drawing/2014/main" id="{0A73E218-D62F-46E0-BE12-133D1FDE29FC}"/>
              </a:ext>
            </a:extLst>
          </p:cNvPr>
          <p:cNvPicPr>
            <a:picLocks noChangeAspect="1"/>
          </p:cNvPicPr>
          <p:nvPr/>
        </p:nvPicPr>
        <p:blipFill>
          <a:blip r:embed="rId6"/>
          <a:stretch>
            <a:fillRect/>
          </a:stretch>
        </p:blipFill>
        <p:spPr>
          <a:xfrm>
            <a:off x="2339752" y="109883"/>
            <a:ext cx="651710" cy="472809"/>
          </a:xfrm>
          <a:prstGeom prst="rect">
            <a:avLst/>
          </a:prstGeom>
        </p:spPr>
      </p:pic>
      <p:pic>
        <p:nvPicPr>
          <p:cNvPr id="19" name="Image 18">
            <a:extLst>
              <a:ext uri="{FF2B5EF4-FFF2-40B4-BE49-F238E27FC236}">
                <a16:creationId xmlns:a16="http://schemas.microsoft.com/office/drawing/2014/main" id="{9618F4E0-A144-4F46-8E32-CB44A4E27724}"/>
              </a:ext>
            </a:extLst>
          </p:cNvPr>
          <p:cNvPicPr>
            <a:picLocks noChangeAspect="1"/>
          </p:cNvPicPr>
          <p:nvPr/>
        </p:nvPicPr>
        <p:blipFill>
          <a:blip r:embed="rId7"/>
          <a:stretch>
            <a:fillRect/>
          </a:stretch>
        </p:blipFill>
        <p:spPr>
          <a:xfrm>
            <a:off x="3499787" y="144883"/>
            <a:ext cx="1045880" cy="36704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5F29E55F-52AD-42F5-A7F3-DBD906C4FF7B}"/>
              </a:ext>
            </a:extLst>
          </p:cNvPr>
          <p:cNvSpPr>
            <a:spLocks noChangeArrowheads="1"/>
          </p:cNvSpPr>
          <p:nvPr/>
        </p:nvSpPr>
        <p:spPr bwMode="auto">
          <a:xfrm>
            <a:off x="6543208" y="4455469"/>
            <a:ext cx="1458153" cy="6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99" tIns="33750" rIns="67499" bIns="33750" anchor="ctr" anchorCtr="1"/>
          <a:lstStyle>
            <a:lvl1pPr>
              <a:spcBef>
                <a:spcPts val="1413"/>
              </a:spcBef>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9pPr>
          </a:lstStyle>
          <a:p>
            <a:pPr eaLnBrk="1">
              <a:spcBef>
                <a:spcPct val="0"/>
              </a:spcBef>
              <a:buClr>
                <a:srgbClr val="000000"/>
              </a:buClr>
              <a:buFont typeface="Times New Roman" panose="02020603050405020304" pitchFamily="18" charset="0"/>
              <a:buNone/>
            </a:pPr>
            <a:endParaRPr lang="fr-FR" altLang="fr-FR" sz="1769">
              <a:solidFill>
                <a:srgbClr val="009999"/>
              </a:solidFill>
              <a:latin typeface="Times New Roman" panose="02020603050405020304" pitchFamily="18" charset="0"/>
              <a:ea typeface="MS Gothic" panose="020B0609070205080204" pitchFamily="49" charset="-128"/>
              <a:cs typeface="Tahoma" panose="020B0604030504040204" pitchFamily="34" charset="0"/>
            </a:endParaRPr>
          </a:p>
        </p:txBody>
      </p:sp>
      <p:sp>
        <p:nvSpPr>
          <p:cNvPr id="12291" name="ZoneTexte 3">
            <a:extLst>
              <a:ext uri="{FF2B5EF4-FFF2-40B4-BE49-F238E27FC236}">
                <a16:creationId xmlns:a16="http://schemas.microsoft.com/office/drawing/2014/main" id="{71F39AB4-824A-41AD-B91D-1E2F7CCE79FC}"/>
              </a:ext>
            </a:extLst>
          </p:cNvPr>
          <p:cNvSpPr txBox="1">
            <a:spLocks noChangeArrowheads="1"/>
          </p:cNvSpPr>
          <p:nvPr/>
        </p:nvSpPr>
        <p:spPr bwMode="auto">
          <a:xfrm>
            <a:off x="1552358" y="596547"/>
            <a:ext cx="4990850" cy="78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99" tIns="33750" rIns="67499" bIns="33750">
            <a:spAutoFit/>
          </a:bodyPr>
          <a:lstStyle>
            <a:lvl1pPr>
              <a:spcBef>
                <a:spcPts val="1413"/>
              </a:spcBef>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3200">
                <a:solidFill>
                  <a:schemeClr val="tx1"/>
                </a:solidFill>
                <a:latin typeface="Liberation Sans"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9pPr>
          </a:lstStyle>
          <a:p>
            <a:pPr defTabSz="305679">
              <a:lnSpc>
                <a:spcPct val="118000"/>
              </a:lnSpc>
              <a:spcBef>
                <a:spcPct val="0"/>
              </a:spcBef>
              <a:buClr>
                <a:srgbClr val="336699"/>
              </a:buClr>
              <a:defRPr/>
            </a:pPr>
            <a:r>
              <a:rPr lang="fr-FR" altLang="fr-FR" sz="1633" dirty="0">
                <a:solidFill>
                  <a:srgbClr val="0070C0"/>
                </a:solidFill>
                <a:latin typeface="Calibri" panose="020F0502020204030204" pitchFamily="34" charset="0"/>
                <a:ea typeface="+mn-ea"/>
              </a:rPr>
              <a:t>Des référents handicap formés et en place depuis 10 ans </a:t>
            </a:r>
          </a:p>
          <a:p>
            <a:pPr eaLnBrk="1">
              <a:spcBef>
                <a:spcPct val="0"/>
              </a:spcBef>
              <a:buClr>
                <a:srgbClr val="000000"/>
              </a:buClr>
              <a:buFont typeface="Times New Roman" panose="02020603050405020304" pitchFamily="18" charset="0"/>
              <a:buNone/>
              <a:defRPr/>
            </a:pPr>
            <a:endParaRPr lang="fr-FR" altLang="fr-FR" sz="953" b="1" i="1" dirty="0">
              <a:solidFill>
                <a:srgbClr val="0066CC"/>
              </a:solidFill>
              <a:latin typeface="Arial" panose="020B0604020202020204" pitchFamily="34" charset="0"/>
              <a:ea typeface="MS Gothic" panose="020B0609070205080204" pitchFamily="49" charset="-128"/>
              <a:cs typeface="Tahoma" panose="020B0604030504040204" pitchFamily="34" charset="0"/>
            </a:endParaRPr>
          </a:p>
          <a:p>
            <a:pPr eaLnBrk="1">
              <a:spcBef>
                <a:spcPct val="0"/>
              </a:spcBef>
              <a:buClr>
                <a:srgbClr val="000000"/>
              </a:buClr>
              <a:buFont typeface="Times New Roman" panose="02020603050405020304" pitchFamily="18" charset="0"/>
              <a:buNone/>
              <a:defRPr/>
            </a:pPr>
            <a:r>
              <a:rPr lang="fr-FR" altLang="fr-FR" sz="1769" dirty="0">
                <a:solidFill>
                  <a:srgbClr val="000000"/>
                </a:solidFill>
                <a:latin typeface="Arial" panose="020B0604020202020204" pitchFamily="34" charset="0"/>
              </a:rPr>
              <a:t> </a:t>
            </a:r>
          </a:p>
        </p:txBody>
      </p:sp>
      <p:sp>
        <p:nvSpPr>
          <p:cNvPr id="3" name="ZoneTexte 2">
            <a:extLst>
              <a:ext uri="{FF2B5EF4-FFF2-40B4-BE49-F238E27FC236}">
                <a16:creationId xmlns:a16="http://schemas.microsoft.com/office/drawing/2014/main" id="{A598596E-A2ED-45B1-B606-9AA19F53604D}"/>
              </a:ext>
            </a:extLst>
          </p:cNvPr>
          <p:cNvSpPr txBox="1"/>
          <p:nvPr/>
        </p:nvSpPr>
        <p:spPr>
          <a:xfrm>
            <a:off x="7730252" y="4927478"/>
            <a:ext cx="242374" cy="209096"/>
          </a:xfrm>
          <a:prstGeom prst="rect">
            <a:avLst/>
          </a:prstGeom>
          <a:noFill/>
        </p:spPr>
        <p:txBody>
          <a:bodyPr wrap="none">
            <a:spAutoFit/>
          </a:bodyPr>
          <a:lstStyle/>
          <a:p>
            <a:pPr eaLnBrk="1">
              <a:lnSpc>
                <a:spcPct val="93000"/>
              </a:lnSpc>
              <a:buClr>
                <a:srgbClr val="000000"/>
              </a:buClr>
              <a:buSzPct val="100000"/>
              <a:buFont typeface="Times New Roman" pitchFamily="16" charset="0"/>
              <a:buNone/>
              <a:defRPr/>
            </a:pPr>
            <a:r>
              <a:rPr lang="fr-FR" sz="816" dirty="0">
                <a:solidFill>
                  <a:schemeClr val="bg1">
                    <a:lumMod val="95000"/>
                  </a:schemeClr>
                </a:solidFill>
                <a:latin typeface="Arial" charset="0"/>
                <a:ea typeface="Microsoft YaHei" charset="-122"/>
              </a:rPr>
              <a:t>1</a:t>
            </a:r>
          </a:p>
        </p:txBody>
      </p:sp>
      <p:pic>
        <p:nvPicPr>
          <p:cNvPr id="12293" name="Image 4">
            <a:extLst>
              <a:ext uri="{FF2B5EF4-FFF2-40B4-BE49-F238E27FC236}">
                <a16:creationId xmlns:a16="http://schemas.microsoft.com/office/drawing/2014/main" id="{3E0E7044-79C5-489C-93F0-1EA6DA36D9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4324" y="1131590"/>
            <a:ext cx="2281199" cy="168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age 1">
            <a:extLst>
              <a:ext uri="{FF2B5EF4-FFF2-40B4-BE49-F238E27FC236}">
                <a16:creationId xmlns:a16="http://schemas.microsoft.com/office/drawing/2014/main" id="{BA6D44EE-5A86-4909-9890-46925CFF6E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4408" y="195486"/>
            <a:ext cx="688033" cy="48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s2">
            <a:extLst>
              <a:ext uri="{FF2B5EF4-FFF2-40B4-BE49-F238E27FC236}">
                <a16:creationId xmlns:a16="http://schemas.microsoft.com/office/drawing/2014/main" id="{7FB88613-E94B-4BFC-AD97-1139645F4D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817934"/>
            <a:ext cx="558418" cy="5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Image 3">
            <a:extLst>
              <a:ext uri="{FF2B5EF4-FFF2-40B4-BE49-F238E27FC236}">
                <a16:creationId xmlns:a16="http://schemas.microsoft.com/office/drawing/2014/main" id="{FF55B466-CC3E-4059-BEA2-50B80FF552B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05795">
            <a:off x="6548157" y="1083083"/>
            <a:ext cx="1249691" cy="190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
            <a:extLst>
              <a:ext uri="{FF2B5EF4-FFF2-40B4-BE49-F238E27FC236}">
                <a16:creationId xmlns:a16="http://schemas.microsoft.com/office/drawing/2014/main" id="{21277EFC-12E4-42D8-A531-DE3B9EEAC16E}"/>
              </a:ext>
            </a:extLst>
          </p:cNvPr>
          <p:cNvSpPr>
            <a:spLocks noChangeArrowheads="1"/>
          </p:cNvSpPr>
          <p:nvPr/>
        </p:nvSpPr>
        <p:spPr bwMode="auto">
          <a:xfrm>
            <a:off x="1312760" y="3068779"/>
            <a:ext cx="5166182" cy="160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eaLnBrk="1">
              <a:spcBef>
                <a:spcPct val="0"/>
              </a:spcBef>
              <a:buClr>
                <a:srgbClr val="000000"/>
              </a:buClr>
              <a:defRPr/>
            </a:pPr>
            <a:r>
              <a:rPr lang="fr-FR" altLang="fr-FR" sz="1089" b="1" u="sng" dirty="0">
                <a:solidFill>
                  <a:srgbClr val="000000"/>
                </a:solidFill>
                <a:latin typeface="+mn-lt"/>
                <a:ea typeface="MS Gothic" panose="020B0609070205080204" pitchFamily="49" charset="-128"/>
                <a:cs typeface="Tahoma" panose="020B0604030504040204" pitchFamily="34" charset="0"/>
              </a:rPr>
              <a:t>Formations réalisées</a:t>
            </a:r>
          </a:p>
          <a:p>
            <a:pPr eaLnBrk="1">
              <a:spcBef>
                <a:spcPct val="0"/>
              </a:spcBef>
              <a:buClr>
                <a:srgbClr val="000000"/>
              </a:buClr>
              <a:defRPr/>
            </a:pPr>
            <a:endParaRPr lang="fr-FR" altLang="fr-FR" sz="1089" b="1" dirty="0">
              <a:solidFill>
                <a:srgbClr val="000000"/>
              </a:solidFill>
              <a:latin typeface="+mn-lt"/>
              <a:ea typeface="MS Gothic" panose="020B0609070205080204" pitchFamily="49" charset="-128"/>
              <a:cs typeface="Tahoma" panose="020B0604030504040204" pitchFamily="34" charset="0"/>
            </a:endParaRPr>
          </a:p>
          <a:p>
            <a:pPr eaLnBrk="1">
              <a:spcBef>
                <a:spcPct val="0"/>
              </a:spcBef>
              <a:buClr>
                <a:srgbClr val="000000"/>
              </a:buClr>
              <a:defRPr/>
            </a:pPr>
            <a:r>
              <a:rPr lang="fr-FR" altLang="fr-FR" sz="1089" b="1" dirty="0">
                <a:solidFill>
                  <a:srgbClr val="000000"/>
                </a:solidFill>
                <a:latin typeface="+mn-lt"/>
                <a:ea typeface="MS Gothic" panose="020B0609070205080204" pitchFamily="49" charset="-128"/>
                <a:cs typeface="Tahoma" panose="020B0604030504040204" pitchFamily="34" charset="0"/>
              </a:rPr>
              <a:t>-2015 : </a:t>
            </a:r>
            <a:r>
              <a:rPr lang="fr-FR" altLang="fr-FR" sz="1089" dirty="0">
                <a:solidFill>
                  <a:srgbClr val="000000"/>
                </a:solidFill>
                <a:latin typeface="+mn-lt"/>
                <a:ea typeface="MS Gothic" panose="020B0609070205080204" pitchFamily="49" charset="-128"/>
                <a:cs typeface="Tahoma" panose="020B0604030504040204" pitchFamily="34" charset="0"/>
              </a:rPr>
              <a:t>formation de 4 jours </a:t>
            </a:r>
            <a:r>
              <a:rPr lang="fr-FR" altLang="fr-FR" sz="1089" i="1" dirty="0">
                <a:solidFill>
                  <a:srgbClr val="000000"/>
                </a:solidFill>
                <a:latin typeface="+mn-lt"/>
                <a:ea typeface="MS Gothic" panose="020B0609070205080204" pitchFamily="49" charset="-128"/>
                <a:cs typeface="Tahoma" panose="020B0604030504040204" pitchFamily="34" charset="0"/>
              </a:rPr>
              <a:t>financée par la Fondation de France suite à un appel à projet intitulé « Humanisation des soins 2015 ».</a:t>
            </a:r>
          </a:p>
          <a:p>
            <a:pPr eaLnBrk="1">
              <a:spcBef>
                <a:spcPct val="0"/>
              </a:spcBef>
              <a:buClr>
                <a:srgbClr val="000000"/>
              </a:buClr>
              <a:defRPr/>
            </a:pPr>
            <a:r>
              <a:rPr lang="fr-FR" altLang="fr-FR" sz="1089" b="1" dirty="0">
                <a:solidFill>
                  <a:srgbClr val="000000"/>
                </a:solidFill>
                <a:latin typeface="+mn-lt"/>
                <a:ea typeface="MS Gothic" panose="020B0609070205080204" pitchFamily="49" charset="-128"/>
                <a:cs typeface="Tahoma" panose="020B0604030504040204" pitchFamily="34" charset="0"/>
              </a:rPr>
              <a:t>-2022</a:t>
            </a:r>
            <a:r>
              <a:rPr lang="fr-FR" altLang="fr-FR" sz="1089" dirty="0">
                <a:solidFill>
                  <a:srgbClr val="000000"/>
                </a:solidFill>
                <a:latin typeface="+mn-lt"/>
                <a:ea typeface="MS Gothic" panose="020B0609070205080204" pitchFamily="49" charset="-128"/>
                <a:cs typeface="Tahoma" panose="020B0604030504040204" pitchFamily="34" charset="0"/>
              </a:rPr>
              <a:t> : formation de 3 jours pour les nouveaux référents</a:t>
            </a:r>
          </a:p>
          <a:p>
            <a:pPr eaLnBrk="1">
              <a:spcBef>
                <a:spcPct val="0"/>
              </a:spcBef>
              <a:buClr>
                <a:srgbClr val="000000"/>
              </a:buClr>
              <a:defRPr/>
            </a:pPr>
            <a:r>
              <a:rPr lang="fr-FR" altLang="fr-FR" sz="1089" b="1" dirty="0">
                <a:solidFill>
                  <a:srgbClr val="000000"/>
                </a:solidFill>
                <a:latin typeface="+mn-lt"/>
                <a:ea typeface="MS Gothic" panose="020B0609070205080204" pitchFamily="49" charset="-128"/>
                <a:cs typeface="Tahoma" panose="020B0604030504040204" pitchFamily="34" charset="0"/>
              </a:rPr>
              <a:t>-2024 </a:t>
            </a:r>
            <a:r>
              <a:rPr lang="fr-FR" altLang="fr-FR" sz="1089" dirty="0">
                <a:solidFill>
                  <a:srgbClr val="000000"/>
                </a:solidFill>
                <a:latin typeface="+mn-lt"/>
                <a:ea typeface="MS Gothic" panose="020B0609070205080204" pitchFamily="49" charset="-128"/>
                <a:cs typeface="Tahoma" panose="020B0604030504040204" pitchFamily="34" charset="0"/>
              </a:rPr>
              <a:t>: initiation d’1 journée à la LSF et une référente a bénéficié de 2 semaines de formation en LSF</a:t>
            </a:r>
          </a:p>
          <a:p>
            <a:pPr eaLnBrk="1">
              <a:spcBef>
                <a:spcPct val="0"/>
              </a:spcBef>
              <a:buClr>
                <a:srgbClr val="000000"/>
              </a:buClr>
              <a:defRPr/>
            </a:pPr>
            <a:r>
              <a:rPr lang="fr-FR" altLang="fr-FR" sz="1089" dirty="0">
                <a:solidFill>
                  <a:srgbClr val="000000"/>
                </a:solidFill>
                <a:latin typeface="+mn-lt"/>
                <a:ea typeface="MS Gothic" panose="020B0609070205080204" pitchFamily="49" charset="-128"/>
                <a:cs typeface="Tahoma" panose="020B0604030504040204" pitchFamily="34" charset="0"/>
              </a:rPr>
              <a:t>-Sensibilisation de quelques référents à la méthode FALC par les papillons Blancs</a:t>
            </a:r>
          </a:p>
        </p:txBody>
      </p:sp>
      <p:pic>
        <p:nvPicPr>
          <p:cNvPr id="2" name="Picture 5">
            <a:extLst>
              <a:ext uri="{FF2B5EF4-FFF2-40B4-BE49-F238E27FC236}">
                <a16:creationId xmlns:a16="http://schemas.microsoft.com/office/drawing/2014/main" id="{B98EF223-9927-4653-B5CE-C17A6DE2F4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0707" t="8122" r="9927" b="6781"/>
          <a:stretch>
            <a:fillRect/>
          </a:stretch>
        </p:blipFill>
        <p:spPr bwMode="auto">
          <a:xfrm>
            <a:off x="6671741" y="3601099"/>
            <a:ext cx="1058511" cy="99370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a:extLst>
              <a:ext uri="{FF2B5EF4-FFF2-40B4-BE49-F238E27FC236}">
                <a16:creationId xmlns:a16="http://schemas.microsoft.com/office/drawing/2014/main" id="{7C11E2F3-FE53-402E-A57C-DEE0E6E10340}"/>
              </a:ext>
            </a:extLst>
          </p:cNvPr>
          <p:cNvSpPr/>
          <p:nvPr/>
        </p:nvSpPr>
        <p:spPr>
          <a:xfrm>
            <a:off x="1187624" y="1103542"/>
            <a:ext cx="2113782" cy="1450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buClr>
                <a:srgbClr val="000000"/>
              </a:buClr>
              <a:buSzPct val="100000"/>
              <a:buFont typeface="Times New Roman" panose="02020603050405020304" pitchFamily="18" charset="0"/>
              <a:buNone/>
              <a:defRPr/>
            </a:pPr>
            <a:r>
              <a:rPr lang="fr-FR" altLang="fr-FR" sz="680" b="1" dirty="0">
                <a:solidFill>
                  <a:schemeClr val="bg1"/>
                </a:solidFill>
                <a:latin typeface="Arial" panose="020B0604020202020204" pitchFamily="34" charset="0"/>
                <a:ea typeface="SegoeScript-Bold"/>
                <a:cs typeface="SegoeScript-Bold"/>
              </a:rPr>
              <a:t>       </a:t>
            </a:r>
            <a:r>
              <a:rPr lang="fr-FR" altLang="fr-FR" sz="1361" b="1" dirty="0">
                <a:solidFill>
                  <a:schemeClr val="bg1"/>
                </a:solidFill>
                <a:latin typeface="Arial" panose="020B0604020202020204" pitchFamily="34" charset="0"/>
                <a:ea typeface="SegoeScript-Bold"/>
                <a:cs typeface="SegoeScript-Bold"/>
              </a:rPr>
              <a:t>Les valeurs :</a:t>
            </a:r>
          </a:p>
          <a:p>
            <a:pPr eaLnBrk="1">
              <a:buClr>
                <a:srgbClr val="000000"/>
              </a:buClr>
              <a:buSzPct val="100000"/>
              <a:buFont typeface="Times New Roman" panose="02020603050405020304" pitchFamily="18" charset="0"/>
              <a:buNone/>
              <a:defRPr/>
            </a:pPr>
            <a:endParaRPr lang="fr-FR" altLang="fr-FR" sz="544" b="1" dirty="0">
              <a:solidFill>
                <a:schemeClr val="bg1"/>
              </a:solidFill>
              <a:latin typeface="Arial" panose="020B0604020202020204" pitchFamily="34" charset="0"/>
              <a:ea typeface="SegoeScript-Bold"/>
              <a:cs typeface="SegoeScript-Bold"/>
            </a:endParaRPr>
          </a:p>
          <a:p>
            <a:pPr algn="ctr" eaLnBrk="1">
              <a:buClr>
                <a:srgbClr val="000000"/>
              </a:buClr>
              <a:buSzPct val="100000"/>
              <a:buFont typeface="Times New Roman" panose="02020603050405020304" pitchFamily="18" charset="0"/>
              <a:buNone/>
              <a:defRPr/>
            </a:pPr>
            <a:r>
              <a:rPr lang="fr-FR" altLang="fr-FR" sz="1361" b="1" dirty="0">
                <a:solidFill>
                  <a:schemeClr val="bg1"/>
                </a:solidFill>
                <a:latin typeface="Arial" panose="020B0604020202020204" pitchFamily="34" charset="0"/>
                <a:ea typeface="SegoeScript-Bold"/>
                <a:cs typeface="SegoeScript-Bold"/>
              </a:rPr>
              <a:t>Authenticité</a:t>
            </a:r>
          </a:p>
          <a:p>
            <a:pPr algn="ctr" eaLnBrk="1">
              <a:buClr>
                <a:srgbClr val="000000"/>
              </a:buClr>
              <a:buSzPct val="100000"/>
              <a:buFont typeface="Times New Roman" panose="02020603050405020304" pitchFamily="18" charset="0"/>
              <a:buNone/>
              <a:defRPr/>
            </a:pPr>
            <a:r>
              <a:rPr lang="fr-FR" altLang="fr-FR" sz="1361" b="1" dirty="0">
                <a:solidFill>
                  <a:schemeClr val="bg1"/>
                </a:solidFill>
                <a:latin typeface="Arial" panose="020B0604020202020204" pitchFamily="34" charset="0"/>
                <a:ea typeface="SegoeScript-Bold"/>
                <a:cs typeface="SegoeScript-Bold"/>
              </a:rPr>
              <a:t>Humilité</a:t>
            </a:r>
          </a:p>
          <a:p>
            <a:pPr algn="ctr" eaLnBrk="1">
              <a:buClr>
                <a:srgbClr val="000000"/>
              </a:buClr>
              <a:buSzPct val="100000"/>
              <a:buFont typeface="Times New Roman" panose="02020603050405020304" pitchFamily="18" charset="0"/>
              <a:buNone/>
              <a:defRPr/>
            </a:pPr>
            <a:r>
              <a:rPr lang="fr-FR" altLang="fr-FR" sz="1361" b="1" dirty="0">
                <a:solidFill>
                  <a:schemeClr val="bg1"/>
                </a:solidFill>
                <a:latin typeface="Arial" panose="020B0604020202020204" pitchFamily="34" charset="0"/>
                <a:ea typeface="SegoeScript-Bold"/>
                <a:cs typeface="SegoeScript-Bold"/>
              </a:rPr>
              <a:t>Bienveillance</a:t>
            </a:r>
          </a:p>
          <a:p>
            <a:pPr algn="ctr" eaLnBrk="1">
              <a:buClr>
                <a:srgbClr val="000000"/>
              </a:buClr>
              <a:buSzPct val="100000"/>
              <a:buFont typeface="Times New Roman" panose="02020603050405020304" pitchFamily="18" charset="0"/>
              <a:buNone/>
              <a:defRPr/>
            </a:pPr>
            <a:r>
              <a:rPr lang="fr-FR" altLang="fr-FR" sz="1361" b="1" dirty="0">
                <a:solidFill>
                  <a:schemeClr val="bg1"/>
                </a:solidFill>
                <a:latin typeface="Arial" panose="020B0604020202020204" pitchFamily="34" charset="0"/>
                <a:ea typeface="SegoeScript-Bold"/>
                <a:cs typeface="SegoeScript-Bold"/>
              </a:rPr>
              <a:t>Adaptabilité</a:t>
            </a:r>
          </a:p>
        </p:txBody>
      </p:sp>
      <p:pic>
        <p:nvPicPr>
          <p:cNvPr id="14" name="Image 13">
            <a:extLst>
              <a:ext uri="{FF2B5EF4-FFF2-40B4-BE49-F238E27FC236}">
                <a16:creationId xmlns:a16="http://schemas.microsoft.com/office/drawing/2014/main" id="{A1C79787-7F5B-4856-8292-646DCC74EB32}"/>
              </a:ext>
            </a:extLst>
          </p:cNvPr>
          <p:cNvPicPr>
            <a:picLocks noChangeAspect="1"/>
          </p:cNvPicPr>
          <p:nvPr/>
        </p:nvPicPr>
        <p:blipFill>
          <a:blip r:embed="rId8"/>
          <a:stretch>
            <a:fillRect/>
          </a:stretch>
        </p:blipFill>
        <p:spPr>
          <a:xfrm>
            <a:off x="1115616" y="200164"/>
            <a:ext cx="651710" cy="377335"/>
          </a:xfrm>
          <a:prstGeom prst="rect">
            <a:avLst/>
          </a:prstGeom>
        </p:spPr>
      </p:pic>
      <p:pic>
        <p:nvPicPr>
          <p:cNvPr id="15" name="Image 14">
            <a:extLst>
              <a:ext uri="{FF2B5EF4-FFF2-40B4-BE49-F238E27FC236}">
                <a16:creationId xmlns:a16="http://schemas.microsoft.com/office/drawing/2014/main" id="{B8132D06-A5F3-4FD6-92B5-71DDC536DC54}"/>
              </a:ext>
            </a:extLst>
          </p:cNvPr>
          <p:cNvPicPr>
            <a:picLocks noChangeAspect="1"/>
          </p:cNvPicPr>
          <p:nvPr/>
        </p:nvPicPr>
        <p:blipFill>
          <a:blip r:embed="rId9"/>
          <a:stretch>
            <a:fillRect/>
          </a:stretch>
        </p:blipFill>
        <p:spPr>
          <a:xfrm>
            <a:off x="2339752" y="109883"/>
            <a:ext cx="651710" cy="472809"/>
          </a:xfrm>
          <a:prstGeom prst="rect">
            <a:avLst/>
          </a:prstGeom>
        </p:spPr>
      </p:pic>
      <p:pic>
        <p:nvPicPr>
          <p:cNvPr id="16" name="Image 15">
            <a:extLst>
              <a:ext uri="{FF2B5EF4-FFF2-40B4-BE49-F238E27FC236}">
                <a16:creationId xmlns:a16="http://schemas.microsoft.com/office/drawing/2014/main" id="{D352C8FC-D16E-4D45-8C04-E4AFD8B8D0AA}"/>
              </a:ext>
            </a:extLst>
          </p:cNvPr>
          <p:cNvPicPr>
            <a:picLocks noChangeAspect="1"/>
          </p:cNvPicPr>
          <p:nvPr/>
        </p:nvPicPr>
        <p:blipFill>
          <a:blip r:embed="rId10"/>
          <a:stretch>
            <a:fillRect/>
          </a:stretch>
        </p:blipFill>
        <p:spPr>
          <a:xfrm>
            <a:off x="3499787" y="144883"/>
            <a:ext cx="1045880" cy="367045"/>
          </a:xfrm>
          <a:prstGeom prst="rect">
            <a:avLst/>
          </a:prstGeom>
        </p:spPr>
      </p:pic>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A5DEEDD2-E29D-4FAD-A5FF-FC5E3098418D}"/>
              </a:ext>
            </a:extLst>
          </p:cNvPr>
          <p:cNvSpPr>
            <a:spLocks noChangeArrowheads="1"/>
          </p:cNvSpPr>
          <p:nvPr/>
        </p:nvSpPr>
        <p:spPr bwMode="auto">
          <a:xfrm>
            <a:off x="6543208" y="4455469"/>
            <a:ext cx="1458153" cy="6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99" tIns="33750" rIns="67499" bIns="33750" anchor="ctr" anchorCtr="1"/>
          <a:lstStyle>
            <a:lvl1pPr>
              <a:spcBef>
                <a:spcPts val="1413"/>
              </a:spcBef>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9pPr>
          </a:lstStyle>
          <a:p>
            <a:pPr eaLnBrk="1">
              <a:spcBef>
                <a:spcPct val="0"/>
              </a:spcBef>
              <a:buClr>
                <a:srgbClr val="000000"/>
              </a:buClr>
              <a:buFont typeface="Times New Roman" panose="02020603050405020304" pitchFamily="18" charset="0"/>
              <a:buNone/>
            </a:pPr>
            <a:endParaRPr lang="fr-FR" altLang="fr-FR" sz="1769">
              <a:solidFill>
                <a:srgbClr val="009999"/>
              </a:solidFill>
              <a:latin typeface="Times New Roman" panose="02020603050405020304" pitchFamily="18" charset="0"/>
              <a:ea typeface="MS Gothic" panose="020B0609070205080204" pitchFamily="49" charset="-128"/>
              <a:cs typeface="Tahoma" panose="020B0604030504040204" pitchFamily="34" charset="0"/>
            </a:endParaRPr>
          </a:p>
        </p:txBody>
      </p:sp>
      <p:sp>
        <p:nvSpPr>
          <p:cNvPr id="14340" name="ZoneTexte 3">
            <a:extLst>
              <a:ext uri="{FF2B5EF4-FFF2-40B4-BE49-F238E27FC236}">
                <a16:creationId xmlns:a16="http://schemas.microsoft.com/office/drawing/2014/main" id="{FBA31669-03E0-45EE-B825-25A0C0193AB8}"/>
              </a:ext>
            </a:extLst>
          </p:cNvPr>
          <p:cNvSpPr txBox="1">
            <a:spLocks noChangeArrowheads="1"/>
          </p:cNvSpPr>
          <p:nvPr/>
        </p:nvSpPr>
        <p:spPr bwMode="auto">
          <a:xfrm>
            <a:off x="1289536" y="1286416"/>
            <a:ext cx="6723706" cy="256672"/>
          </a:xfrm>
          <a:prstGeom prst="rect">
            <a:avLst/>
          </a:prstGeom>
          <a:solidFill>
            <a:srgbClr val="0070C0"/>
          </a:solidFill>
          <a:ln>
            <a:noFill/>
          </a:ln>
        </p:spPr>
        <p:txBody>
          <a:bodyPr lIns="67499" tIns="33750" rIns="67499" bIns="33750">
            <a:spAutoFit/>
          </a:bodyPr>
          <a:lstStyle>
            <a:lvl1pPr>
              <a:spcBef>
                <a:spcPts val="1413"/>
              </a:spcBef>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3200">
                <a:solidFill>
                  <a:schemeClr val="tx1"/>
                </a:solidFill>
                <a:latin typeface="Liberation Sans"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9pPr>
          </a:lstStyle>
          <a:p>
            <a:pPr eaLnBrk="1">
              <a:spcBef>
                <a:spcPct val="0"/>
              </a:spcBef>
              <a:buClr>
                <a:srgbClr val="000000"/>
              </a:buClr>
              <a:buFont typeface="Times New Roman" panose="02020603050405020304" pitchFamily="18" charset="0"/>
              <a:buNone/>
              <a:defRPr/>
            </a:pPr>
            <a:r>
              <a:rPr lang="fr-FR" altLang="fr-FR" sz="1225" b="1" dirty="0">
                <a:solidFill>
                  <a:schemeClr val="bg1"/>
                </a:solidFill>
                <a:latin typeface="+mn-lt"/>
                <a:ea typeface="SegoeScript"/>
                <a:cs typeface="SegoeScript"/>
              </a:rPr>
              <a:t>1- Optimiser l'accueil et la prise en charge des personnes en situation de handicap</a:t>
            </a:r>
          </a:p>
        </p:txBody>
      </p:sp>
      <p:sp>
        <p:nvSpPr>
          <p:cNvPr id="6" name="ZoneTexte 5">
            <a:extLst>
              <a:ext uri="{FF2B5EF4-FFF2-40B4-BE49-F238E27FC236}">
                <a16:creationId xmlns:a16="http://schemas.microsoft.com/office/drawing/2014/main" id="{D23950B0-E282-4807-AD4F-DC0D082AE6B0}"/>
              </a:ext>
            </a:extLst>
          </p:cNvPr>
          <p:cNvSpPr txBox="1"/>
          <p:nvPr/>
        </p:nvSpPr>
        <p:spPr>
          <a:xfrm>
            <a:off x="7730252" y="4927478"/>
            <a:ext cx="242374" cy="209096"/>
          </a:xfrm>
          <a:prstGeom prst="rect">
            <a:avLst/>
          </a:prstGeom>
          <a:noFill/>
        </p:spPr>
        <p:txBody>
          <a:bodyPr wrap="none">
            <a:spAutoFit/>
          </a:bodyPr>
          <a:lstStyle/>
          <a:p>
            <a:pPr eaLnBrk="1">
              <a:lnSpc>
                <a:spcPct val="93000"/>
              </a:lnSpc>
              <a:buClr>
                <a:srgbClr val="000000"/>
              </a:buClr>
              <a:buSzPct val="100000"/>
              <a:buFont typeface="Times New Roman" pitchFamily="16" charset="0"/>
              <a:buNone/>
              <a:defRPr/>
            </a:pPr>
            <a:r>
              <a:rPr lang="fr-FR" sz="816" dirty="0">
                <a:solidFill>
                  <a:schemeClr val="bg1">
                    <a:lumMod val="95000"/>
                  </a:schemeClr>
                </a:solidFill>
                <a:latin typeface="Arial" charset="0"/>
                <a:ea typeface="Microsoft YaHei" charset="-122"/>
              </a:rPr>
              <a:t>3</a:t>
            </a:r>
          </a:p>
        </p:txBody>
      </p:sp>
      <p:pic>
        <p:nvPicPr>
          <p:cNvPr id="14341" name="Image 1">
            <a:extLst>
              <a:ext uri="{FF2B5EF4-FFF2-40B4-BE49-F238E27FC236}">
                <a16:creationId xmlns:a16="http://schemas.microsoft.com/office/drawing/2014/main" id="{4976D6EA-1821-44DF-B7F1-446E44D9F6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123478"/>
            <a:ext cx="688033" cy="48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s2">
            <a:extLst>
              <a:ext uri="{FF2B5EF4-FFF2-40B4-BE49-F238E27FC236}">
                <a16:creationId xmlns:a16="http://schemas.microsoft.com/office/drawing/2014/main" id="{A8F88048-1BA4-4FA0-A713-1E8EAA00C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00164"/>
            <a:ext cx="558418" cy="5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Image 9">
            <a:extLst>
              <a:ext uri="{FF2B5EF4-FFF2-40B4-BE49-F238E27FC236}">
                <a16:creationId xmlns:a16="http://schemas.microsoft.com/office/drawing/2014/main" id="{B94377E4-5F58-459A-8EC2-E2ABDB4024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63643" y="2404922"/>
            <a:ext cx="1475435" cy="208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Image 1">
            <a:extLst>
              <a:ext uri="{FF2B5EF4-FFF2-40B4-BE49-F238E27FC236}">
                <a16:creationId xmlns:a16="http://schemas.microsoft.com/office/drawing/2014/main" id="{61CEEF66-4980-43C6-87C6-CF46D732BE2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989405">
            <a:off x="2705565" y="3317029"/>
            <a:ext cx="875972" cy="154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Image 2">
            <a:extLst>
              <a:ext uri="{FF2B5EF4-FFF2-40B4-BE49-F238E27FC236}">
                <a16:creationId xmlns:a16="http://schemas.microsoft.com/office/drawing/2014/main" id="{E400FFD6-5768-471F-B9EC-9B13F86F764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0929205">
            <a:off x="3888289" y="3304068"/>
            <a:ext cx="859770" cy="162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3">
            <a:extLst>
              <a:ext uri="{FF2B5EF4-FFF2-40B4-BE49-F238E27FC236}">
                <a16:creationId xmlns:a16="http://schemas.microsoft.com/office/drawing/2014/main" id="{FD516075-1B4C-4E39-8E39-8951539DFCAE}"/>
              </a:ext>
            </a:extLst>
          </p:cNvPr>
          <p:cNvSpPr txBox="1">
            <a:spLocks noChangeArrowheads="1"/>
          </p:cNvSpPr>
          <p:nvPr/>
        </p:nvSpPr>
        <p:spPr bwMode="auto">
          <a:xfrm>
            <a:off x="1391066" y="818727"/>
            <a:ext cx="3893563" cy="63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99" tIns="33750" rIns="67499" bIns="33750">
            <a:spAutoFit/>
          </a:bodyPr>
          <a:lstStyle>
            <a:lvl1pPr>
              <a:spcBef>
                <a:spcPts val="1413"/>
              </a:spcBef>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3200">
                <a:solidFill>
                  <a:schemeClr val="tx1"/>
                </a:solidFill>
                <a:latin typeface="Liberation Sans" pitchFamily="34" charset="0"/>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9pPr>
          </a:lstStyle>
          <a:p>
            <a:pPr defTabSz="305679">
              <a:lnSpc>
                <a:spcPct val="118000"/>
              </a:lnSpc>
              <a:spcBef>
                <a:spcPct val="0"/>
              </a:spcBef>
              <a:buClr>
                <a:srgbClr val="336699"/>
              </a:buClr>
              <a:defRPr/>
            </a:pPr>
            <a:r>
              <a:rPr lang="fr-FR" altLang="fr-FR" sz="1633" dirty="0">
                <a:solidFill>
                  <a:srgbClr val="0070C0"/>
                </a:solidFill>
                <a:latin typeface="Calibri" panose="020F0502020204030204" pitchFamily="34" charset="0"/>
                <a:ea typeface="+mn-ea"/>
              </a:rPr>
              <a:t>Référents handicap : missions et outils créés</a:t>
            </a:r>
            <a:endParaRPr lang="fr-FR" altLang="fr-FR" sz="953" b="1" i="1" dirty="0">
              <a:solidFill>
                <a:srgbClr val="0066CC"/>
              </a:solidFill>
              <a:latin typeface="Arial" panose="020B0604020202020204" pitchFamily="34" charset="0"/>
              <a:ea typeface="MS Gothic" panose="020B0609070205080204" pitchFamily="49" charset="-128"/>
              <a:cs typeface="Tahoma" panose="020B0604030504040204" pitchFamily="34" charset="0"/>
            </a:endParaRPr>
          </a:p>
          <a:p>
            <a:pPr eaLnBrk="1">
              <a:spcBef>
                <a:spcPct val="0"/>
              </a:spcBef>
              <a:buClr>
                <a:srgbClr val="000000"/>
              </a:buClr>
              <a:buFont typeface="Times New Roman" panose="02020603050405020304" pitchFamily="18" charset="0"/>
              <a:buNone/>
              <a:defRPr/>
            </a:pPr>
            <a:r>
              <a:rPr lang="fr-FR" altLang="fr-FR" sz="1769" dirty="0">
                <a:solidFill>
                  <a:srgbClr val="000000"/>
                </a:solidFill>
                <a:latin typeface="Arial" panose="020B0604020202020204" pitchFamily="34" charset="0"/>
              </a:rPr>
              <a:t> </a:t>
            </a:r>
          </a:p>
        </p:txBody>
      </p:sp>
      <p:sp>
        <p:nvSpPr>
          <p:cNvPr id="5" name="Rectangle 4">
            <a:extLst>
              <a:ext uri="{FF2B5EF4-FFF2-40B4-BE49-F238E27FC236}">
                <a16:creationId xmlns:a16="http://schemas.microsoft.com/office/drawing/2014/main" id="{F9152A27-25A7-43EE-9101-7DDF5DA253E6}"/>
              </a:ext>
            </a:extLst>
          </p:cNvPr>
          <p:cNvSpPr/>
          <p:nvPr/>
        </p:nvSpPr>
        <p:spPr>
          <a:xfrm>
            <a:off x="1387826" y="1692538"/>
            <a:ext cx="6420194" cy="1621534"/>
          </a:xfrm>
          <a:prstGeom prst="rect">
            <a:avLst/>
          </a:prstGeom>
        </p:spPr>
        <p:txBody>
          <a:bodyPr>
            <a:spAutoFit/>
          </a:bodyPr>
          <a:lstStyle/>
          <a:p>
            <a:pPr eaLnBrk="1">
              <a:buClr>
                <a:srgbClr val="000000"/>
              </a:buClr>
              <a:buSzPct val="100000"/>
              <a:buFont typeface="Times New Roman" panose="02020603050405020304" pitchFamily="18" charset="0"/>
              <a:buNone/>
              <a:defRPr/>
            </a:pPr>
            <a:r>
              <a:rPr lang="fr-FR" altLang="fr-FR" sz="1089" b="1" dirty="0">
                <a:solidFill>
                  <a:srgbClr val="000000"/>
                </a:solidFill>
                <a:ea typeface="SegoeScript"/>
                <a:cs typeface="SegoeScript"/>
              </a:rPr>
              <a:t>Place privilégiée de l’accompagnant / aidant </a:t>
            </a:r>
          </a:p>
          <a:p>
            <a:pPr eaLnBrk="1">
              <a:buClr>
                <a:srgbClr val="000000"/>
              </a:buClr>
              <a:buSzPct val="100000"/>
              <a:buFont typeface="Times New Roman" panose="02020603050405020304" pitchFamily="18" charset="0"/>
              <a:buNone/>
              <a:defRPr/>
            </a:pPr>
            <a:endParaRPr lang="fr-FR" altLang="fr-FR" sz="340" b="1" dirty="0">
              <a:solidFill>
                <a:srgbClr val="000000"/>
              </a:solidFill>
              <a:ea typeface="SegoeScript"/>
              <a:cs typeface="SegoeScript"/>
            </a:endParaRPr>
          </a:p>
          <a:p>
            <a:pPr eaLnBrk="1">
              <a:buClr>
                <a:srgbClr val="000000"/>
              </a:buClr>
              <a:buSzPct val="100000"/>
              <a:buFont typeface="Times New Roman" panose="02020603050405020304" pitchFamily="18" charset="0"/>
              <a:buNone/>
              <a:defRPr/>
            </a:pPr>
            <a:r>
              <a:rPr lang="fr-FR" altLang="fr-FR" sz="1089" b="1" dirty="0">
                <a:solidFill>
                  <a:srgbClr val="000000"/>
                </a:solidFill>
                <a:ea typeface="SegoeScript"/>
                <a:cs typeface="SegoeScript"/>
              </a:rPr>
              <a:t>Mise à disposition d’un Kit de Communication Non verbale dans les services</a:t>
            </a:r>
          </a:p>
          <a:p>
            <a:pPr eaLnBrk="1">
              <a:buClr>
                <a:srgbClr val="000000"/>
              </a:buClr>
              <a:buSzPct val="100000"/>
              <a:buFont typeface="Times New Roman" panose="02020603050405020304" pitchFamily="18" charset="0"/>
              <a:buNone/>
              <a:defRPr/>
            </a:pPr>
            <a:r>
              <a:rPr lang="fr-FR" altLang="fr-FR" sz="953" i="1" dirty="0">
                <a:solidFill>
                  <a:srgbClr val="000000"/>
                </a:solidFill>
                <a:ea typeface="SegoeScript"/>
                <a:cs typeface="SegoeScript"/>
              </a:rPr>
              <a:t>(en cours d’actualisation )</a:t>
            </a:r>
          </a:p>
          <a:p>
            <a:pPr eaLnBrk="1">
              <a:buClr>
                <a:srgbClr val="000000"/>
              </a:buClr>
              <a:buSzPct val="100000"/>
              <a:defRPr/>
            </a:pPr>
            <a:r>
              <a:rPr lang="fr-FR" altLang="fr-FR" sz="1089" b="1" dirty="0">
                <a:solidFill>
                  <a:srgbClr val="000000"/>
                </a:solidFill>
                <a:ea typeface="SegoeScript"/>
                <a:cs typeface="SegoeScript"/>
              </a:rPr>
              <a:t>Mise à disposition des fiches habitudes de vie des personnes (structures)</a:t>
            </a:r>
          </a:p>
          <a:p>
            <a:pPr eaLnBrk="1">
              <a:buClr>
                <a:srgbClr val="000000"/>
              </a:buClr>
              <a:buSzPct val="100000"/>
              <a:buFont typeface="Times New Roman" panose="02020603050405020304" pitchFamily="18" charset="0"/>
              <a:buNone/>
              <a:defRPr/>
            </a:pPr>
            <a:endParaRPr lang="fr-FR" altLang="fr-FR" sz="340" b="1" dirty="0">
              <a:solidFill>
                <a:srgbClr val="000000"/>
              </a:solidFill>
              <a:ea typeface="SegoeScript"/>
              <a:cs typeface="SegoeScript"/>
            </a:endParaRPr>
          </a:p>
          <a:p>
            <a:pPr eaLnBrk="1">
              <a:buClr>
                <a:srgbClr val="000000"/>
              </a:buClr>
              <a:buSzPct val="100000"/>
              <a:buFont typeface="Times New Roman" panose="02020603050405020304" pitchFamily="18" charset="0"/>
              <a:buNone/>
              <a:defRPr/>
            </a:pPr>
            <a:r>
              <a:rPr lang="fr-FR" altLang="fr-FR" sz="1089" b="1" dirty="0">
                <a:solidFill>
                  <a:srgbClr val="000000"/>
                </a:solidFill>
                <a:ea typeface="SegoeScript"/>
                <a:cs typeface="SegoeScript"/>
              </a:rPr>
              <a:t>Affichage de la fiche Règles de vie au CH  en FALC dans toutes les chambres</a:t>
            </a:r>
          </a:p>
          <a:p>
            <a:pPr eaLnBrk="1">
              <a:buClr>
                <a:srgbClr val="000000"/>
              </a:buClr>
              <a:buSzPct val="100000"/>
              <a:buFont typeface="Times New Roman" panose="02020603050405020304" pitchFamily="18" charset="0"/>
              <a:buNone/>
              <a:defRPr/>
            </a:pPr>
            <a:r>
              <a:rPr lang="fr-FR" altLang="fr-FR" sz="340" b="1" dirty="0">
                <a:solidFill>
                  <a:srgbClr val="000000"/>
                </a:solidFill>
                <a:ea typeface="SegoeScript"/>
                <a:cs typeface="SegoeScript"/>
              </a:rPr>
              <a:t>                                               </a:t>
            </a:r>
          </a:p>
          <a:p>
            <a:pPr eaLnBrk="1">
              <a:buClr>
                <a:srgbClr val="000000"/>
              </a:buClr>
              <a:buSzPct val="100000"/>
              <a:buFont typeface="Times New Roman" panose="02020603050405020304" pitchFamily="18" charset="0"/>
              <a:buNone/>
              <a:defRPr/>
            </a:pPr>
            <a:r>
              <a:rPr lang="fr-FR" altLang="fr-FR" sz="1089" b="1" dirty="0">
                <a:solidFill>
                  <a:srgbClr val="000000"/>
                </a:solidFill>
                <a:ea typeface="SegoeScript"/>
                <a:cs typeface="SegoeScript"/>
              </a:rPr>
              <a:t>Rencontre avec le Réseau Sourds Santé qui peut être sollicité sur demande </a:t>
            </a:r>
          </a:p>
          <a:p>
            <a:pPr eaLnBrk="1">
              <a:buClr>
                <a:srgbClr val="000000"/>
              </a:buClr>
              <a:buSzPct val="100000"/>
              <a:buFont typeface="Times New Roman" panose="02020603050405020304" pitchFamily="18" charset="0"/>
              <a:buNone/>
              <a:defRPr/>
            </a:pPr>
            <a:endParaRPr lang="fr-FR" altLang="fr-FR" sz="340" b="1" dirty="0">
              <a:solidFill>
                <a:srgbClr val="000000"/>
              </a:solidFill>
              <a:ea typeface="SegoeScript"/>
              <a:cs typeface="SegoeScript"/>
            </a:endParaRPr>
          </a:p>
          <a:p>
            <a:pPr eaLnBrk="1">
              <a:buClr>
                <a:srgbClr val="000000"/>
              </a:buClr>
              <a:buSzPct val="100000"/>
              <a:buFont typeface="Times New Roman" panose="02020603050405020304" pitchFamily="18" charset="0"/>
              <a:buNone/>
              <a:defRPr/>
            </a:pPr>
            <a:r>
              <a:rPr lang="fr-FR" altLang="fr-FR" sz="1089" b="1" dirty="0">
                <a:solidFill>
                  <a:srgbClr val="000000"/>
                </a:solidFill>
                <a:ea typeface="SegoeScript"/>
                <a:cs typeface="SegoeScript"/>
              </a:rPr>
              <a:t>Réalisation d’une vidéo sur le service d’imagerie médicale et les dispositifs utilisés</a:t>
            </a:r>
          </a:p>
          <a:p>
            <a:pPr eaLnBrk="1">
              <a:buClr>
                <a:srgbClr val="000000"/>
              </a:buClr>
              <a:buSzPct val="100000"/>
              <a:buFont typeface="Times New Roman" panose="02020603050405020304" pitchFamily="18" charset="0"/>
              <a:buNone/>
              <a:defRPr/>
            </a:pPr>
            <a:endParaRPr lang="fr-FR" altLang="fr-FR" sz="1089" b="1" dirty="0">
              <a:solidFill>
                <a:srgbClr val="000000"/>
              </a:solidFill>
              <a:ea typeface="SegoeScript"/>
              <a:cs typeface="SegoeScript"/>
            </a:endParaRPr>
          </a:p>
        </p:txBody>
      </p:sp>
      <p:pic>
        <p:nvPicPr>
          <p:cNvPr id="13" name="Image 12">
            <a:extLst>
              <a:ext uri="{FF2B5EF4-FFF2-40B4-BE49-F238E27FC236}">
                <a16:creationId xmlns:a16="http://schemas.microsoft.com/office/drawing/2014/main" id="{19C8FBEC-ABEF-44EE-8BE9-F0582833226F}"/>
              </a:ext>
            </a:extLst>
          </p:cNvPr>
          <p:cNvPicPr>
            <a:picLocks noChangeAspect="1"/>
          </p:cNvPicPr>
          <p:nvPr/>
        </p:nvPicPr>
        <p:blipFill>
          <a:blip r:embed="rId8"/>
          <a:stretch>
            <a:fillRect/>
          </a:stretch>
        </p:blipFill>
        <p:spPr>
          <a:xfrm>
            <a:off x="1115616" y="200164"/>
            <a:ext cx="651710" cy="377335"/>
          </a:xfrm>
          <a:prstGeom prst="rect">
            <a:avLst/>
          </a:prstGeom>
        </p:spPr>
      </p:pic>
      <p:pic>
        <p:nvPicPr>
          <p:cNvPr id="14" name="Image 13">
            <a:extLst>
              <a:ext uri="{FF2B5EF4-FFF2-40B4-BE49-F238E27FC236}">
                <a16:creationId xmlns:a16="http://schemas.microsoft.com/office/drawing/2014/main" id="{1380E448-F3BC-4BC4-AA8A-CC315A6C358D}"/>
              </a:ext>
            </a:extLst>
          </p:cNvPr>
          <p:cNvPicPr>
            <a:picLocks noChangeAspect="1"/>
          </p:cNvPicPr>
          <p:nvPr/>
        </p:nvPicPr>
        <p:blipFill>
          <a:blip r:embed="rId9"/>
          <a:stretch>
            <a:fillRect/>
          </a:stretch>
        </p:blipFill>
        <p:spPr>
          <a:xfrm>
            <a:off x="2339752" y="109883"/>
            <a:ext cx="651710" cy="472809"/>
          </a:xfrm>
          <a:prstGeom prst="rect">
            <a:avLst/>
          </a:prstGeom>
        </p:spPr>
      </p:pic>
      <p:pic>
        <p:nvPicPr>
          <p:cNvPr id="15" name="Image 14">
            <a:extLst>
              <a:ext uri="{FF2B5EF4-FFF2-40B4-BE49-F238E27FC236}">
                <a16:creationId xmlns:a16="http://schemas.microsoft.com/office/drawing/2014/main" id="{6134646B-C36E-44F2-8BE8-574FDD21A2F0}"/>
              </a:ext>
            </a:extLst>
          </p:cNvPr>
          <p:cNvPicPr>
            <a:picLocks noChangeAspect="1"/>
          </p:cNvPicPr>
          <p:nvPr/>
        </p:nvPicPr>
        <p:blipFill>
          <a:blip r:embed="rId10"/>
          <a:stretch>
            <a:fillRect/>
          </a:stretch>
        </p:blipFill>
        <p:spPr>
          <a:xfrm>
            <a:off x="3499787" y="144883"/>
            <a:ext cx="1045880" cy="367045"/>
          </a:xfrm>
          <a:prstGeom prst="rect">
            <a:avLst/>
          </a:prstGeom>
        </p:spPr>
      </p:pic>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97F01FC1-5839-43C1-8ED8-F463A28DEDCB}"/>
              </a:ext>
            </a:extLst>
          </p:cNvPr>
          <p:cNvSpPr>
            <a:spLocks noChangeArrowheads="1"/>
          </p:cNvSpPr>
          <p:nvPr/>
        </p:nvSpPr>
        <p:spPr bwMode="auto">
          <a:xfrm>
            <a:off x="6543208" y="4455469"/>
            <a:ext cx="1458153" cy="6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99" tIns="33750" rIns="67499" bIns="33750" anchor="ctr" anchorCtr="1"/>
          <a:lstStyle>
            <a:lvl1pPr>
              <a:spcBef>
                <a:spcPts val="1413"/>
              </a:spcBef>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9pPr>
          </a:lstStyle>
          <a:p>
            <a:pPr eaLnBrk="1">
              <a:spcBef>
                <a:spcPct val="0"/>
              </a:spcBef>
              <a:buClr>
                <a:srgbClr val="000000"/>
              </a:buClr>
              <a:buFont typeface="Times New Roman" panose="02020603050405020304" pitchFamily="18" charset="0"/>
              <a:buNone/>
            </a:pPr>
            <a:endParaRPr lang="fr-FR" altLang="fr-FR" sz="1769">
              <a:solidFill>
                <a:srgbClr val="009999"/>
              </a:solidFill>
              <a:latin typeface="Times New Roman" panose="02020603050405020304" pitchFamily="18" charset="0"/>
              <a:ea typeface="MS Gothic" panose="020B0609070205080204" pitchFamily="49" charset="-128"/>
              <a:cs typeface="Tahoma" panose="020B0604030504040204" pitchFamily="34" charset="0"/>
            </a:endParaRPr>
          </a:p>
        </p:txBody>
      </p:sp>
      <p:sp>
        <p:nvSpPr>
          <p:cNvPr id="16387" name="ZoneTexte 3">
            <a:extLst>
              <a:ext uri="{FF2B5EF4-FFF2-40B4-BE49-F238E27FC236}">
                <a16:creationId xmlns:a16="http://schemas.microsoft.com/office/drawing/2014/main" id="{5AED53A9-0744-460D-A73D-6554D370E76F}"/>
              </a:ext>
            </a:extLst>
          </p:cNvPr>
          <p:cNvSpPr txBox="1">
            <a:spLocks noChangeArrowheads="1"/>
          </p:cNvSpPr>
          <p:nvPr/>
        </p:nvSpPr>
        <p:spPr bwMode="auto">
          <a:xfrm>
            <a:off x="1275890" y="699542"/>
            <a:ext cx="4702814" cy="25667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499" tIns="33750" rIns="67499" bIns="33750">
            <a:spAutoFit/>
          </a:bodyPr>
          <a:lstStyle>
            <a:lvl1pPr>
              <a:spcBef>
                <a:spcPts val="1413"/>
              </a:spcBef>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9pPr>
          </a:lstStyle>
          <a:p>
            <a:pPr eaLnBrk="1">
              <a:spcBef>
                <a:spcPct val="0"/>
              </a:spcBef>
              <a:buClr>
                <a:srgbClr val="000000"/>
              </a:buClr>
              <a:buFont typeface="Times New Roman" panose="02020603050405020304" pitchFamily="18" charset="0"/>
              <a:buNone/>
            </a:pPr>
            <a:r>
              <a:rPr lang="fr-FR" altLang="fr-FR" sz="1225" dirty="0">
                <a:solidFill>
                  <a:schemeClr val="bg1"/>
                </a:solidFill>
                <a:latin typeface="Calibri" panose="020F0502020204030204" pitchFamily="34" charset="0"/>
                <a:ea typeface="SegoeScript"/>
                <a:cs typeface="Calibri" panose="020F0502020204030204" pitchFamily="34" charset="0"/>
              </a:rPr>
              <a:t>2- Sensibiliser les professionnels à la spécificité de la prise en charge</a:t>
            </a:r>
          </a:p>
        </p:txBody>
      </p:sp>
      <p:sp>
        <p:nvSpPr>
          <p:cNvPr id="6" name="ZoneTexte 5">
            <a:extLst>
              <a:ext uri="{FF2B5EF4-FFF2-40B4-BE49-F238E27FC236}">
                <a16:creationId xmlns:a16="http://schemas.microsoft.com/office/drawing/2014/main" id="{E722FF5B-7BC6-4679-9475-58E1DB215912}"/>
              </a:ext>
            </a:extLst>
          </p:cNvPr>
          <p:cNvSpPr txBox="1"/>
          <p:nvPr/>
        </p:nvSpPr>
        <p:spPr>
          <a:xfrm>
            <a:off x="7730252" y="4927478"/>
            <a:ext cx="242374" cy="209096"/>
          </a:xfrm>
          <a:prstGeom prst="rect">
            <a:avLst/>
          </a:prstGeom>
          <a:noFill/>
        </p:spPr>
        <p:txBody>
          <a:bodyPr wrap="none">
            <a:spAutoFit/>
          </a:bodyPr>
          <a:lstStyle/>
          <a:p>
            <a:pPr eaLnBrk="1">
              <a:lnSpc>
                <a:spcPct val="93000"/>
              </a:lnSpc>
              <a:buClr>
                <a:srgbClr val="000000"/>
              </a:buClr>
              <a:buSzPct val="100000"/>
              <a:buFont typeface="Times New Roman" pitchFamily="16" charset="0"/>
              <a:buNone/>
              <a:defRPr/>
            </a:pPr>
            <a:r>
              <a:rPr lang="fr-FR" sz="816" dirty="0">
                <a:solidFill>
                  <a:schemeClr val="bg1">
                    <a:lumMod val="95000"/>
                  </a:schemeClr>
                </a:solidFill>
                <a:latin typeface="Arial" charset="0"/>
                <a:ea typeface="Microsoft YaHei" charset="-122"/>
              </a:rPr>
              <a:t>3</a:t>
            </a:r>
          </a:p>
        </p:txBody>
      </p:sp>
      <p:pic>
        <p:nvPicPr>
          <p:cNvPr id="16389" name="Image 1">
            <a:extLst>
              <a:ext uri="{FF2B5EF4-FFF2-40B4-BE49-F238E27FC236}">
                <a16:creationId xmlns:a16="http://schemas.microsoft.com/office/drawing/2014/main" id="{658FC6AC-9938-4A78-B294-9B0749ACDF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123478"/>
            <a:ext cx="688033" cy="48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ages2">
            <a:extLst>
              <a:ext uri="{FF2B5EF4-FFF2-40B4-BE49-F238E27FC236}">
                <a16:creationId xmlns:a16="http://schemas.microsoft.com/office/drawing/2014/main" id="{DB456773-D5C8-4543-B4A9-F09D4906E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47031"/>
            <a:ext cx="558418" cy="5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Image 1">
            <a:extLst>
              <a:ext uri="{FF2B5EF4-FFF2-40B4-BE49-F238E27FC236}">
                <a16:creationId xmlns:a16="http://schemas.microsoft.com/office/drawing/2014/main" id="{3B9F1346-E87E-4680-856F-88AF8FED0B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35529" y="2283718"/>
            <a:ext cx="1626651" cy="230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Image 2">
            <a:extLst>
              <a:ext uri="{FF2B5EF4-FFF2-40B4-BE49-F238E27FC236}">
                <a16:creationId xmlns:a16="http://schemas.microsoft.com/office/drawing/2014/main" id="{9DC9A0B6-A1CC-43B1-9A74-97B4DEC00B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7889" y="2322062"/>
            <a:ext cx="1579126" cy="223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Image 2">
            <a:extLst>
              <a:ext uri="{FF2B5EF4-FFF2-40B4-BE49-F238E27FC236}">
                <a16:creationId xmlns:a16="http://schemas.microsoft.com/office/drawing/2014/main" id="{76872F72-7C78-44EB-B68D-B2286B8BDE0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2248281"/>
            <a:ext cx="1696858" cy="228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2BA14A4-5E95-443A-8016-0EC0AC86E4A4}"/>
              </a:ext>
            </a:extLst>
          </p:cNvPr>
          <p:cNvSpPr/>
          <p:nvPr/>
        </p:nvSpPr>
        <p:spPr>
          <a:xfrm>
            <a:off x="1235529" y="1025602"/>
            <a:ext cx="6672941" cy="1087349"/>
          </a:xfrm>
          <a:prstGeom prst="rect">
            <a:avLst/>
          </a:prstGeom>
        </p:spPr>
        <p:txBody>
          <a:bodyPr>
            <a:spAutoFit/>
          </a:bodyPr>
          <a:lstStyle/>
          <a:p>
            <a:pPr eaLnBrk="1">
              <a:buClr>
                <a:srgbClr val="000000"/>
              </a:buClr>
              <a:buSzPct val="100000"/>
              <a:buFont typeface="Times New Roman" panose="02020603050405020304" pitchFamily="18" charset="0"/>
              <a:buNone/>
              <a:defRPr/>
            </a:pPr>
            <a:r>
              <a:rPr lang="fr-FR" altLang="fr-FR" sz="1089" b="1" dirty="0">
                <a:solidFill>
                  <a:srgbClr val="000000"/>
                </a:solidFill>
                <a:ea typeface="SegoeScript"/>
                <a:cs typeface="SegoeScript"/>
              </a:rPr>
              <a:t>Préparation en amont si possible avec le patient et/ou l’entourage </a:t>
            </a:r>
          </a:p>
          <a:p>
            <a:pPr eaLnBrk="1">
              <a:buClr>
                <a:srgbClr val="000000"/>
              </a:buClr>
              <a:buSzPct val="100000"/>
              <a:buFont typeface="Times New Roman" panose="02020603050405020304" pitchFamily="18" charset="0"/>
              <a:buNone/>
              <a:defRPr/>
            </a:pPr>
            <a:endParaRPr lang="fr-FR" altLang="fr-FR" sz="340" b="1" dirty="0">
              <a:solidFill>
                <a:srgbClr val="000000"/>
              </a:solidFill>
              <a:ea typeface="SegoeScript"/>
              <a:cs typeface="SegoeScript"/>
            </a:endParaRPr>
          </a:p>
          <a:p>
            <a:pPr eaLnBrk="1">
              <a:buClr>
                <a:srgbClr val="000000"/>
              </a:buClr>
              <a:buSzPct val="100000"/>
              <a:defRPr/>
            </a:pPr>
            <a:r>
              <a:rPr lang="fr-FR" altLang="fr-FR" sz="1089" b="1" dirty="0">
                <a:solidFill>
                  <a:srgbClr val="000000"/>
                </a:solidFill>
                <a:ea typeface="SegoeScript"/>
                <a:cs typeface="SegoeScript"/>
              </a:rPr>
              <a:t>Formalisation des engagements du CH en faveur des personnes en situation de handicap </a:t>
            </a:r>
          </a:p>
          <a:p>
            <a:pPr eaLnBrk="1">
              <a:buClr>
                <a:srgbClr val="000000"/>
              </a:buClr>
              <a:buSzPct val="100000"/>
              <a:defRPr/>
            </a:pPr>
            <a:endParaRPr lang="fr-FR" altLang="fr-FR" sz="340" b="1" dirty="0">
              <a:solidFill>
                <a:srgbClr val="000000"/>
              </a:solidFill>
              <a:ea typeface="SegoeScript"/>
              <a:cs typeface="SegoeScript"/>
            </a:endParaRPr>
          </a:p>
          <a:p>
            <a:pPr eaLnBrk="1">
              <a:buClr>
                <a:srgbClr val="000000"/>
              </a:buClr>
              <a:buSzPct val="100000"/>
              <a:defRPr/>
            </a:pPr>
            <a:r>
              <a:rPr lang="fr-FR" altLang="fr-FR" sz="1089" b="1" dirty="0">
                <a:solidFill>
                  <a:srgbClr val="000000"/>
                </a:solidFill>
                <a:ea typeface="SegoeScript"/>
                <a:cs typeface="SegoeScript"/>
              </a:rPr>
              <a:t>Réalisation de forums communs avec nos partenaires (consentement et droits des personnes, auto détermination,…) </a:t>
            </a:r>
          </a:p>
          <a:p>
            <a:pPr eaLnBrk="1">
              <a:buClr>
                <a:srgbClr val="000000"/>
              </a:buClr>
              <a:buSzPct val="100000"/>
              <a:buFont typeface="Times New Roman" panose="02020603050405020304" pitchFamily="18" charset="0"/>
              <a:buNone/>
              <a:defRPr/>
            </a:pPr>
            <a:endParaRPr lang="fr-FR" altLang="fr-FR" sz="340" b="1" dirty="0">
              <a:solidFill>
                <a:srgbClr val="000000"/>
              </a:solidFill>
              <a:ea typeface="SegoeScript"/>
              <a:cs typeface="SegoeScript"/>
            </a:endParaRPr>
          </a:p>
          <a:p>
            <a:pPr eaLnBrk="1">
              <a:buClr>
                <a:srgbClr val="000000"/>
              </a:buClr>
              <a:buSzPct val="100000"/>
              <a:buFont typeface="Times New Roman" panose="02020603050405020304" pitchFamily="18" charset="0"/>
              <a:buNone/>
              <a:defRPr/>
            </a:pPr>
            <a:endParaRPr lang="fr-FR" altLang="fr-FR" sz="1089" b="1" dirty="0">
              <a:solidFill>
                <a:srgbClr val="000000"/>
              </a:solidFill>
              <a:ea typeface="SegoeScript"/>
              <a:cs typeface="SegoeScript"/>
            </a:endParaRPr>
          </a:p>
        </p:txBody>
      </p:sp>
      <p:pic>
        <p:nvPicPr>
          <p:cNvPr id="11" name="Image 10">
            <a:extLst>
              <a:ext uri="{FF2B5EF4-FFF2-40B4-BE49-F238E27FC236}">
                <a16:creationId xmlns:a16="http://schemas.microsoft.com/office/drawing/2014/main" id="{A2EE05F4-9780-41B3-9D80-D0F826CBBCF6}"/>
              </a:ext>
            </a:extLst>
          </p:cNvPr>
          <p:cNvPicPr>
            <a:picLocks noChangeAspect="1"/>
          </p:cNvPicPr>
          <p:nvPr/>
        </p:nvPicPr>
        <p:blipFill>
          <a:blip r:embed="rId8"/>
          <a:stretch>
            <a:fillRect/>
          </a:stretch>
        </p:blipFill>
        <p:spPr>
          <a:xfrm>
            <a:off x="1115616" y="200164"/>
            <a:ext cx="651710" cy="377335"/>
          </a:xfrm>
          <a:prstGeom prst="rect">
            <a:avLst/>
          </a:prstGeom>
        </p:spPr>
      </p:pic>
      <p:pic>
        <p:nvPicPr>
          <p:cNvPr id="12" name="Image 11">
            <a:extLst>
              <a:ext uri="{FF2B5EF4-FFF2-40B4-BE49-F238E27FC236}">
                <a16:creationId xmlns:a16="http://schemas.microsoft.com/office/drawing/2014/main" id="{F9AD396F-75DD-46AF-86B9-4272DCDACB21}"/>
              </a:ext>
            </a:extLst>
          </p:cNvPr>
          <p:cNvPicPr>
            <a:picLocks noChangeAspect="1"/>
          </p:cNvPicPr>
          <p:nvPr/>
        </p:nvPicPr>
        <p:blipFill>
          <a:blip r:embed="rId9"/>
          <a:stretch>
            <a:fillRect/>
          </a:stretch>
        </p:blipFill>
        <p:spPr>
          <a:xfrm>
            <a:off x="2339752" y="109883"/>
            <a:ext cx="651710" cy="472809"/>
          </a:xfrm>
          <a:prstGeom prst="rect">
            <a:avLst/>
          </a:prstGeom>
        </p:spPr>
      </p:pic>
      <p:pic>
        <p:nvPicPr>
          <p:cNvPr id="13" name="Image 12">
            <a:extLst>
              <a:ext uri="{FF2B5EF4-FFF2-40B4-BE49-F238E27FC236}">
                <a16:creationId xmlns:a16="http://schemas.microsoft.com/office/drawing/2014/main" id="{B0CDCDD8-D1DD-4494-935B-2F85E7C5DAE9}"/>
              </a:ext>
            </a:extLst>
          </p:cNvPr>
          <p:cNvPicPr>
            <a:picLocks noChangeAspect="1"/>
          </p:cNvPicPr>
          <p:nvPr/>
        </p:nvPicPr>
        <p:blipFill>
          <a:blip r:embed="rId10"/>
          <a:stretch>
            <a:fillRect/>
          </a:stretch>
        </p:blipFill>
        <p:spPr>
          <a:xfrm>
            <a:off x="3499787" y="144883"/>
            <a:ext cx="1045880" cy="367045"/>
          </a:xfrm>
          <a:prstGeom prst="rect">
            <a:avLst/>
          </a:prstGeom>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028D7E8A-FC8E-4BDD-954E-7DE588102BDC}"/>
              </a:ext>
            </a:extLst>
          </p:cNvPr>
          <p:cNvSpPr>
            <a:spLocks noChangeArrowheads="1"/>
          </p:cNvSpPr>
          <p:nvPr/>
        </p:nvSpPr>
        <p:spPr bwMode="auto">
          <a:xfrm>
            <a:off x="6543208" y="4455469"/>
            <a:ext cx="1458153" cy="6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99" tIns="33750" rIns="67499" bIns="33750" anchor="ctr" anchorCtr="1"/>
          <a:lstStyle>
            <a:lvl1pPr>
              <a:spcBef>
                <a:spcPts val="1413"/>
              </a:spcBef>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9pPr>
          </a:lstStyle>
          <a:p>
            <a:pPr eaLnBrk="1">
              <a:spcBef>
                <a:spcPct val="0"/>
              </a:spcBef>
              <a:buClr>
                <a:srgbClr val="000000"/>
              </a:buClr>
              <a:buFont typeface="Times New Roman" panose="02020603050405020304" pitchFamily="18" charset="0"/>
              <a:buNone/>
            </a:pPr>
            <a:endParaRPr lang="fr-FR" altLang="fr-FR" sz="1769">
              <a:solidFill>
                <a:srgbClr val="009999"/>
              </a:solidFill>
              <a:latin typeface="Times New Roman" panose="02020603050405020304" pitchFamily="18" charset="0"/>
              <a:ea typeface="MS Gothic" panose="020B0609070205080204" pitchFamily="49" charset="-128"/>
              <a:cs typeface="Tahoma" panose="020B0604030504040204" pitchFamily="34" charset="0"/>
            </a:endParaRPr>
          </a:p>
        </p:txBody>
      </p:sp>
      <p:sp>
        <p:nvSpPr>
          <p:cNvPr id="18435" name="ZoneTexte 3">
            <a:extLst>
              <a:ext uri="{FF2B5EF4-FFF2-40B4-BE49-F238E27FC236}">
                <a16:creationId xmlns:a16="http://schemas.microsoft.com/office/drawing/2014/main" id="{0CCD5DCC-D7CE-45FB-B7B0-729692282C97}"/>
              </a:ext>
            </a:extLst>
          </p:cNvPr>
          <p:cNvSpPr txBox="1">
            <a:spLocks noChangeArrowheads="1"/>
          </p:cNvSpPr>
          <p:nvPr/>
        </p:nvSpPr>
        <p:spPr bwMode="auto">
          <a:xfrm>
            <a:off x="1387827" y="954820"/>
            <a:ext cx="5829372" cy="25667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499" tIns="33750" rIns="67499" bIns="33750">
            <a:spAutoFit/>
          </a:bodyPr>
          <a:lstStyle>
            <a:lvl1pPr>
              <a:spcBef>
                <a:spcPts val="1413"/>
              </a:spcBef>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9pPr>
          </a:lstStyle>
          <a:p>
            <a:pPr eaLnBrk="1">
              <a:spcBef>
                <a:spcPct val="0"/>
              </a:spcBef>
              <a:buClr>
                <a:srgbClr val="000000"/>
              </a:buClr>
              <a:buFont typeface="Times New Roman" panose="02020603050405020304" pitchFamily="18" charset="0"/>
              <a:buNone/>
            </a:pPr>
            <a:r>
              <a:rPr lang="fr-FR" altLang="fr-FR" sz="1225">
                <a:solidFill>
                  <a:schemeClr val="bg1"/>
                </a:solidFill>
                <a:latin typeface="Calibri" panose="020F0502020204030204" pitchFamily="34" charset="0"/>
                <a:ea typeface="SegoeScript"/>
                <a:cs typeface="Calibri" panose="020F0502020204030204" pitchFamily="34" charset="0"/>
              </a:rPr>
              <a:t>3- Valoriser et Développer l’approche Individualisée </a:t>
            </a:r>
          </a:p>
        </p:txBody>
      </p:sp>
      <p:sp>
        <p:nvSpPr>
          <p:cNvPr id="6" name="ZoneTexte 5">
            <a:extLst>
              <a:ext uri="{FF2B5EF4-FFF2-40B4-BE49-F238E27FC236}">
                <a16:creationId xmlns:a16="http://schemas.microsoft.com/office/drawing/2014/main" id="{43AECEBE-0AD9-4FF9-9F80-03AB79C7B0D4}"/>
              </a:ext>
            </a:extLst>
          </p:cNvPr>
          <p:cNvSpPr txBox="1"/>
          <p:nvPr/>
        </p:nvSpPr>
        <p:spPr>
          <a:xfrm>
            <a:off x="7730252" y="4927478"/>
            <a:ext cx="242374" cy="209096"/>
          </a:xfrm>
          <a:prstGeom prst="rect">
            <a:avLst/>
          </a:prstGeom>
          <a:noFill/>
        </p:spPr>
        <p:txBody>
          <a:bodyPr wrap="none">
            <a:spAutoFit/>
          </a:bodyPr>
          <a:lstStyle/>
          <a:p>
            <a:pPr eaLnBrk="1">
              <a:lnSpc>
                <a:spcPct val="93000"/>
              </a:lnSpc>
              <a:buClr>
                <a:srgbClr val="000000"/>
              </a:buClr>
              <a:buSzPct val="100000"/>
              <a:buFont typeface="Times New Roman" pitchFamily="16" charset="0"/>
              <a:buNone/>
              <a:defRPr/>
            </a:pPr>
            <a:r>
              <a:rPr lang="fr-FR" sz="816" dirty="0">
                <a:solidFill>
                  <a:schemeClr val="bg1">
                    <a:lumMod val="95000"/>
                  </a:schemeClr>
                </a:solidFill>
                <a:latin typeface="Arial" charset="0"/>
                <a:ea typeface="Microsoft YaHei" charset="-122"/>
              </a:rPr>
              <a:t>3</a:t>
            </a:r>
          </a:p>
        </p:txBody>
      </p:sp>
      <p:pic>
        <p:nvPicPr>
          <p:cNvPr id="18437" name="Image 1">
            <a:extLst>
              <a:ext uri="{FF2B5EF4-FFF2-40B4-BE49-F238E27FC236}">
                <a16:creationId xmlns:a16="http://schemas.microsoft.com/office/drawing/2014/main" id="{2D363511-C067-44DC-8285-D7F4D0657F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123478"/>
            <a:ext cx="688033" cy="48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s2">
            <a:extLst>
              <a:ext uri="{FF2B5EF4-FFF2-40B4-BE49-F238E27FC236}">
                <a16:creationId xmlns:a16="http://schemas.microsoft.com/office/drawing/2014/main" id="{06F549CE-FF32-4FF3-927D-963A55D88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2639" y="144883"/>
            <a:ext cx="558418" cy="5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Image 3">
            <a:extLst>
              <a:ext uri="{FF2B5EF4-FFF2-40B4-BE49-F238E27FC236}">
                <a16:creationId xmlns:a16="http://schemas.microsoft.com/office/drawing/2014/main" id="{6CEBBF30-DFB9-4C34-8CBE-406F5E8117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73451" y="797124"/>
            <a:ext cx="1160042" cy="164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ZoneTexte 2">
            <a:extLst>
              <a:ext uri="{FF2B5EF4-FFF2-40B4-BE49-F238E27FC236}">
                <a16:creationId xmlns:a16="http://schemas.microsoft.com/office/drawing/2014/main" id="{1417AB48-DD72-4FE7-B11A-A1C25F753098}"/>
              </a:ext>
            </a:extLst>
          </p:cNvPr>
          <p:cNvSpPr txBox="1">
            <a:spLocks noChangeArrowheads="1"/>
          </p:cNvSpPr>
          <p:nvPr/>
        </p:nvSpPr>
        <p:spPr bwMode="auto">
          <a:xfrm>
            <a:off x="1405108" y="2613875"/>
            <a:ext cx="5912541" cy="28084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spcBef>
                <a:spcPct val="0"/>
              </a:spcBef>
            </a:pPr>
            <a:r>
              <a:rPr lang="fr-FR" altLang="fr-FR" sz="1225">
                <a:solidFill>
                  <a:schemeClr val="bg1"/>
                </a:solidFill>
                <a:latin typeface="Calibri" panose="020F0502020204030204" pitchFamily="34" charset="0"/>
              </a:rPr>
              <a:t>4- Être une personne ressou</a:t>
            </a:r>
            <a:r>
              <a:rPr lang="fr-FR" altLang="fr-FR" sz="1225">
                <a:solidFill>
                  <a:schemeClr val="bg1"/>
                </a:solidFill>
                <a:latin typeface="Calibri" panose="020F0502020204030204" pitchFamily="34" charset="0"/>
                <a:ea typeface="SegoeScript"/>
                <a:cs typeface="Calibri" panose="020F0502020204030204" pitchFamily="34" charset="0"/>
              </a:rPr>
              <a:t>r</a:t>
            </a:r>
            <a:r>
              <a:rPr lang="fr-FR" altLang="fr-FR" sz="1225">
                <a:solidFill>
                  <a:schemeClr val="bg1"/>
                </a:solidFill>
                <a:latin typeface="Calibri" panose="020F0502020204030204" pitchFamily="34" charset="0"/>
              </a:rPr>
              <a:t>ce pour les équipes et les usagers</a:t>
            </a:r>
          </a:p>
        </p:txBody>
      </p:sp>
      <p:sp>
        <p:nvSpPr>
          <p:cNvPr id="18441" name="Rectangle 1">
            <a:extLst>
              <a:ext uri="{FF2B5EF4-FFF2-40B4-BE49-F238E27FC236}">
                <a16:creationId xmlns:a16="http://schemas.microsoft.com/office/drawing/2014/main" id="{F5C7DB09-9C63-4B48-9F0D-C757485364F3}"/>
              </a:ext>
            </a:extLst>
          </p:cNvPr>
          <p:cNvSpPr>
            <a:spLocks noChangeArrowheads="1"/>
          </p:cNvSpPr>
          <p:nvPr/>
        </p:nvSpPr>
        <p:spPr bwMode="auto">
          <a:xfrm>
            <a:off x="1422391" y="3062122"/>
            <a:ext cx="5941703" cy="64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eaLnBrk="1">
              <a:spcBef>
                <a:spcPct val="0"/>
              </a:spcBef>
              <a:buClr>
                <a:srgbClr val="000000"/>
              </a:buClr>
              <a:buFont typeface="Times New Roman" panose="02020603050405020304" pitchFamily="18" charset="0"/>
              <a:buNone/>
            </a:pPr>
            <a:endParaRPr lang="fr-FR" altLang="fr-FR" sz="340" b="1">
              <a:solidFill>
                <a:srgbClr val="000000"/>
              </a:solidFill>
              <a:latin typeface="Calibri" panose="020F0502020204030204" pitchFamily="34" charset="0"/>
              <a:ea typeface="SegoeScript"/>
              <a:cs typeface="SegoeScript"/>
            </a:endParaRPr>
          </a:p>
          <a:p>
            <a:pPr eaLnBrk="1">
              <a:spcBef>
                <a:spcPct val="0"/>
              </a:spcBef>
              <a:buClr>
                <a:srgbClr val="000000"/>
              </a:buClr>
              <a:buFont typeface="Times New Roman" panose="02020603050405020304" pitchFamily="18" charset="0"/>
              <a:buNone/>
            </a:pPr>
            <a:r>
              <a:rPr lang="fr-FR" altLang="fr-FR" sz="1225" b="1">
                <a:solidFill>
                  <a:srgbClr val="000000"/>
                </a:solidFill>
                <a:latin typeface="Calibri" panose="020F0502020204030204" pitchFamily="34" charset="0"/>
                <a:ea typeface="SegoeScript"/>
                <a:cs typeface="SegoeScript"/>
              </a:rPr>
              <a:t>Port du badge « je suis référent handicap »</a:t>
            </a:r>
          </a:p>
          <a:p>
            <a:pPr eaLnBrk="1">
              <a:spcBef>
                <a:spcPct val="0"/>
              </a:spcBef>
              <a:buClr>
                <a:srgbClr val="000000"/>
              </a:buClr>
              <a:buFont typeface="Times New Roman" panose="02020603050405020304" pitchFamily="18" charset="0"/>
              <a:buNone/>
            </a:pPr>
            <a:endParaRPr lang="fr-FR" altLang="fr-FR" sz="408" i="1">
              <a:solidFill>
                <a:srgbClr val="000000"/>
              </a:solidFill>
              <a:latin typeface="Calibri" panose="020F0502020204030204" pitchFamily="34" charset="0"/>
              <a:ea typeface="SegoeScript"/>
              <a:cs typeface="SegoeScript"/>
            </a:endParaRPr>
          </a:p>
          <a:p>
            <a:pPr eaLnBrk="1">
              <a:spcBef>
                <a:spcPct val="0"/>
              </a:spcBef>
              <a:buClr>
                <a:srgbClr val="000000"/>
              </a:buClr>
              <a:buFont typeface="Times New Roman" panose="02020603050405020304" pitchFamily="18" charset="0"/>
              <a:buNone/>
            </a:pPr>
            <a:endParaRPr lang="fr-FR" altLang="fr-FR" sz="408" b="1" i="1">
              <a:solidFill>
                <a:srgbClr val="000000"/>
              </a:solidFill>
              <a:latin typeface="Calibri" panose="020F0502020204030204" pitchFamily="34" charset="0"/>
              <a:ea typeface="SegoeScript"/>
              <a:cs typeface="SegoeScript"/>
            </a:endParaRPr>
          </a:p>
          <a:p>
            <a:pPr eaLnBrk="1">
              <a:spcBef>
                <a:spcPct val="0"/>
              </a:spcBef>
              <a:buClr>
                <a:srgbClr val="000000"/>
              </a:buClr>
              <a:buFont typeface="Times New Roman" panose="02020603050405020304" pitchFamily="18" charset="0"/>
              <a:buNone/>
            </a:pPr>
            <a:r>
              <a:rPr lang="fr-FR" altLang="fr-FR" sz="1225" b="1">
                <a:solidFill>
                  <a:srgbClr val="000000"/>
                </a:solidFill>
                <a:latin typeface="Calibri" panose="020F0502020204030204" pitchFamily="34" charset="0"/>
                <a:ea typeface="SegoeScript"/>
                <a:cs typeface="SegoeScript"/>
              </a:rPr>
              <a:t>Etre reconnu au sein du pôle </a:t>
            </a:r>
          </a:p>
        </p:txBody>
      </p:sp>
      <p:sp>
        <p:nvSpPr>
          <p:cNvPr id="18442" name="Rectangle 10">
            <a:extLst>
              <a:ext uri="{FF2B5EF4-FFF2-40B4-BE49-F238E27FC236}">
                <a16:creationId xmlns:a16="http://schemas.microsoft.com/office/drawing/2014/main" id="{F7D8B22C-ABBF-41CD-94C6-C54EFF7A403B}"/>
              </a:ext>
            </a:extLst>
          </p:cNvPr>
          <p:cNvSpPr>
            <a:spLocks noChangeArrowheads="1"/>
          </p:cNvSpPr>
          <p:nvPr/>
        </p:nvSpPr>
        <p:spPr bwMode="auto">
          <a:xfrm>
            <a:off x="1464514" y="1346902"/>
            <a:ext cx="5018207" cy="89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413"/>
              </a:spcBef>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eaLnBrk="1">
              <a:spcBef>
                <a:spcPct val="0"/>
              </a:spcBef>
              <a:buClr>
                <a:srgbClr val="000000"/>
              </a:buClr>
              <a:buFont typeface="Times New Roman" panose="02020603050405020304" pitchFamily="18" charset="0"/>
              <a:buNone/>
            </a:pPr>
            <a:r>
              <a:rPr lang="fr-FR" altLang="fr-FR" sz="1225" b="1">
                <a:solidFill>
                  <a:srgbClr val="000000"/>
                </a:solidFill>
                <a:latin typeface="Calibri" panose="020F0502020204030204" pitchFamily="34" charset="0"/>
                <a:ea typeface="SegoeScript"/>
                <a:cs typeface="SegoeScript"/>
              </a:rPr>
              <a:t>Réalisation de formations flash sur la prise en charge des personnes en situation de handicap dans les services</a:t>
            </a:r>
          </a:p>
          <a:p>
            <a:pPr eaLnBrk="1">
              <a:spcBef>
                <a:spcPct val="0"/>
              </a:spcBef>
              <a:buClr>
                <a:srgbClr val="000000"/>
              </a:buClr>
              <a:buFont typeface="Times New Roman" panose="02020603050405020304" pitchFamily="18" charset="0"/>
              <a:buNone/>
            </a:pPr>
            <a:endParaRPr lang="fr-FR" altLang="fr-FR" sz="1225" b="1">
              <a:solidFill>
                <a:srgbClr val="000000"/>
              </a:solidFill>
              <a:latin typeface="Calibri" panose="020F0502020204030204" pitchFamily="34" charset="0"/>
              <a:ea typeface="SegoeScript"/>
              <a:cs typeface="SegoeScript"/>
            </a:endParaRPr>
          </a:p>
          <a:p>
            <a:pPr eaLnBrk="1">
              <a:spcBef>
                <a:spcPct val="0"/>
              </a:spcBef>
              <a:buClr>
                <a:srgbClr val="000000"/>
              </a:buClr>
              <a:buFont typeface="Times New Roman" panose="02020603050405020304" pitchFamily="18" charset="0"/>
              <a:buNone/>
            </a:pPr>
            <a:r>
              <a:rPr lang="fr-FR" altLang="fr-FR" sz="1225" b="1">
                <a:solidFill>
                  <a:srgbClr val="000000"/>
                </a:solidFill>
                <a:latin typeface="Calibri" panose="020F0502020204030204" pitchFamily="34" charset="0"/>
                <a:ea typeface="SegoeScript"/>
                <a:cs typeface="SegoeScript"/>
              </a:rPr>
              <a:t>Retour d’expérience au travers des fiches d’amélioration / remerciements </a:t>
            </a:r>
          </a:p>
          <a:p>
            <a:pPr eaLnBrk="1">
              <a:spcBef>
                <a:spcPct val="0"/>
              </a:spcBef>
              <a:buClr>
                <a:srgbClr val="000000"/>
              </a:buClr>
              <a:buFont typeface="Times New Roman" panose="02020603050405020304" pitchFamily="18" charset="0"/>
              <a:buNone/>
            </a:pPr>
            <a:endParaRPr lang="fr-FR" altLang="fr-FR" sz="340" b="1">
              <a:solidFill>
                <a:srgbClr val="000000"/>
              </a:solidFill>
              <a:latin typeface="Calibri" panose="020F0502020204030204" pitchFamily="34" charset="0"/>
              <a:ea typeface="SegoeScript"/>
              <a:cs typeface="SegoeScript"/>
            </a:endParaRPr>
          </a:p>
        </p:txBody>
      </p:sp>
      <p:pic>
        <p:nvPicPr>
          <p:cNvPr id="18443" name="Picture 5">
            <a:extLst>
              <a:ext uri="{FF2B5EF4-FFF2-40B4-BE49-F238E27FC236}">
                <a16:creationId xmlns:a16="http://schemas.microsoft.com/office/drawing/2014/main" id="{7240EADB-B3ED-484E-986A-A9AEB5C76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707" t="8122" r="9927" b="6781"/>
          <a:stretch>
            <a:fillRect/>
          </a:stretch>
        </p:blipFill>
        <p:spPr bwMode="auto">
          <a:xfrm>
            <a:off x="5953465" y="2963832"/>
            <a:ext cx="1058511" cy="99370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4" name="ZoneTexte 3">
            <a:extLst>
              <a:ext uri="{FF2B5EF4-FFF2-40B4-BE49-F238E27FC236}">
                <a16:creationId xmlns:a16="http://schemas.microsoft.com/office/drawing/2014/main" id="{3E4D2187-CAEA-4288-BD5D-E13D8FFE5F40}"/>
              </a:ext>
            </a:extLst>
          </p:cNvPr>
          <p:cNvSpPr txBox="1">
            <a:spLocks noChangeArrowheads="1"/>
          </p:cNvSpPr>
          <p:nvPr/>
        </p:nvSpPr>
        <p:spPr bwMode="auto">
          <a:xfrm>
            <a:off x="1436431" y="4135755"/>
            <a:ext cx="6124243" cy="4451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499" tIns="33750" rIns="67499" bIns="33750">
            <a:spAutoFit/>
          </a:bodyPr>
          <a:lstStyle>
            <a:lvl1pPr>
              <a:spcBef>
                <a:spcPts val="1413"/>
              </a:spcBef>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9pPr>
          </a:lstStyle>
          <a:p>
            <a:pPr>
              <a:spcBef>
                <a:spcPct val="0"/>
              </a:spcBef>
              <a:buClr>
                <a:srgbClr val="000000"/>
              </a:buClr>
              <a:buFont typeface="Times New Roman" panose="02020603050405020304" pitchFamily="18" charset="0"/>
              <a:buNone/>
            </a:pPr>
            <a:r>
              <a:rPr lang="fr-FR" altLang="fr-FR" sz="1225">
                <a:solidFill>
                  <a:schemeClr val="bg1"/>
                </a:solidFill>
                <a:latin typeface="Calibri" panose="020F0502020204030204" pitchFamily="34" charset="0"/>
              </a:rPr>
              <a:t>5- S'impliquer dans la démarche d'accessibilité en s'adaptant aux besoins particuliers des  personnes en situation de handicap </a:t>
            </a:r>
          </a:p>
        </p:txBody>
      </p:sp>
      <p:pic>
        <p:nvPicPr>
          <p:cNvPr id="13" name="Image 12">
            <a:extLst>
              <a:ext uri="{FF2B5EF4-FFF2-40B4-BE49-F238E27FC236}">
                <a16:creationId xmlns:a16="http://schemas.microsoft.com/office/drawing/2014/main" id="{95A308B3-3D66-4FEC-A28B-EA4BB82165B1}"/>
              </a:ext>
            </a:extLst>
          </p:cNvPr>
          <p:cNvPicPr>
            <a:picLocks noChangeAspect="1"/>
          </p:cNvPicPr>
          <p:nvPr/>
        </p:nvPicPr>
        <p:blipFill>
          <a:blip r:embed="rId7"/>
          <a:stretch>
            <a:fillRect/>
          </a:stretch>
        </p:blipFill>
        <p:spPr>
          <a:xfrm>
            <a:off x="1115616" y="200164"/>
            <a:ext cx="651710" cy="377335"/>
          </a:xfrm>
          <a:prstGeom prst="rect">
            <a:avLst/>
          </a:prstGeom>
        </p:spPr>
      </p:pic>
      <p:pic>
        <p:nvPicPr>
          <p:cNvPr id="14" name="Image 13">
            <a:extLst>
              <a:ext uri="{FF2B5EF4-FFF2-40B4-BE49-F238E27FC236}">
                <a16:creationId xmlns:a16="http://schemas.microsoft.com/office/drawing/2014/main" id="{49D8A932-5B6F-4B06-B9A0-5A5027C84751}"/>
              </a:ext>
            </a:extLst>
          </p:cNvPr>
          <p:cNvPicPr>
            <a:picLocks noChangeAspect="1"/>
          </p:cNvPicPr>
          <p:nvPr/>
        </p:nvPicPr>
        <p:blipFill>
          <a:blip r:embed="rId8"/>
          <a:stretch>
            <a:fillRect/>
          </a:stretch>
        </p:blipFill>
        <p:spPr>
          <a:xfrm>
            <a:off x="2339752" y="109883"/>
            <a:ext cx="651710" cy="472809"/>
          </a:xfrm>
          <a:prstGeom prst="rect">
            <a:avLst/>
          </a:prstGeom>
        </p:spPr>
      </p:pic>
      <p:pic>
        <p:nvPicPr>
          <p:cNvPr id="15" name="Image 14">
            <a:extLst>
              <a:ext uri="{FF2B5EF4-FFF2-40B4-BE49-F238E27FC236}">
                <a16:creationId xmlns:a16="http://schemas.microsoft.com/office/drawing/2014/main" id="{9B5ED22A-08D0-475C-A9A9-6D87021983DA}"/>
              </a:ext>
            </a:extLst>
          </p:cNvPr>
          <p:cNvPicPr>
            <a:picLocks noChangeAspect="1"/>
          </p:cNvPicPr>
          <p:nvPr/>
        </p:nvPicPr>
        <p:blipFill>
          <a:blip r:embed="rId9"/>
          <a:stretch>
            <a:fillRect/>
          </a:stretch>
        </p:blipFill>
        <p:spPr>
          <a:xfrm>
            <a:off x="3499787" y="144883"/>
            <a:ext cx="1045880" cy="367045"/>
          </a:xfrm>
          <a:prstGeom prst="rect">
            <a:avLst/>
          </a:prstGeom>
        </p:spPr>
      </p:pic>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A4972D31-C05A-4977-9F75-50EF396E535D}"/>
              </a:ext>
            </a:extLst>
          </p:cNvPr>
          <p:cNvSpPr>
            <a:spLocks noChangeArrowheads="1"/>
          </p:cNvSpPr>
          <p:nvPr/>
        </p:nvSpPr>
        <p:spPr bwMode="auto">
          <a:xfrm>
            <a:off x="6543208" y="4455469"/>
            <a:ext cx="1458153" cy="6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99" tIns="33750" rIns="67499" bIns="33750" anchor="ctr" anchorCtr="1"/>
          <a:lstStyle>
            <a:lvl1pPr>
              <a:spcBef>
                <a:spcPts val="1413"/>
              </a:spcBef>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3200">
                <a:solidFill>
                  <a:schemeClr val="tx1"/>
                </a:solidFill>
                <a:latin typeface="Liberation Sans"/>
                <a:ea typeface="Microsoft YaHei" panose="020B0503020204020204" pitchFamily="34" charset="-122"/>
              </a:defRPr>
            </a:lvl1pPr>
            <a:lvl2pPr marL="742950" indent="-28575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1006475" algn="l"/>
                <a:tab pos="2014538" algn="l"/>
                <a:tab pos="3022600" algn="l"/>
                <a:tab pos="4030663" algn="l"/>
                <a:tab pos="5038725" algn="l"/>
                <a:tab pos="6046788" algn="l"/>
                <a:tab pos="7054850" algn="l"/>
                <a:tab pos="8062913" algn="l"/>
                <a:tab pos="9070975" algn="l"/>
                <a:tab pos="10079038" algn="l"/>
                <a:tab pos="11087100" algn="l"/>
              </a:tabLst>
              <a:defRPr>
                <a:solidFill>
                  <a:schemeClr val="tx1"/>
                </a:solidFill>
                <a:latin typeface="Calibri" panose="020F0502020204030204" pitchFamily="34" charset="0"/>
                <a:ea typeface="Microsoft YaHei" panose="020B0503020204020204" pitchFamily="34" charset="-122"/>
              </a:defRPr>
            </a:lvl9pPr>
          </a:lstStyle>
          <a:p>
            <a:pPr eaLnBrk="1">
              <a:spcBef>
                <a:spcPct val="0"/>
              </a:spcBef>
              <a:buClr>
                <a:srgbClr val="000000"/>
              </a:buClr>
              <a:buFont typeface="Times New Roman" panose="02020603050405020304" pitchFamily="18" charset="0"/>
              <a:buNone/>
            </a:pPr>
            <a:endParaRPr lang="fr-FR" altLang="fr-FR" sz="1769">
              <a:solidFill>
                <a:srgbClr val="009999"/>
              </a:solidFill>
              <a:latin typeface="Times New Roman" panose="02020603050405020304" pitchFamily="18" charset="0"/>
              <a:ea typeface="MS Gothic" panose="020B0609070205080204" pitchFamily="49" charset="-128"/>
              <a:cs typeface="Tahoma" panose="020B0604030504040204" pitchFamily="34" charset="0"/>
            </a:endParaRPr>
          </a:p>
        </p:txBody>
      </p:sp>
      <p:sp>
        <p:nvSpPr>
          <p:cNvPr id="22531" name="Titre 2">
            <a:extLst>
              <a:ext uri="{FF2B5EF4-FFF2-40B4-BE49-F238E27FC236}">
                <a16:creationId xmlns:a16="http://schemas.microsoft.com/office/drawing/2014/main" id="{8E07A36B-075E-4CE8-B4E0-5A69874F14DE}"/>
              </a:ext>
            </a:extLst>
          </p:cNvPr>
          <p:cNvSpPr txBox="1">
            <a:spLocks/>
          </p:cNvSpPr>
          <p:nvPr/>
        </p:nvSpPr>
        <p:spPr bwMode="auto">
          <a:xfrm>
            <a:off x="1280895" y="866226"/>
            <a:ext cx="6614614" cy="277640"/>
          </a:xfrm>
          <a:prstGeom prst="rect">
            <a:avLst/>
          </a:prstGeom>
          <a:solidFill>
            <a:schemeClr val="bg1"/>
          </a:solidFill>
          <a:ln>
            <a:noFill/>
          </a:ln>
          <a:effectLst/>
        </p:spPr>
        <p:txBody>
          <a:bodyPr lIns="0" tIns="0" rIns="0" bIns="0" anchor="ctr">
            <a:spAutoFit/>
          </a:bodyPr>
          <a:lstStyle>
            <a:lvl1pPr defTabSz="449263">
              <a:spcBef>
                <a:spcPts val="1413"/>
              </a:spcBef>
              <a:defRPr sz="3200">
                <a:solidFill>
                  <a:schemeClr val="tx1"/>
                </a:solidFill>
                <a:latin typeface="Liberation Sans"/>
                <a:ea typeface="Microsoft YaHei" panose="020B0503020204020204" pitchFamily="34" charset="-122"/>
              </a:defRPr>
            </a:lvl1pPr>
            <a:lvl2pPr marL="685800" indent="-22860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a:lnSpc>
                <a:spcPct val="118000"/>
              </a:lnSpc>
              <a:spcBef>
                <a:spcPct val="0"/>
              </a:spcBef>
              <a:buClr>
                <a:srgbClr val="336699"/>
              </a:buClr>
              <a:buFont typeface="Arial Narrow" panose="020B06060202020A0204" pitchFamily="34" charset="0"/>
              <a:buNone/>
              <a:defRPr/>
            </a:pPr>
            <a:r>
              <a:rPr lang="fr-FR" altLang="fr-FR" sz="1633" dirty="0">
                <a:solidFill>
                  <a:srgbClr val="0070C0"/>
                </a:solidFill>
                <a:latin typeface="Calibri" panose="020F0502020204030204" pitchFamily="34" charset="0"/>
                <a:ea typeface="+mn-ea"/>
              </a:rPr>
              <a:t>PERSPECTIVES D’AMELIORATION (issues du plan action)</a:t>
            </a:r>
          </a:p>
        </p:txBody>
      </p:sp>
      <p:sp>
        <p:nvSpPr>
          <p:cNvPr id="8" name="ZoneTexte 7">
            <a:extLst>
              <a:ext uri="{FF2B5EF4-FFF2-40B4-BE49-F238E27FC236}">
                <a16:creationId xmlns:a16="http://schemas.microsoft.com/office/drawing/2014/main" id="{F9414FD4-7975-44E2-97A7-5A4ECD6875F5}"/>
              </a:ext>
            </a:extLst>
          </p:cNvPr>
          <p:cNvSpPr txBox="1"/>
          <p:nvPr/>
        </p:nvSpPr>
        <p:spPr>
          <a:xfrm>
            <a:off x="7730252" y="4927478"/>
            <a:ext cx="242374" cy="209096"/>
          </a:xfrm>
          <a:prstGeom prst="rect">
            <a:avLst/>
          </a:prstGeom>
          <a:noFill/>
        </p:spPr>
        <p:txBody>
          <a:bodyPr wrap="none">
            <a:spAutoFit/>
          </a:bodyPr>
          <a:lstStyle/>
          <a:p>
            <a:pPr eaLnBrk="1">
              <a:lnSpc>
                <a:spcPct val="93000"/>
              </a:lnSpc>
              <a:buClr>
                <a:srgbClr val="000000"/>
              </a:buClr>
              <a:buSzPct val="100000"/>
              <a:buFont typeface="Times New Roman" pitchFamily="16" charset="0"/>
              <a:buNone/>
              <a:defRPr/>
            </a:pPr>
            <a:r>
              <a:rPr lang="fr-FR" sz="816" dirty="0">
                <a:solidFill>
                  <a:schemeClr val="bg1">
                    <a:lumMod val="95000"/>
                  </a:schemeClr>
                </a:solidFill>
                <a:latin typeface="Arial" charset="0"/>
                <a:ea typeface="Microsoft YaHei" charset="-122"/>
              </a:rPr>
              <a:t>5</a:t>
            </a:r>
          </a:p>
        </p:txBody>
      </p:sp>
      <p:pic>
        <p:nvPicPr>
          <p:cNvPr id="20485" name="Image 1">
            <a:extLst>
              <a:ext uri="{FF2B5EF4-FFF2-40B4-BE49-F238E27FC236}">
                <a16:creationId xmlns:a16="http://schemas.microsoft.com/office/drawing/2014/main" id="{D1467B45-1718-4851-9137-415D0441BC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195486"/>
            <a:ext cx="688033" cy="48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ages2">
            <a:extLst>
              <a:ext uri="{FF2B5EF4-FFF2-40B4-BE49-F238E27FC236}">
                <a16:creationId xmlns:a16="http://schemas.microsoft.com/office/drawing/2014/main" id="{015FE48A-25A1-4A68-87EB-60E6B2A4B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230" y="213341"/>
            <a:ext cx="558418" cy="5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au 3">
            <a:extLst>
              <a:ext uri="{FF2B5EF4-FFF2-40B4-BE49-F238E27FC236}">
                <a16:creationId xmlns:a16="http://schemas.microsoft.com/office/drawing/2014/main" id="{2DC1616D-7AB4-43B8-86A1-52BBAE4D525E}"/>
              </a:ext>
            </a:extLst>
          </p:cNvPr>
          <p:cNvGraphicFramePr>
            <a:graphicFrameLocks noGrp="1"/>
          </p:cNvGraphicFramePr>
          <p:nvPr/>
        </p:nvGraphicFramePr>
        <p:xfrm>
          <a:off x="1485037" y="1346902"/>
          <a:ext cx="6245216" cy="3185838"/>
        </p:xfrm>
        <a:graphic>
          <a:graphicData uri="http://schemas.openxmlformats.org/drawingml/2006/table">
            <a:tbl>
              <a:tblPr>
                <a:tableStyleId>{5C22544A-7EE6-4342-B048-85BDC9FD1C3A}</a:tableStyleId>
              </a:tblPr>
              <a:tblGrid>
                <a:gridCol w="6245216">
                  <a:extLst>
                    <a:ext uri="{9D8B030D-6E8A-4147-A177-3AD203B41FA5}">
                      <a16:colId xmlns:a16="http://schemas.microsoft.com/office/drawing/2014/main" val="365046984"/>
                    </a:ext>
                  </a:extLst>
                </a:gridCol>
              </a:tblGrid>
              <a:tr h="492643">
                <a:tc>
                  <a:txBody>
                    <a:bodyPr/>
                    <a:lstStyle/>
                    <a:p>
                      <a:pPr marL="285750" indent="-285750" algn="l" fontAlgn="ctr">
                        <a:spcBef>
                          <a:spcPts val="600"/>
                        </a:spcBef>
                        <a:spcAft>
                          <a:spcPts val="600"/>
                        </a:spcAft>
                        <a:buFont typeface="Arial" panose="020B0604020202020204" pitchFamily="34" charset="0"/>
                        <a:buChar char="•"/>
                      </a:pPr>
                      <a:r>
                        <a:rPr lang="fr-FR" sz="1100" u="none" strike="noStrike" dirty="0">
                          <a:solidFill>
                            <a:schemeClr val="tx1"/>
                          </a:solidFill>
                          <a:effectLst/>
                        </a:rPr>
                        <a:t>Formaliser des fiches réflexes pour aider les professionnels sur la prise en charge : des personnes avec déficience visuelle / atteintes de surdité / tétraplégiques / porteurs</a:t>
                      </a:r>
                      <a:r>
                        <a:rPr lang="fr-FR" sz="1100" u="none" strike="noStrike" baseline="0" dirty="0">
                          <a:solidFill>
                            <a:schemeClr val="tx1"/>
                          </a:solidFill>
                          <a:effectLst/>
                        </a:rPr>
                        <a:t> de TSA</a:t>
                      </a:r>
                      <a:endParaRPr lang="fr-FR" sz="300" u="none" strike="noStrike" dirty="0">
                        <a:solidFill>
                          <a:schemeClr val="tx1"/>
                        </a:solidFill>
                        <a:effectLst/>
                      </a:endParaRPr>
                    </a:p>
                  </a:txBody>
                  <a:tcPr marL="5238" marR="5238" marT="5239" marB="0" anchor="ctr"/>
                </a:tc>
                <a:extLst>
                  <a:ext uri="{0D108BD9-81ED-4DB2-BD59-A6C34878D82A}">
                    <a16:rowId xmlns:a16="http://schemas.microsoft.com/office/drawing/2014/main" val="1772517712"/>
                  </a:ext>
                </a:extLst>
              </a:tr>
              <a:tr h="492643">
                <a:tc>
                  <a:txBody>
                    <a:bodyPr/>
                    <a:lstStyle/>
                    <a:p>
                      <a:pPr marL="285750" indent="-285750" algn="l" fontAlgn="ctr">
                        <a:spcBef>
                          <a:spcPts val="600"/>
                        </a:spcBef>
                        <a:spcAft>
                          <a:spcPts val="600"/>
                        </a:spcAft>
                        <a:buFont typeface="Arial" panose="020B0604020202020204" pitchFamily="34" charset="0"/>
                        <a:buChar char="•"/>
                      </a:pPr>
                      <a:r>
                        <a:rPr lang="fr-FR" sz="1100" u="none" strike="noStrike" dirty="0">
                          <a:solidFill>
                            <a:schemeClr val="tx1"/>
                          </a:solidFill>
                          <a:effectLst/>
                        </a:rPr>
                        <a:t>Mener des actions de sensibilisation régulières dans les services de soins sur la PEC de la personne en situation de handicap </a:t>
                      </a:r>
                    </a:p>
                    <a:p>
                      <a:pPr marL="0" indent="0" algn="l" fontAlgn="ctr">
                        <a:spcBef>
                          <a:spcPts val="600"/>
                        </a:spcBef>
                        <a:spcAft>
                          <a:spcPts val="600"/>
                        </a:spcAft>
                        <a:buFont typeface="Arial" panose="020B0604020202020204" pitchFamily="34" charset="0"/>
                        <a:buNone/>
                      </a:pPr>
                      <a:endParaRPr lang="fr-FR" sz="300" b="0" i="0" u="none" strike="noStrike" dirty="0">
                        <a:solidFill>
                          <a:schemeClr val="tx1"/>
                        </a:solidFill>
                        <a:effectLst/>
                        <a:latin typeface="Arial" panose="020B0604020202020204" pitchFamily="34" charset="0"/>
                      </a:endParaRPr>
                    </a:p>
                  </a:txBody>
                  <a:tcPr marL="5238" marR="5238" marT="5239" marB="0" anchor="ctr"/>
                </a:tc>
                <a:extLst>
                  <a:ext uri="{0D108BD9-81ED-4DB2-BD59-A6C34878D82A}">
                    <a16:rowId xmlns:a16="http://schemas.microsoft.com/office/drawing/2014/main" val="72370374"/>
                  </a:ext>
                </a:extLst>
              </a:tr>
              <a:tr h="492643">
                <a:tc>
                  <a:txBody>
                    <a:bodyPr/>
                    <a:lstStyle/>
                    <a:p>
                      <a:pPr marL="285750" indent="-285750" algn="l" fontAlgn="ctr">
                        <a:spcBef>
                          <a:spcPts val="600"/>
                        </a:spcBef>
                        <a:spcAft>
                          <a:spcPts val="600"/>
                        </a:spcAft>
                        <a:buFont typeface="Arial" panose="020B0604020202020204" pitchFamily="34" charset="0"/>
                        <a:buChar char="•"/>
                      </a:pPr>
                      <a:r>
                        <a:rPr lang="fr-FR" sz="1100" u="none" strike="noStrike" dirty="0">
                          <a:solidFill>
                            <a:schemeClr val="tx1"/>
                          </a:solidFill>
                          <a:effectLst/>
                        </a:rPr>
                        <a:t>Mettre en place un "chariot" regroupant l'ensemble du matériel pouvant être utilisé pour la PEC d'une personne en situation de handicap </a:t>
                      </a:r>
                    </a:p>
                    <a:p>
                      <a:pPr marL="0" indent="0" algn="l" fontAlgn="ctr">
                        <a:spcBef>
                          <a:spcPts val="600"/>
                        </a:spcBef>
                        <a:spcAft>
                          <a:spcPts val="600"/>
                        </a:spcAft>
                        <a:buFont typeface="Arial" panose="020B0604020202020204" pitchFamily="34" charset="0"/>
                        <a:buNone/>
                      </a:pPr>
                      <a:endParaRPr lang="fr-FR" sz="300" b="0" i="0" u="none" strike="noStrike" dirty="0">
                        <a:solidFill>
                          <a:schemeClr val="tx1"/>
                        </a:solidFill>
                        <a:effectLst/>
                        <a:latin typeface="Arial" panose="020B0604020202020204" pitchFamily="34" charset="0"/>
                      </a:endParaRPr>
                    </a:p>
                  </a:txBody>
                  <a:tcPr marL="5238" marR="5238" marT="5239" marB="0" anchor="ctr"/>
                </a:tc>
                <a:extLst>
                  <a:ext uri="{0D108BD9-81ED-4DB2-BD59-A6C34878D82A}">
                    <a16:rowId xmlns:a16="http://schemas.microsoft.com/office/drawing/2014/main" val="6703114"/>
                  </a:ext>
                </a:extLst>
              </a:tr>
              <a:tr h="492586">
                <a:tc>
                  <a:txBody>
                    <a:bodyPr/>
                    <a:lstStyle/>
                    <a:p>
                      <a:pPr marL="285750" indent="-285750" algn="l" fontAlgn="ctr">
                        <a:spcBef>
                          <a:spcPts val="600"/>
                        </a:spcBef>
                        <a:spcAft>
                          <a:spcPts val="600"/>
                        </a:spcAft>
                        <a:buFont typeface="Arial" panose="020B0604020202020204" pitchFamily="34" charset="0"/>
                        <a:buChar char="•"/>
                      </a:pPr>
                      <a:r>
                        <a:rPr lang="fr-FR" sz="1100" u="none" strike="noStrike" dirty="0">
                          <a:solidFill>
                            <a:schemeClr val="tx1"/>
                          </a:solidFill>
                          <a:effectLst/>
                        </a:rPr>
                        <a:t>Disposer de matériel adapté au handicap dans les chambres (chariot de douche / appel malade portatif,…)</a:t>
                      </a:r>
                    </a:p>
                    <a:p>
                      <a:pPr marL="0" indent="0" algn="l" fontAlgn="ctr">
                        <a:spcBef>
                          <a:spcPts val="600"/>
                        </a:spcBef>
                        <a:spcAft>
                          <a:spcPts val="600"/>
                        </a:spcAft>
                        <a:buFont typeface="Arial" panose="020B0604020202020204" pitchFamily="34" charset="0"/>
                        <a:buNone/>
                      </a:pPr>
                      <a:endParaRPr lang="fr-FR" sz="300" b="0" i="0" u="none" strike="noStrike" dirty="0">
                        <a:solidFill>
                          <a:schemeClr val="tx1"/>
                        </a:solidFill>
                        <a:effectLst/>
                        <a:latin typeface="Arial" panose="020B0604020202020204" pitchFamily="34" charset="0"/>
                      </a:endParaRPr>
                    </a:p>
                  </a:txBody>
                  <a:tcPr marL="5238" marR="5238" marT="5239" marB="0" anchor="ctr"/>
                </a:tc>
                <a:extLst>
                  <a:ext uri="{0D108BD9-81ED-4DB2-BD59-A6C34878D82A}">
                    <a16:rowId xmlns:a16="http://schemas.microsoft.com/office/drawing/2014/main" val="2504887090"/>
                  </a:ext>
                </a:extLst>
              </a:tr>
              <a:tr h="492643">
                <a:tc>
                  <a:txBody>
                    <a:bodyPr/>
                    <a:lstStyle/>
                    <a:p>
                      <a:pPr marL="285750" indent="-285750" algn="l" fontAlgn="ctr">
                        <a:spcBef>
                          <a:spcPts val="600"/>
                        </a:spcBef>
                        <a:spcAft>
                          <a:spcPts val="600"/>
                        </a:spcAft>
                        <a:buFont typeface="Arial" panose="020B0604020202020204" pitchFamily="34" charset="0"/>
                        <a:buChar char="•"/>
                      </a:pPr>
                      <a:r>
                        <a:rPr lang="fr-FR" sz="1100" u="none" strike="noStrike" dirty="0">
                          <a:solidFill>
                            <a:schemeClr val="tx1"/>
                          </a:solidFill>
                          <a:effectLst/>
                        </a:rPr>
                        <a:t>Formaliser un document permettant d'identifier les besoins de la personne en situation de handicap dès la consultation en cas d'hospitalisation programmée </a:t>
                      </a:r>
                    </a:p>
                    <a:p>
                      <a:pPr marL="285750" indent="-285750" algn="l" fontAlgn="ctr">
                        <a:spcBef>
                          <a:spcPts val="600"/>
                        </a:spcBef>
                        <a:spcAft>
                          <a:spcPts val="600"/>
                        </a:spcAft>
                        <a:buFont typeface="Arial" panose="020B0604020202020204" pitchFamily="34" charset="0"/>
                        <a:buChar char="•"/>
                      </a:pPr>
                      <a:endParaRPr lang="fr-FR" sz="300" b="0" i="0" u="none" strike="noStrike" dirty="0">
                        <a:solidFill>
                          <a:schemeClr val="tx1"/>
                        </a:solidFill>
                        <a:effectLst/>
                        <a:latin typeface="Arial" panose="020B0604020202020204" pitchFamily="34" charset="0"/>
                      </a:endParaRPr>
                    </a:p>
                  </a:txBody>
                  <a:tcPr marL="5238" marR="5238" marT="5239" marB="0" anchor="ctr"/>
                </a:tc>
                <a:extLst>
                  <a:ext uri="{0D108BD9-81ED-4DB2-BD59-A6C34878D82A}">
                    <a16:rowId xmlns:a16="http://schemas.microsoft.com/office/drawing/2014/main" val="2425090277"/>
                  </a:ext>
                </a:extLst>
              </a:tr>
              <a:tr h="492643">
                <a:tc>
                  <a:txBody>
                    <a:bodyPr/>
                    <a:lstStyle/>
                    <a:p>
                      <a:pPr marL="285750" indent="-285750" algn="l" fontAlgn="ctr">
                        <a:spcBef>
                          <a:spcPts val="600"/>
                        </a:spcBef>
                        <a:spcAft>
                          <a:spcPts val="600"/>
                        </a:spcAft>
                        <a:buFont typeface="Arial" panose="020B0604020202020204" pitchFamily="34" charset="0"/>
                        <a:buChar char="•"/>
                      </a:pPr>
                      <a:r>
                        <a:rPr lang="fr-FR" sz="1100" u="none" strike="noStrike" dirty="0">
                          <a:solidFill>
                            <a:schemeClr val="tx1"/>
                          </a:solidFill>
                          <a:effectLst/>
                        </a:rPr>
                        <a:t>Améliorer le circuit de la fiche de liaison / habitudes de vie  provenant des structures partenaires pour mieux appréhender la personne en situation de handicap </a:t>
                      </a:r>
                    </a:p>
                    <a:p>
                      <a:pPr marL="0" indent="0" algn="l" fontAlgn="ctr">
                        <a:spcBef>
                          <a:spcPts val="600"/>
                        </a:spcBef>
                        <a:spcAft>
                          <a:spcPts val="600"/>
                        </a:spcAft>
                        <a:buFont typeface="Arial" panose="020B0604020202020204" pitchFamily="34" charset="0"/>
                        <a:buNone/>
                      </a:pPr>
                      <a:endParaRPr lang="fr-FR" sz="300" b="0" i="0" u="none" strike="noStrike" dirty="0">
                        <a:solidFill>
                          <a:schemeClr val="tx1"/>
                        </a:solidFill>
                        <a:effectLst/>
                        <a:latin typeface="Arial" panose="020B0604020202020204" pitchFamily="34" charset="0"/>
                      </a:endParaRPr>
                    </a:p>
                  </a:txBody>
                  <a:tcPr marL="5238" marR="5238" marT="5239" marB="0" anchor="ctr"/>
                </a:tc>
                <a:extLst>
                  <a:ext uri="{0D108BD9-81ED-4DB2-BD59-A6C34878D82A}">
                    <a16:rowId xmlns:a16="http://schemas.microsoft.com/office/drawing/2014/main" val="483383264"/>
                  </a:ext>
                </a:extLst>
              </a:tr>
            </a:tbl>
          </a:graphicData>
        </a:graphic>
      </p:graphicFrame>
      <p:pic>
        <p:nvPicPr>
          <p:cNvPr id="9" name="Image 8">
            <a:extLst>
              <a:ext uri="{FF2B5EF4-FFF2-40B4-BE49-F238E27FC236}">
                <a16:creationId xmlns:a16="http://schemas.microsoft.com/office/drawing/2014/main" id="{7C88FF87-9244-4A70-9A03-EE5D42B7171E}"/>
              </a:ext>
            </a:extLst>
          </p:cNvPr>
          <p:cNvPicPr>
            <a:picLocks noChangeAspect="1"/>
          </p:cNvPicPr>
          <p:nvPr/>
        </p:nvPicPr>
        <p:blipFill>
          <a:blip r:embed="rId5"/>
          <a:stretch>
            <a:fillRect/>
          </a:stretch>
        </p:blipFill>
        <p:spPr>
          <a:xfrm>
            <a:off x="1115616" y="200164"/>
            <a:ext cx="651710" cy="377335"/>
          </a:xfrm>
          <a:prstGeom prst="rect">
            <a:avLst/>
          </a:prstGeom>
        </p:spPr>
      </p:pic>
      <p:pic>
        <p:nvPicPr>
          <p:cNvPr id="10" name="Image 9">
            <a:extLst>
              <a:ext uri="{FF2B5EF4-FFF2-40B4-BE49-F238E27FC236}">
                <a16:creationId xmlns:a16="http://schemas.microsoft.com/office/drawing/2014/main" id="{7E0AF3C9-FCEF-4E45-A6F9-4907BE2128C5}"/>
              </a:ext>
            </a:extLst>
          </p:cNvPr>
          <p:cNvPicPr>
            <a:picLocks noChangeAspect="1"/>
          </p:cNvPicPr>
          <p:nvPr/>
        </p:nvPicPr>
        <p:blipFill>
          <a:blip r:embed="rId6"/>
          <a:stretch>
            <a:fillRect/>
          </a:stretch>
        </p:blipFill>
        <p:spPr>
          <a:xfrm>
            <a:off x="2339752" y="109883"/>
            <a:ext cx="651710" cy="472809"/>
          </a:xfrm>
          <a:prstGeom prst="rect">
            <a:avLst/>
          </a:prstGeom>
        </p:spPr>
      </p:pic>
      <p:pic>
        <p:nvPicPr>
          <p:cNvPr id="11" name="Image 10">
            <a:extLst>
              <a:ext uri="{FF2B5EF4-FFF2-40B4-BE49-F238E27FC236}">
                <a16:creationId xmlns:a16="http://schemas.microsoft.com/office/drawing/2014/main" id="{8569AB5A-4FE3-468C-8008-A1214AE1AB62}"/>
              </a:ext>
            </a:extLst>
          </p:cNvPr>
          <p:cNvPicPr>
            <a:picLocks noChangeAspect="1"/>
          </p:cNvPicPr>
          <p:nvPr/>
        </p:nvPicPr>
        <p:blipFill>
          <a:blip r:embed="rId7"/>
          <a:stretch>
            <a:fillRect/>
          </a:stretch>
        </p:blipFill>
        <p:spPr>
          <a:xfrm>
            <a:off x="3514384" y="123478"/>
            <a:ext cx="1045880" cy="367045"/>
          </a:xfrm>
          <a:prstGeom prst="rect">
            <a:avLst/>
          </a:prstGeom>
        </p:spPr>
      </p:pic>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0F7FE9-65D7-3C73-588E-93F0AEB6DF31}"/>
              </a:ext>
            </a:extLst>
          </p:cNvPr>
          <p:cNvSpPr>
            <a:spLocks noGrp="1"/>
          </p:cNvSpPr>
          <p:nvPr>
            <p:ph type="ctrTitle"/>
          </p:nvPr>
        </p:nvSpPr>
        <p:spPr>
          <a:xfrm>
            <a:off x="3041730" y="1782228"/>
            <a:ext cx="4166090" cy="2247410"/>
          </a:xfrm>
        </p:spPr>
        <p:txBody>
          <a:bodyPr vert="horz" wrap="square" lIns="0" tIns="0" rIns="0" bIns="0" rtlCol="0" anchor="t">
            <a:spAutoFit/>
          </a:bodyPr>
          <a:lstStyle/>
          <a:p>
            <a:pPr fontAlgn="base">
              <a:lnSpc>
                <a:spcPts val="2194"/>
              </a:lnSpc>
            </a:pPr>
            <a:br>
              <a:rPr lang="en-US" sz="2400" dirty="0">
                <a:latin typeface="Mohr Alt"/>
                <a:ea typeface="+mn-ea"/>
              </a:rPr>
            </a:br>
            <a:r>
              <a:rPr lang="fr-FR" sz="2400" dirty="0">
                <a:latin typeface="Mohr Alt"/>
                <a:ea typeface="+mn-ea"/>
              </a:rPr>
              <a:t>​</a:t>
            </a:r>
            <a:br>
              <a:rPr lang="fr-FR" sz="2400" dirty="0">
                <a:latin typeface="Mohr Alt"/>
                <a:ea typeface="+mn-ea"/>
              </a:rPr>
            </a:br>
            <a:r>
              <a:rPr lang="fr-FR" sz="2400" dirty="0">
                <a:latin typeface="Mohr Alt"/>
                <a:ea typeface="+mn-ea"/>
              </a:rPr>
              <a:t>     Présentation </a:t>
            </a:r>
            <a:r>
              <a:rPr lang="fr-FR" sz="2400" err="1">
                <a:latin typeface="Mohr Alt"/>
                <a:ea typeface="+mn-ea"/>
              </a:rPr>
              <a:t>PsyPro</a:t>
            </a:r>
            <a:r>
              <a:rPr lang="fr-FR" sz="2400" dirty="0">
                <a:latin typeface="Mohr Alt"/>
                <a:ea typeface="+mn-ea"/>
              </a:rPr>
              <a:t> Lille</a:t>
            </a:r>
            <a:br>
              <a:rPr lang="fr-FR" sz="2400" dirty="0">
                <a:latin typeface="Mohr Alt"/>
                <a:ea typeface="+mn-ea"/>
              </a:rPr>
            </a:br>
            <a:br>
              <a:rPr lang="fr-FR" sz="2400" dirty="0">
                <a:latin typeface="Mohr Alt"/>
                <a:ea typeface="+mn-ea"/>
              </a:rPr>
            </a:br>
            <a:r>
              <a:rPr lang="fr-FR" sz="2400" dirty="0">
                <a:latin typeface="Mohr Alt"/>
                <a:ea typeface="+mn-ea"/>
              </a:rPr>
              <a:t>  </a:t>
            </a:r>
            <a:r>
              <a:rPr lang="fr-FR" sz="1800" dirty="0">
                <a:latin typeface="Mohr Alt"/>
                <a:ea typeface="+mn-ea"/>
              </a:rPr>
              <a:t> Didier LAMOTT</a:t>
            </a:r>
            <a:r>
              <a:rPr lang="fr-FR" sz="1800" dirty="0">
                <a:latin typeface="Mohr Alt"/>
              </a:rPr>
              <a:t>E</a:t>
            </a:r>
            <a:br>
              <a:rPr lang="fr-FR" sz="2400" b="0" dirty="0">
                <a:latin typeface="Mohr Alt"/>
                <a:ea typeface="+mn-ea"/>
              </a:rPr>
            </a:br>
            <a:br>
              <a:rPr lang="fr-FR" sz="1800" dirty="0">
                <a:latin typeface="Mohr Alt"/>
                <a:ea typeface="+mn-ea"/>
              </a:rPr>
            </a:br>
            <a:r>
              <a:rPr lang="fr-FR" sz="1800" dirty="0">
                <a:latin typeface="Mohr Alt"/>
                <a:ea typeface="+mn-ea"/>
              </a:rPr>
              <a:t>           4</a:t>
            </a:r>
            <a:r>
              <a:rPr lang="fr-FR" sz="1800" dirty="0">
                <a:latin typeface="Mohr Alt"/>
              </a:rPr>
              <a:t> décembre 2025</a:t>
            </a:r>
            <a:br>
              <a:rPr lang="fr-FR" sz="1800" dirty="0">
                <a:latin typeface="Mohr Alt"/>
              </a:rPr>
            </a:br>
            <a:endParaRPr lang="en-US" sz="1800">
              <a:latin typeface="Mohr Alt"/>
            </a:endParaRPr>
          </a:p>
        </p:txBody>
      </p:sp>
      <p:pic>
        <p:nvPicPr>
          <p:cNvPr id="3" name="Picture 2">
            <a:extLst>
              <a:ext uri="{FF2B5EF4-FFF2-40B4-BE49-F238E27FC236}">
                <a16:creationId xmlns:a16="http://schemas.microsoft.com/office/drawing/2014/main" id="{4DBDAD2F-796A-1DD9-882B-AAEF336E9B83}"/>
              </a:ext>
            </a:extLst>
          </p:cNvPr>
          <p:cNvPicPr>
            <a:picLocks noChangeAspect="1"/>
          </p:cNvPicPr>
          <p:nvPr/>
        </p:nvPicPr>
        <p:blipFill>
          <a:blip r:embed="rId3"/>
          <a:stretch>
            <a:fillRect/>
          </a:stretch>
        </p:blipFill>
        <p:spPr>
          <a:xfrm>
            <a:off x="7374046" y="201236"/>
            <a:ext cx="1418579" cy="1370147"/>
          </a:xfrm>
          <a:prstGeom prst="rect">
            <a:avLst/>
          </a:prstGeom>
        </p:spPr>
      </p:pic>
      <p:pic>
        <p:nvPicPr>
          <p:cNvPr id="4" name="Picture 3">
            <a:extLst>
              <a:ext uri="{FF2B5EF4-FFF2-40B4-BE49-F238E27FC236}">
                <a16:creationId xmlns:a16="http://schemas.microsoft.com/office/drawing/2014/main" id="{4B68ECD7-BF65-12A5-7EB0-7585323F68AB}"/>
              </a:ext>
            </a:extLst>
          </p:cNvPr>
          <p:cNvPicPr>
            <a:picLocks noChangeAspect="1"/>
          </p:cNvPicPr>
          <p:nvPr/>
        </p:nvPicPr>
        <p:blipFill>
          <a:blip r:embed="rId4"/>
          <a:stretch>
            <a:fillRect/>
          </a:stretch>
        </p:blipFill>
        <p:spPr>
          <a:xfrm>
            <a:off x="7746820" y="4302266"/>
            <a:ext cx="1042988" cy="650081"/>
          </a:xfrm>
          <a:prstGeom prst="rect">
            <a:avLst/>
          </a:prstGeom>
        </p:spPr>
      </p:pic>
      <p:pic>
        <p:nvPicPr>
          <p:cNvPr id="5" name="Image 4">
            <a:extLst>
              <a:ext uri="{FF2B5EF4-FFF2-40B4-BE49-F238E27FC236}">
                <a16:creationId xmlns:a16="http://schemas.microsoft.com/office/drawing/2014/main" id="{AFFB74D4-2333-4772-9AFA-F17B0899FF8F}"/>
              </a:ext>
            </a:extLst>
          </p:cNvPr>
          <p:cNvPicPr>
            <a:picLocks noChangeAspect="1"/>
          </p:cNvPicPr>
          <p:nvPr/>
        </p:nvPicPr>
        <p:blipFill>
          <a:blip r:embed="rId5"/>
          <a:stretch>
            <a:fillRect/>
          </a:stretch>
        </p:blipFill>
        <p:spPr>
          <a:xfrm>
            <a:off x="1115616" y="200164"/>
            <a:ext cx="651710" cy="377335"/>
          </a:xfrm>
          <a:prstGeom prst="rect">
            <a:avLst/>
          </a:prstGeom>
        </p:spPr>
      </p:pic>
      <p:pic>
        <p:nvPicPr>
          <p:cNvPr id="6" name="Image 5">
            <a:extLst>
              <a:ext uri="{FF2B5EF4-FFF2-40B4-BE49-F238E27FC236}">
                <a16:creationId xmlns:a16="http://schemas.microsoft.com/office/drawing/2014/main" id="{319D8DF1-DF58-4BD1-81ED-A28A42FE0965}"/>
              </a:ext>
            </a:extLst>
          </p:cNvPr>
          <p:cNvPicPr>
            <a:picLocks noChangeAspect="1"/>
          </p:cNvPicPr>
          <p:nvPr/>
        </p:nvPicPr>
        <p:blipFill>
          <a:blip r:embed="rId6"/>
          <a:stretch>
            <a:fillRect/>
          </a:stretch>
        </p:blipFill>
        <p:spPr>
          <a:xfrm>
            <a:off x="2339752" y="109883"/>
            <a:ext cx="651710" cy="472809"/>
          </a:xfrm>
          <a:prstGeom prst="rect">
            <a:avLst/>
          </a:prstGeom>
        </p:spPr>
      </p:pic>
      <p:pic>
        <p:nvPicPr>
          <p:cNvPr id="7" name="Image 6">
            <a:extLst>
              <a:ext uri="{FF2B5EF4-FFF2-40B4-BE49-F238E27FC236}">
                <a16:creationId xmlns:a16="http://schemas.microsoft.com/office/drawing/2014/main" id="{B6317721-7004-4DB6-9CD2-626FFCEED658}"/>
              </a:ext>
            </a:extLst>
          </p:cNvPr>
          <p:cNvPicPr>
            <a:picLocks noChangeAspect="1"/>
          </p:cNvPicPr>
          <p:nvPr/>
        </p:nvPicPr>
        <p:blipFill>
          <a:blip r:embed="rId7"/>
          <a:stretch>
            <a:fillRect/>
          </a:stretch>
        </p:blipFill>
        <p:spPr>
          <a:xfrm>
            <a:off x="3514384" y="123478"/>
            <a:ext cx="1045880" cy="367045"/>
          </a:xfrm>
          <a:prstGeom prst="rect">
            <a:avLst/>
          </a:prstGeom>
        </p:spPr>
      </p:pic>
    </p:spTree>
    <p:extLst>
      <p:ext uri="{BB962C8B-B14F-4D97-AF65-F5344CB8AC3E}">
        <p14:creationId xmlns:p14="http://schemas.microsoft.com/office/powerpoint/2010/main" val="4086221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866CE29-6E42-4B20-9B35-AA86A1F524DE}"/>
              </a:ext>
            </a:extLst>
          </p:cNvPr>
          <p:cNvSpPr>
            <a:spLocks noGrp="1"/>
          </p:cNvSpPr>
          <p:nvPr>
            <p:ph type="title"/>
          </p:nvPr>
        </p:nvSpPr>
        <p:spPr/>
        <p:txBody>
          <a:bodyPr/>
          <a:lstStyle/>
          <a:p>
            <a:r>
              <a:rPr lang="fr-FR" sz="2800" dirty="0">
                <a:latin typeface="Mohr Alt Bold"/>
              </a:rPr>
              <a:t>Le groupe </a:t>
            </a:r>
            <a:r>
              <a:rPr lang="fr-FR" sz="2800" dirty="0" err="1">
                <a:latin typeface="Mohr Alt Bold"/>
              </a:rPr>
              <a:t>Ykoé</a:t>
            </a:r>
            <a:r>
              <a:rPr lang="fr-FR" sz="2800" dirty="0">
                <a:latin typeface="Mohr Alt Bold"/>
              </a:rPr>
              <a:t> </a:t>
            </a:r>
            <a:endParaRPr lang="fr-FR" dirty="0"/>
          </a:p>
        </p:txBody>
      </p:sp>
      <p:sp>
        <p:nvSpPr>
          <p:cNvPr id="7" name="Espace réservé du texte 6">
            <a:extLst>
              <a:ext uri="{FF2B5EF4-FFF2-40B4-BE49-F238E27FC236}">
                <a16:creationId xmlns:a16="http://schemas.microsoft.com/office/drawing/2014/main" id="{FA5417AC-06CF-442D-B302-5D7080EBD832}"/>
              </a:ext>
            </a:extLst>
          </p:cNvPr>
          <p:cNvSpPr>
            <a:spLocks noGrp="1"/>
          </p:cNvSpPr>
          <p:nvPr>
            <p:ph type="body" sz="quarter" idx="14"/>
          </p:nvPr>
        </p:nvSpPr>
        <p:spPr>
          <a:xfrm>
            <a:off x="323850" y="1203598"/>
            <a:ext cx="8424334" cy="3384376"/>
          </a:xfrm>
        </p:spPr>
        <p:txBody>
          <a:bodyPr/>
          <a:lstStyle/>
          <a:p>
            <a:pPr marL="269558" indent="-269558" algn="just" fontAlgn="base">
              <a:lnSpc>
                <a:spcPts val="1350"/>
              </a:lnSpc>
            </a:pPr>
            <a:r>
              <a:rPr lang="fr-FR" sz="1500" dirty="0">
                <a:latin typeface="Mohr Alt Medium"/>
              </a:rPr>
              <a:t>Crée en 2021, Le groupe </a:t>
            </a:r>
            <a:r>
              <a:rPr lang="fr-FR" sz="1500" dirty="0" err="1">
                <a:latin typeface="Mohr Alt Medium"/>
              </a:rPr>
              <a:t>Ykoé</a:t>
            </a:r>
            <a:r>
              <a:rPr lang="fr-FR" sz="1500" dirty="0">
                <a:latin typeface="Mohr Alt Medium"/>
              </a:rPr>
              <a:t> est un réseau comptant actuellement 11 cliniques privées indépendantes dont 8 </a:t>
            </a:r>
            <a:r>
              <a:rPr lang="fr-FR" sz="1500" dirty="0" err="1">
                <a:latin typeface="Mohr Alt Medium"/>
              </a:rPr>
              <a:t>Psypro</a:t>
            </a:r>
            <a:r>
              <a:rPr lang="fr-FR" sz="1500" dirty="0">
                <a:latin typeface="Mohr Alt Medium"/>
              </a:rPr>
              <a:t>.</a:t>
            </a:r>
            <a:endParaRPr lang="fr-FR" sz="1800" dirty="0">
              <a:latin typeface="Mohr Alt Medium"/>
            </a:endParaRPr>
          </a:p>
          <a:p>
            <a:pPr marL="0" indent="0" algn="just">
              <a:lnSpc>
                <a:spcPts val="1350"/>
              </a:lnSpc>
              <a:buSzPct val="114999"/>
              <a:buNone/>
            </a:pPr>
            <a:endParaRPr lang="fr-FR" sz="1800" dirty="0">
              <a:latin typeface="Mohr Alt Medium"/>
            </a:endParaRPr>
          </a:p>
          <a:p>
            <a:pPr lvl="2" algn="just" fontAlgn="base">
              <a:lnSpc>
                <a:spcPts val="1350"/>
              </a:lnSpc>
            </a:pPr>
            <a:r>
              <a:rPr lang="fr-FR" sz="1200" dirty="0">
                <a:solidFill>
                  <a:srgbClr val="383F93"/>
                </a:solidFill>
                <a:latin typeface="Corbel"/>
              </a:rPr>
              <a:t>	</a:t>
            </a:r>
            <a:r>
              <a:rPr lang="fr-FR" sz="1200" b="1" dirty="0">
                <a:solidFill>
                  <a:srgbClr val="383F93"/>
                </a:solidFill>
                <a:latin typeface="Corbel"/>
              </a:rPr>
              <a:t>-  </a:t>
            </a:r>
            <a:r>
              <a:rPr lang="fr-FR" sz="1500" b="1" dirty="0">
                <a:solidFill>
                  <a:srgbClr val="383F93"/>
                </a:solidFill>
                <a:latin typeface="Corbel"/>
              </a:rPr>
              <a:t>Prise en charge des troubles psychiques chez les 12/25 ans. ​</a:t>
            </a:r>
            <a:endParaRPr lang="fr-FR" sz="1200" b="1" dirty="0">
              <a:solidFill>
                <a:srgbClr val="383F93"/>
              </a:solidFill>
              <a:latin typeface="Corbel"/>
            </a:endParaRPr>
          </a:p>
          <a:p>
            <a:pPr marL="0" indent="0" algn="just" fontAlgn="base">
              <a:lnSpc>
                <a:spcPts val="1238"/>
              </a:lnSpc>
              <a:buNone/>
            </a:pPr>
            <a:r>
              <a:rPr lang="fr-FR" sz="1350" dirty="0">
                <a:solidFill>
                  <a:srgbClr val="000000"/>
                </a:solidFill>
                <a:latin typeface="Corbel"/>
              </a:rPr>
              <a:t>			L’Institut de l’enfant de l’adolescent et du jeune adulte, IEAJA-Lyon​</a:t>
            </a:r>
          </a:p>
          <a:p>
            <a:pPr marL="0" indent="0" algn="just" fontAlgn="base">
              <a:lnSpc>
                <a:spcPts val="1238"/>
              </a:lnSpc>
              <a:buNone/>
            </a:pPr>
            <a:endParaRPr lang="fr-FR" sz="1200" dirty="0">
              <a:solidFill>
                <a:srgbClr val="000000"/>
              </a:solidFill>
              <a:latin typeface="Segoe UI" panose="020B0502040204020203" pitchFamily="34" charset="0"/>
            </a:endParaRPr>
          </a:p>
          <a:p>
            <a:pPr lvl="2" algn="just" fontAlgn="base">
              <a:lnSpc>
                <a:spcPts val="1350"/>
              </a:lnSpc>
            </a:pPr>
            <a:r>
              <a:rPr lang="fr-FR" sz="1500" dirty="0">
                <a:solidFill>
                  <a:srgbClr val="383F93"/>
                </a:solidFill>
                <a:latin typeface="Corbel"/>
              </a:rPr>
              <a:t>	</a:t>
            </a:r>
            <a:r>
              <a:rPr lang="fr-FR" sz="1500" b="1" dirty="0">
                <a:solidFill>
                  <a:srgbClr val="383F93"/>
                </a:solidFill>
                <a:latin typeface="Corbel"/>
              </a:rPr>
              <a:t>- Prise en charge des affections liées aux conduites addictives et aux troubles des conduites 	alimentaires.​</a:t>
            </a:r>
          </a:p>
          <a:p>
            <a:pPr lvl="2" algn="just" fontAlgn="base">
              <a:lnSpc>
                <a:spcPts val="1350"/>
              </a:lnSpc>
            </a:pPr>
            <a:r>
              <a:rPr lang="fr-FR" sz="1500" dirty="0">
                <a:solidFill>
                  <a:srgbClr val="383F93"/>
                </a:solidFill>
                <a:latin typeface="Corbel"/>
              </a:rPr>
              <a:t>		</a:t>
            </a:r>
            <a:r>
              <a:rPr lang="fr-FR" sz="1350" dirty="0">
                <a:solidFill>
                  <a:srgbClr val="000000"/>
                </a:solidFill>
                <a:latin typeface="Corbel"/>
              </a:rPr>
              <a:t>La clinique SMR La Chenaie​</a:t>
            </a:r>
          </a:p>
          <a:p>
            <a:pPr marL="0" indent="0" algn="just" fontAlgn="base">
              <a:lnSpc>
                <a:spcPts val="1350"/>
              </a:lnSpc>
              <a:buNone/>
            </a:pPr>
            <a:r>
              <a:rPr lang="fr-FR" sz="1500" dirty="0">
                <a:latin typeface="Corbel"/>
              </a:rPr>
              <a:t>		</a:t>
            </a:r>
            <a:r>
              <a:rPr lang="fr-FR" sz="1500" b="1" dirty="0">
                <a:latin typeface="Corbel"/>
              </a:rPr>
              <a:t>- Prise en charge des psychopathologies du travail (burn-out, bore-out, toutes 		formes de 	dépression liées à l’activité professionnelle).et ou des troubles 			relevant de la psychiatrie générale.​</a:t>
            </a:r>
          </a:p>
          <a:p>
            <a:pPr marL="0" indent="0" algn="just" fontAlgn="base">
              <a:lnSpc>
                <a:spcPts val="1238"/>
              </a:lnSpc>
              <a:buNone/>
            </a:pPr>
            <a:r>
              <a:rPr lang="fr-FR" sz="1350" dirty="0">
                <a:solidFill>
                  <a:srgbClr val="000000"/>
                </a:solidFill>
                <a:latin typeface="Corbel"/>
              </a:rPr>
              <a:t>			Les centres ambulatoires du réseau </a:t>
            </a:r>
            <a:r>
              <a:rPr lang="fr-FR" sz="1350" dirty="0" err="1">
                <a:solidFill>
                  <a:srgbClr val="000000"/>
                </a:solidFill>
                <a:latin typeface="Corbel"/>
              </a:rPr>
              <a:t>PsyPro</a:t>
            </a:r>
            <a:r>
              <a:rPr lang="fr-FR" sz="1350" dirty="0">
                <a:solidFill>
                  <a:srgbClr val="000000"/>
                </a:solidFill>
                <a:latin typeface="Corbel"/>
              </a:rPr>
              <a:t> implantés à proximité immédiate 				des agglomérations de  Lyon, Grenoble, Lille, Reims, Metz, Amiens, Creil, Paris .​</a:t>
            </a:r>
            <a:endParaRPr lang="fr-FR" sz="1200" dirty="0">
              <a:solidFill>
                <a:srgbClr val="000000"/>
              </a:solidFill>
              <a:latin typeface="Corbel"/>
            </a:endParaRPr>
          </a:p>
          <a:p>
            <a:pPr marL="0" indent="0" algn="just" fontAlgn="base">
              <a:lnSpc>
                <a:spcPts val="1238"/>
              </a:lnSpc>
              <a:buNone/>
            </a:pPr>
            <a:r>
              <a:rPr lang="fr-FR" sz="1350" dirty="0">
                <a:solidFill>
                  <a:srgbClr val="000000"/>
                </a:solidFill>
                <a:latin typeface="Corbel"/>
              </a:rPr>
              <a:t>			Le centre Ambulatoire CAPA situé à proximité immédiate d’Annecy</a:t>
            </a:r>
            <a:endParaRPr lang="fr-FR" sz="1200" dirty="0">
              <a:solidFill>
                <a:srgbClr val="000000"/>
              </a:solidFill>
              <a:latin typeface="Corbel"/>
            </a:endParaRPr>
          </a:p>
          <a:p>
            <a:endParaRPr lang="fr-FR" dirty="0"/>
          </a:p>
        </p:txBody>
      </p:sp>
      <p:pic>
        <p:nvPicPr>
          <p:cNvPr id="4" name="Image 3">
            <a:extLst>
              <a:ext uri="{FF2B5EF4-FFF2-40B4-BE49-F238E27FC236}">
                <a16:creationId xmlns:a16="http://schemas.microsoft.com/office/drawing/2014/main" id="{F9B2B66C-7566-4AD4-A302-D32A75A18E8C}"/>
              </a:ext>
            </a:extLst>
          </p:cNvPr>
          <p:cNvPicPr>
            <a:picLocks noChangeAspect="1"/>
          </p:cNvPicPr>
          <p:nvPr/>
        </p:nvPicPr>
        <p:blipFill>
          <a:blip r:embed="rId2"/>
          <a:stretch>
            <a:fillRect/>
          </a:stretch>
        </p:blipFill>
        <p:spPr>
          <a:xfrm>
            <a:off x="1115616" y="178191"/>
            <a:ext cx="651710" cy="377335"/>
          </a:xfrm>
          <a:prstGeom prst="rect">
            <a:avLst/>
          </a:prstGeom>
        </p:spPr>
      </p:pic>
      <p:pic>
        <p:nvPicPr>
          <p:cNvPr id="8" name="Image 7">
            <a:extLst>
              <a:ext uri="{FF2B5EF4-FFF2-40B4-BE49-F238E27FC236}">
                <a16:creationId xmlns:a16="http://schemas.microsoft.com/office/drawing/2014/main" id="{A3400CB8-811C-4D5D-B2D3-DD4B62B2F184}"/>
              </a:ext>
            </a:extLst>
          </p:cNvPr>
          <p:cNvPicPr>
            <a:picLocks noChangeAspect="1"/>
          </p:cNvPicPr>
          <p:nvPr/>
        </p:nvPicPr>
        <p:blipFill>
          <a:blip r:embed="rId3"/>
          <a:stretch>
            <a:fillRect/>
          </a:stretch>
        </p:blipFill>
        <p:spPr>
          <a:xfrm>
            <a:off x="2339752" y="109883"/>
            <a:ext cx="651710" cy="472809"/>
          </a:xfrm>
          <a:prstGeom prst="rect">
            <a:avLst/>
          </a:prstGeom>
        </p:spPr>
      </p:pic>
      <p:pic>
        <p:nvPicPr>
          <p:cNvPr id="9" name="Image 8">
            <a:extLst>
              <a:ext uri="{FF2B5EF4-FFF2-40B4-BE49-F238E27FC236}">
                <a16:creationId xmlns:a16="http://schemas.microsoft.com/office/drawing/2014/main" id="{FEB248F2-3EB1-4FE1-BC29-758249CC7817}"/>
              </a:ext>
            </a:extLst>
          </p:cNvPr>
          <p:cNvPicPr>
            <a:picLocks noChangeAspect="1"/>
          </p:cNvPicPr>
          <p:nvPr/>
        </p:nvPicPr>
        <p:blipFill>
          <a:blip r:embed="rId4"/>
          <a:stretch>
            <a:fillRect/>
          </a:stretch>
        </p:blipFill>
        <p:spPr>
          <a:xfrm>
            <a:off x="3514384" y="123478"/>
            <a:ext cx="1045880" cy="367045"/>
          </a:xfrm>
          <a:prstGeom prst="rect">
            <a:avLst/>
          </a:prstGeom>
        </p:spPr>
      </p:pic>
    </p:spTree>
    <p:extLst>
      <p:ext uri="{BB962C8B-B14F-4D97-AF65-F5344CB8AC3E}">
        <p14:creationId xmlns:p14="http://schemas.microsoft.com/office/powerpoint/2010/main" val="29472585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C6A58-3C3C-51B2-2AD3-E452F7AC727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B14B983-75E5-3DC4-013A-D81A577A005D}"/>
              </a:ext>
            </a:extLst>
          </p:cNvPr>
          <p:cNvSpPr txBox="1">
            <a:spLocks noGrp="1"/>
          </p:cNvSpPr>
          <p:nvPr>
            <p:ph type="ctrTitle"/>
          </p:nvPr>
        </p:nvSpPr>
        <p:spPr>
          <a:xfrm>
            <a:off x="1547664" y="1111251"/>
            <a:ext cx="6048672" cy="3332707"/>
          </a:xfrm>
          <a:prstGeom prst="rect">
            <a:avLst/>
          </a:prstGeom>
        </p:spPr>
        <p:txBody>
          <a:bodyPr vert="horz" wrap="square" lIns="68580" tIns="34290" rIns="68580" bIns="34290" rtlCol="0" anchor="ctr">
            <a:normAutofit fontScale="90000"/>
          </a:bodyPr>
          <a:lstStyle>
            <a:defPPr>
              <a:defRPr lang="en-US"/>
            </a:defPPr>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fr-FR" sz="2025" u="sng" dirty="0">
              <a:solidFill>
                <a:srgbClr val="383F93"/>
              </a:solidFill>
              <a:latin typeface="Calibri"/>
              <a:ea typeface="Calibri"/>
              <a:cs typeface="Calibri"/>
            </a:endParaRPr>
          </a:p>
          <a:p>
            <a:pPr marL="0" indent="0" algn="just">
              <a:lnSpc>
                <a:spcPts val="1350"/>
              </a:lnSpc>
              <a:spcBef>
                <a:spcPts val="0"/>
              </a:spcBef>
              <a:spcAft>
                <a:spcPts val="900"/>
              </a:spcAft>
              <a:buNone/>
            </a:pPr>
            <a:br>
              <a:rPr lang="fr-FR" sz="1350" b="0" dirty="0">
                <a:solidFill>
                  <a:srgbClr val="383F93"/>
                </a:solidFill>
                <a:latin typeface="Calibri"/>
                <a:ea typeface="Calibri"/>
                <a:cs typeface="Calibri"/>
              </a:rPr>
            </a:br>
            <a:br>
              <a:rPr lang="fr-FR" sz="1350" b="0" dirty="0">
                <a:solidFill>
                  <a:srgbClr val="383F93"/>
                </a:solidFill>
                <a:latin typeface="Calibri"/>
                <a:ea typeface="Calibri"/>
                <a:cs typeface="Calibri"/>
              </a:rPr>
            </a:br>
            <a:br>
              <a:rPr lang="fr-FR" sz="1350" b="0" dirty="0">
                <a:solidFill>
                  <a:srgbClr val="383F93"/>
                </a:solidFill>
                <a:latin typeface="Calibri"/>
                <a:ea typeface="Calibri"/>
                <a:cs typeface="Calibri"/>
              </a:rPr>
            </a:br>
            <a:br>
              <a:rPr lang="fr-FR" sz="1350" b="0" dirty="0">
                <a:solidFill>
                  <a:srgbClr val="383F93"/>
                </a:solidFill>
                <a:latin typeface="Calibri"/>
                <a:ea typeface="Calibri"/>
                <a:cs typeface="Calibri"/>
              </a:rPr>
            </a:br>
            <a:br>
              <a:rPr lang="fr-FR" sz="1350" b="0" dirty="0">
                <a:solidFill>
                  <a:srgbClr val="383F93"/>
                </a:solidFill>
                <a:latin typeface="Calibri"/>
                <a:ea typeface="Calibri"/>
                <a:cs typeface="Calibri"/>
              </a:rPr>
            </a:br>
            <a:br>
              <a:rPr lang="fr-FR" sz="1350" b="0" dirty="0">
                <a:solidFill>
                  <a:srgbClr val="383F93"/>
                </a:solidFill>
                <a:latin typeface="Calibri"/>
                <a:ea typeface="Calibri"/>
                <a:cs typeface="Calibri"/>
              </a:rPr>
            </a:br>
            <a:br>
              <a:rPr lang="fr-FR" sz="1350" b="0" dirty="0">
                <a:solidFill>
                  <a:srgbClr val="383F93"/>
                </a:solidFill>
                <a:latin typeface="Calibri"/>
                <a:ea typeface="Calibri"/>
                <a:cs typeface="Calibri"/>
              </a:rPr>
            </a:br>
            <a:br>
              <a:rPr lang="fr-FR" sz="1350" b="0" dirty="0">
                <a:solidFill>
                  <a:srgbClr val="383F93"/>
                </a:solidFill>
                <a:latin typeface="Calibri"/>
                <a:ea typeface="Calibri"/>
                <a:cs typeface="Calibri"/>
              </a:rPr>
            </a:br>
            <a:r>
              <a:rPr lang="fr-FR" sz="1350" b="0" dirty="0">
                <a:solidFill>
                  <a:srgbClr val="383F93"/>
                </a:solidFill>
                <a:latin typeface="Calibri"/>
                <a:ea typeface="Calibri"/>
                <a:cs typeface="Calibri"/>
              </a:rPr>
              <a:t>Autorisation de prise en charge en psychiatrie adulte</a:t>
            </a:r>
            <a:br>
              <a:rPr lang="fr-FR" sz="1350" b="0" dirty="0">
                <a:solidFill>
                  <a:srgbClr val="383F93"/>
                </a:solidFill>
                <a:latin typeface="Calibri"/>
                <a:ea typeface="Calibri"/>
                <a:cs typeface="Calibri"/>
              </a:rPr>
            </a:br>
            <a:r>
              <a:rPr lang="fr-FR" sz="1350" b="0" dirty="0">
                <a:solidFill>
                  <a:srgbClr val="383F93"/>
                </a:solidFill>
                <a:latin typeface="Calibri"/>
                <a:ea typeface="Calibri"/>
                <a:cs typeface="Calibri"/>
              </a:rPr>
              <a:t>Spécialisée dans la prise en charge des Psychopathologies du travail : </a:t>
            </a:r>
            <a:br>
              <a:rPr lang="fr-FR" sz="1350" b="0" dirty="0">
                <a:solidFill>
                  <a:srgbClr val="383F93"/>
                </a:solidFill>
                <a:latin typeface="Calibri"/>
                <a:ea typeface="Calibri"/>
                <a:cs typeface="Calibri"/>
              </a:rPr>
            </a:br>
            <a:r>
              <a:rPr lang="fr-FR" sz="1350" b="0" dirty="0">
                <a:solidFill>
                  <a:srgbClr val="383F93"/>
                </a:solidFill>
                <a:latin typeface="Calibri"/>
                <a:ea typeface="Calibri"/>
                <a:cs typeface="Calibri"/>
              </a:rPr>
              <a:t>Burn out, mise au placard, Harcèlement,…</a:t>
            </a:r>
            <a:br>
              <a:rPr lang="fr-FR" sz="1350" b="0" dirty="0">
                <a:solidFill>
                  <a:srgbClr val="383F93"/>
                </a:solidFill>
                <a:latin typeface="Calibri"/>
                <a:ea typeface="Calibri"/>
                <a:cs typeface="Calibri"/>
              </a:rPr>
            </a:br>
            <a:br>
              <a:rPr lang="fr-FR" sz="1350" b="0" dirty="0">
                <a:solidFill>
                  <a:srgbClr val="383F93"/>
                </a:solidFill>
                <a:latin typeface="Calibri"/>
                <a:ea typeface="Calibri"/>
                <a:cs typeface="Calibri"/>
              </a:rPr>
            </a:br>
            <a:br>
              <a:rPr lang="fr-FR" sz="1350" b="0" dirty="0">
                <a:solidFill>
                  <a:srgbClr val="383F93"/>
                </a:solidFill>
                <a:latin typeface="Calibri"/>
                <a:ea typeface="Calibri"/>
                <a:cs typeface="Calibri"/>
              </a:rPr>
            </a:br>
            <a:r>
              <a:rPr lang="fr-FR" sz="1350" b="0" dirty="0">
                <a:solidFill>
                  <a:srgbClr val="383F93"/>
                </a:solidFill>
                <a:latin typeface="Calibri"/>
                <a:ea typeface="Calibri"/>
                <a:cs typeface="Calibri"/>
              </a:rPr>
              <a:t>Projet structuré autour de plusieurs parcours de 12 semaines chacun /</a:t>
            </a:r>
            <a:br>
              <a:rPr lang="fr-FR" sz="1350" b="0" dirty="0">
                <a:solidFill>
                  <a:srgbClr val="383F93"/>
                </a:solidFill>
                <a:latin typeface="Calibri"/>
                <a:ea typeface="Calibri"/>
                <a:cs typeface="Calibri"/>
              </a:rPr>
            </a:br>
            <a:endParaRPr lang="en-US" sz="1350" b="0" dirty="0">
              <a:solidFill>
                <a:srgbClr val="383F93"/>
              </a:solidFill>
              <a:latin typeface="Calibri"/>
              <a:ea typeface="Calibri"/>
              <a:cs typeface="Calibri"/>
            </a:endParaRPr>
          </a:p>
          <a:p>
            <a:pPr marL="269558" indent="-269558">
              <a:lnSpc>
                <a:spcPts val="1069"/>
              </a:lnSpc>
              <a:spcBef>
                <a:spcPts val="0"/>
              </a:spcBef>
              <a:spcAft>
                <a:spcPts val="900"/>
              </a:spcAft>
              <a:buFont typeface="Wingdings 2"/>
              <a:buChar char="-"/>
            </a:pPr>
            <a:r>
              <a:rPr lang="fr-FR" sz="1350" b="0" dirty="0">
                <a:solidFill>
                  <a:srgbClr val="383F93"/>
                </a:solidFill>
                <a:latin typeface="Calibri"/>
                <a:ea typeface="Calibri"/>
                <a:cs typeface="Calibri"/>
              </a:rPr>
              <a:t>Parcours d’Apaisement : lâcher prise, prendre soin de soi, expression et gestion des émotions</a:t>
            </a:r>
          </a:p>
          <a:p>
            <a:pPr marL="269558" indent="-269558">
              <a:lnSpc>
                <a:spcPts val="1069"/>
              </a:lnSpc>
              <a:spcBef>
                <a:spcPts val="0"/>
              </a:spcBef>
              <a:spcAft>
                <a:spcPts val="900"/>
              </a:spcAft>
              <a:buFont typeface="Wingdings 2"/>
              <a:buChar char="-"/>
            </a:pPr>
            <a:r>
              <a:rPr lang="fr-FR" sz="1350" b="0" dirty="0">
                <a:solidFill>
                  <a:srgbClr val="383F93"/>
                </a:solidFill>
                <a:latin typeface="Calibri"/>
                <a:ea typeface="Calibri"/>
                <a:cs typeface="Calibri"/>
              </a:rPr>
              <a:t>Parcours de Reconstruction 1 : Estime de soi, affirmation de soi, confiance en soi</a:t>
            </a:r>
          </a:p>
          <a:p>
            <a:pPr marL="269558" indent="-269558">
              <a:lnSpc>
                <a:spcPts val="1069"/>
              </a:lnSpc>
              <a:spcBef>
                <a:spcPts val="0"/>
              </a:spcBef>
              <a:spcAft>
                <a:spcPts val="900"/>
              </a:spcAft>
              <a:buFont typeface="Wingdings 2"/>
              <a:buChar char="-"/>
            </a:pPr>
            <a:r>
              <a:rPr lang="fr-FR" sz="1350" b="0" dirty="0">
                <a:solidFill>
                  <a:srgbClr val="383F93"/>
                </a:solidFill>
                <a:latin typeface="Calibri"/>
                <a:ea typeface="Calibri"/>
                <a:cs typeface="Calibri"/>
              </a:rPr>
              <a:t>Parcours reconstruction 2 : Communication non violente, Le perfectionnisme, habilités sociales empathie, coping</a:t>
            </a:r>
          </a:p>
          <a:p>
            <a:pPr marL="269558" indent="-269558">
              <a:lnSpc>
                <a:spcPts val="1069"/>
              </a:lnSpc>
              <a:spcBef>
                <a:spcPts val="0"/>
              </a:spcBef>
              <a:spcAft>
                <a:spcPts val="900"/>
              </a:spcAft>
              <a:buFont typeface="Wingdings 2"/>
              <a:buChar char="-"/>
            </a:pPr>
            <a:r>
              <a:rPr lang="fr-FR" sz="1350" b="0" dirty="0">
                <a:solidFill>
                  <a:srgbClr val="383F93"/>
                </a:solidFill>
                <a:latin typeface="Calibri"/>
                <a:ea typeface="Calibri"/>
                <a:cs typeface="Calibri"/>
              </a:rPr>
              <a:t>Parcours Résilience  : Eviter la rechute, déjouer les anciens schémas, accompagner la sortie (emploi, reconversion, projet pro)</a:t>
            </a:r>
          </a:p>
          <a:p>
            <a:pPr marL="269558" indent="-269558">
              <a:lnSpc>
                <a:spcPts val="1069"/>
              </a:lnSpc>
              <a:spcBef>
                <a:spcPts val="0"/>
              </a:spcBef>
              <a:spcAft>
                <a:spcPts val="900"/>
              </a:spcAft>
              <a:buFont typeface="Wingdings 2"/>
              <a:buChar char="-"/>
            </a:pPr>
            <a:r>
              <a:rPr lang="en-US" sz="1350" b="0" dirty="0" err="1">
                <a:solidFill>
                  <a:srgbClr val="383F93"/>
                </a:solidFill>
                <a:latin typeface="Calibri"/>
                <a:ea typeface="Calibri"/>
                <a:cs typeface="Calibri"/>
              </a:rPr>
              <a:t>Parcours</a:t>
            </a:r>
            <a:r>
              <a:rPr lang="en-US" sz="1350" b="0" dirty="0">
                <a:solidFill>
                  <a:srgbClr val="383F93"/>
                </a:solidFill>
                <a:latin typeface="Calibri"/>
                <a:ea typeface="Calibri"/>
                <a:cs typeface="Calibri"/>
              </a:rPr>
              <a:t> </a:t>
            </a:r>
            <a:r>
              <a:rPr lang="en-US" sz="1350" b="0" dirty="0" err="1">
                <a:solidFill>
                  <a:srgbClr val="383F93"/>
                </a:solidFill>
                <a:latin typeface="Calibri"/>
                <a:ea typeface="Calibri"/>
                <a:cs typeface="Calibri"/>
              </a:rPr>
              <a:t>Rélisience</a:t>
            </a:r>
            <a:r>
              <a:rPr lang="en-US" sz="1350" b="0" dirty="0">
                <a:solidFill>
                  <a:srgbClr val="383F93"/>
                </a:solidFill>
                <a:latin typeface="Calibri"/>
                <a:ea typeface="Calibri"/>
                <a:cs typeface="Calibri"/>
              </a:rPr>
              <a:t> </a:t>
            </a:r>
            <a:r>
              <a:rPr lang="en-US" sz="1350" b="0" dirty="0" err="1">
                <a:solidFill>
                  <a:srgbClr val="383F93"/>
                </a:solidFill>
                <a:latin typeface="Calibri"/>
                <a:ea typeface="Calibri"/>
                <a:cs typeface="Calibri"/>
              </a:rPr>
              <a:t>taRdive</a:t>
            </a:r>
            <a:r>
              <a:rPr lang="en-US" sz="1350" b="0" dirty="0">
                <a:solidFill>
                  <a:srgbClr val="383F93"/>
                </a:solidFill>
                <a:latin typeface="Calibri"/>
                <a:ea typeface="Calibri"/>
                <a:cs typeface="Calibri"/>
              </a:rPr>
              <a:t> </a:t>
            </a:r>
            <a:r>
              <a:rPr lang="en-US" sz="1350" b="0" dirty="0" err="1">
                <a:solidFill>
                  <a:srgbClr val="383F93"/>
                </a:solidFill>
                <a:latin typeface="Calibri"/>
                <a:ea typeface="Calibri"/>
                <a:cs typeface="Calibri"/>
              </a:rPr>
              <a:t>ou</a:t>
            </a:r>
            <a:r>
              <a:rPr lang="en-US" sz="1350" b="0" dirty="0">
                <a:solidFill>
                  <a:srgbClr val="383F93"/>
                </a:solidFill>
                <a:latin typeface="Calibri"/>
                <a:ea typeface="Calibri"/>
                <a:cs typeface="Calibri"/>
              </a:rPr>
              <a:t> </a:t>
            </a:r>
            <a:r>
              <a:rPr lang="en-US" sz="1350" b="0" dirty="0" err="1">
                <a:solidFill>
                  <a:srgbClr val="383F93"/>
                </a:solidFill>
                <a:latin typeface="Calibri"/>
                <a:ea typeface="Calibri"/>
                <a:cs typeface="Calibri"/>
              </a:rPr>
              <a:t>renforcée</a:t>
            </a:r>
            <a:br>
              <a:rPr lang="fr-FR" sz="1350" b="0" dirty="0">
                <a:solidFill>
                  <a:srgbClr val="383F93"/>
                </a:solidFill>
                <a:latin typeface="Calibri"/>
                <a:ea typeface="Calibri"/>
                <a:cs typeface="Calibri"/>
              </a:rPr>
            </a:br>
            <a:br>
              <a:rPr lang="fr-FR" b="0" dirty="0">
                <a:latin typeface="Calibri"/>
                <a:ea typeface="Calibri"/>
                <a:cs typeface="Calibri"/>
              </a:rPr>
            </a:br>
            <a:endParaRPr lang="fr-FR" b="0" dirty="0">
              <a:solidFill>
                <a:srgbClr val="383F93"/>
              </a:solidFill>
              <a:latin typeface="Calibri"/>
              <a:ea typeface="Calibri"/>
              <a:cs typeface="Calibri"/>
            </a:endParaRPr>
          </a:p>
          <a:p>
            <a:pPr marL="377190" lvl="1" indent="0">
              <a:buNone/>
            </a:pPr>
            <a:r>
              <a:rPr lang="fr-FR" dirty="0">
                <a:solidFill>
                  <a:srgbClr val="383F93"/>
                </a:solidFill>
                <a:latin typeface="Calibri"/>
                <a:ea typeface="Calibri"/>
                <a:cs typeface="Calibri"/>
              </a:rPr>
              <a:t>			</a:t>
            </a:r>
            <a:br>
              <a:rPr lang="fr-FR" dirty="0">
                <a:solidFill>
                  <a:srgbClr val="383F93"/>
                </a:solidFill>
                <a:latin typeface="Calibri"/>
                <a:ea typeface="Calibri"/>
                <a:cs typeface="Calibri"/>
              </a:rPr>
            </a:br>
            <a:br>
              <a:rPr lang="fr-FR" dirty="0">
                <a:solidFill>
                  <a:srgbClr val="383F93"/>
                </a:solidFill>
                <a:latin typeface="Calibri"/>
                <a:ea typeface="Calibri"/>
                <a:cs typeface="Calibri"/>
              </a:rPr>
            </a:br>
            <a:endParaRPr lang="fr-FR" b="1" dirty="0">
              <a:solidFill>
                <a:srgbClr val="383F93"/>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dirty="0">
              <a:solidFill>
                <a:srgbClr val="383F93"/>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itre 4">
            <a:extLst>
              <a:ext uri="{FF2B5EF4-FFF2-40B4-BE49-F238E27FC236}">
                <a16:creationId xmlns:a16="http://schemas.microsoft.com/office/drawing/2014/main" id="{1DAE5232-AB03-9A62-398C-5A90B036F960}"/>
              </a:ext>
            </a:extLst>
          </p:cNvPr>
          <p:cNvSpPr txBox="1">
            <a:spLocks/>
          </p:cNvSpPr>
          <p:nvPr/>
        </p:nvSpPr>
        <p:spPr>
          <a:xfrm>
            <a:off x="75717" y="2873760"/>
            <a:ext cx="1683146" cy="461665"/>
          </a:xfrm>
          <a:prstGeom prst="rect">
            <a:avLst/>
          </a:prstGeom>
        </p:spPr>
        <p:txBody>
          <a:bodyPr wrap="square" lIns="0" tIns="0" rIns="0" bIns="0" anchor="t">
            <a:spAutoFit/>
          </a:bodyPr>
          <a:lstStyle>
            <a:lvl1pPr eaLnBrk="1" hangingPunct="1">
              <a:defRPr sz="4900" b="1" i="0">
                <a:solidFill>
                  <a:srgbClr val="383F93"/>
                </a:solidFill>
                <a:latin typeface="Mohr Alt Bold"/>
                <a:ea typeface="+mj-ea"/>
                <a:cs typeface="Mohr Alt Bold"/>
              </a:defRPr>
            </a:lvl1pPr>
          </a:lstStyle>
          <a:p>
            <a:r>
              <a:rPr lang="fr-FR" sz="3000" dirty="0"/>
              <a:t>Missions</a:t>
            </a:r>
          </a:p>
        </p:txBody>
      </p:sp>
      <p:pic>
        <p:nvPicPr>
          <p:cNvPr id="2" name="Picture 1">
            <a:extLst>
              <a:ext uri="{FF2B5EF4-FFF2-40B4-BE49-F238E27FC236}">
                <a16:creationId xmlns:a16="http://schemas.microsoft.com/office/drawing/2014/main" id="{FB143C15-7082-8ADB-1A4E-3CCACC4C6B04}"/>
              </a:ext>
            </a:extLst>
          </p:cNvPr>
          <p:cNvPicPr>
            <a:picLocks noChangeAspect="1"/>
          </p:cNvPicPr>
          <p:nvPr/>
        </p:nvPicPr>
        <p:blipFill>
          <a:blip r:embed="rId2"/>
          <a:stretch>
            <a:fillRect/>
          </a:stretch>
        </p:blipFill>
        <p:spPr>
          <a:xfrm>
            <a:off x="7596336" y="0"/>
            <a:ext cx="1399206" cy="1389521"/>
          </a:xfrm>
          <a:prstGeom prst="rect">
            <a:avLst/>
          </a:prstGeom>
        </p:spPr>
      </p:pic>
      <p:pic>
        <p:nvPicPr>
          <p:cNvPr id="7" name="Image 6">
            <a:extLst>
              <a:ext uri="{FF2B5EF4-FFF2-40B4-BE49-F238E27FC236}">
                <a16:creationId xmlns:a16="http://schemas.microsoft.com/office/drawing/2014/main" id="{3D69F594-A130-40B9-8D82-9C7F7280BCCA}"/>
              </a:ext>
            </a:extLst>
          </p:cNvPr>
          <p:cNvPicPr>
            <a:picLocks noChangeAspect="1"/>
          </p:cNvPicPr>
          <p:nvPr/>
        </p:nvPicPr>
        <p:blipFill>
          <a:blip r:embed="rId3"/>
          <a:stretch>
            <a:fillRect/>
          </a:stretch>
        </p:blipFill>
        <p:spPr>
          <a:xfrm>
            <a:off x="1115616" y="178191"/>
            <a:ext cx="651710" cy="377335"/>
          </a:xfrm>
          <a:prstGeom prst="rect">
            <a:avLst/>
          </a:prstGeom>
        </p:spPr>
      </p:pic>
      <p:pic>
        <p:nvPicPr>
          <p:cNvPr id="8" name="Image 7">
            <a:extLst>
              <a:ext uri="{FF2B5EF4-FFF2-40B4-BE49-F238E27FC236}">
                <a16:creationId xmlns:a16="http://schemas.microsoft.com/office/drawing/2014/main" id="{CE7EC493-184C-40AA-BD6B-BC74B3CACE65}"/>
              </a:ext>
            </a:extLst>
          </p:cNvPr>
          <p:cNvPicPr>
            <a:picLocks noChangeAspect="1"/>
          </p:cNvPicPr>
          <p:nvPr/>
        </p:nvPicPr>
        <p:blipFill>
          <a:blip r:embed="rId4"/>
          <a:stretch>
            <a:fillRect/>
          </a:stretch>
        </p:blipFill>
        <p:spPr>
          <a:xfrm>
            <a:off x="2339752" y="109883"/>
            <a:ext cx="651710" cy="472809"/>
          </a:xfrm>
          <a:prstGeom prst="rect">
            <a:avLst/>
          </a:prstGeom>
        </p:spPr>
      </p:pic>
      <p:pic>
        <p:nvPicPr>
          <p:cNvPr id="9" name="Image 8">
            <a:extLst>
              <a:ext uri="{FF2B5EF4-FFF2-40B4-BE49-F238E27FC236}">
                <a16:creationId xmlns:a16="http://schemas.microsoft.com/office/drawing/2014/main" id="{46F948E2-70EF-452F-8212-92A050799974}"/>
              </a:ext>
            </a:extLst>
          </p:cNvPr>
          <p:cNvPicPr>
            <a:picLocks noChangeAspect="1"/>
          </p:cNvPicPr>
          <p:nvPr/>
        </p:nvPicPr>
        <p:blipFill>
          <a:blip r:embed="rId5"/>
          <a:stretch>
            <a:fillRect/>
          </a:stretch>
        </p:blipFill>
        <p:spPr>
          <a:xfrm>
            <a:off x="3514384" y="123478"/>
            <a:ext cx="1045880" cy="367045"/>
          </a:xfrm>
          <a:prstGeom prst="rect">
            <a:avLst/>
          </a:prstGeom>
        </p:spPr>
      </p:pic>
    </p:spTree>
    <p:extLst>
      <p:ext uri="{BB962C8B-B14F-4D97-AF65-F5344CB8AC3E}">
        <p14:creationId xmlns:p14="http://schemas.microsoft.com/office/powerpoint/2010/main" val="868053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42383-F75E-263E-F27E-8DB15995AB98}"/>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6E36019-C017-22F8-35C1-5E19237F40D7}"/>
              </a:ext>
            </a:extLst>
          </p:cNvPr>
          <p:cNvSpPr txBox="1">
            <a:spLocks noGrp="1"/>
          </p:cNvSpPr>
          <p:nvPr>
            <p:ph type="ctrTitle"/>
          </p:nvPr>
        </p:nvSpPr>
        <p:spPr>
          <a:xfrm>
            <a:off x="1835696" y="1397001"/>
            <a:ext cx="7045414" cy="3334989"/>
          </a:xfrm>
          <a:prstGeom prst="rect">
            <a:avLst/>
          </a:prstGeom>
        </p:spPr>
        <p:txBody>
          <a:bodyPr vert="horz" wrap="square" lIns="68580" tIns="34290" rIns="68580" bIns="34290" rtlCol="0" anchor="ctr">
            <a:normAutofit fontScale="90000"/>
          </a:bodyPr>
          <a:lstStyle>
            <a:defPPr>
              <a:defRPr lang="en-US"/>
            </a:defPPr>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fr-FR" sz="2025" u="sng" dirty="0">
                <a:solidFill>
                  <a:srgbClr val="383F93"/>
                </a:solidFill>
                <a:latin typeface="Calibri"/>
                <a:ea typeface="Calibri"/>
                <a:cs typeface="Calibri"/>
              </a:rPr>
              <a:t>Autorisation:</a:t>
            </a:r>
          </a:p>
          <a:p>
            <a:pPr>
              <a:buFontTx/>
              <a:buChar char="-"/>
            </a:pPr>
            <a:r>
              <a:rPr lang="fr-FR" dirty="0">
                <a:solidFill>
                  <a:srgbClr val="383F93"/>
                </a:solidFill>
                <a:latin typeface="Calibri"/>
                <a:ea typeface="Calibri"/>
                <a:cs typeface="Calibri"/>
              </a:rPr>
              <a:t>Nom de l’Etablissement: 	</a:t>
            </a:r>
            <a:r>
              <a:rPr lang="fr-FR" b="0" dirty="0" err="1">
                <a:solidFill>
                  <a:srgbClr val="383F93"/>
                </a:solidFill>
                <a:latin typeface="Calibri"/>
                <a:ea typeface="Calibri"/>
                <a:cs typeface="Calibri"/>
              </a:rPr>
              <a:t>PsyPro</a:t>
            </a:r>
            <a:r>
              <a:rPr lang="fr-FR" b="0" dirty="0">
                <a:solidFill>
                  <a:srgbClr val="383F93"/>
                </a:solidFill>
                <a:latin typeface="Calibri"/>
                <a:ea typeface="Calibri"/>
                <a:cs typeface="Calibri"/>
              </a:rPr>
              <a:t> Lille</a:t>
            </a:r>
          </a:p>
          <a:p>
            <a:pPr>
              <a:buFontTx/>
              <a:buChar char="-"/>
            </a:pPr>
            <a:r>
              <a:rPr lang="fr-FR" dirty="0">
                <a:solidFill>
                  <a:srgbClr val="383F93"/>
                </a:solidFill>
                <a:latin typeface="Calibri"/>
                <a:ea typeface="Calibri"/>
                <a:cs typeface="Calibri"/>
              </a:rPr>
              <a:t>Date d’ouverture:		</a:t>
            </a:r>
            <a:r>
              <a:rPr lang="fr-FR" b="0" dirty="0">
                <a:solidFill>
                  <a:srgbClr val="383F93"/>
                </a:solidFill>
                <a:latin typeface="Calibri"/>
                <a:ea typeface="Calibri"/>
                <a:cs typeface="Calibri"/>
              </a:rPr>
              <a:t>Avril 2022</a:t>
            </a:r>
            <a:br>
              <a:rPr lang="fr-FR" b="0" dirty="0">
                <a:solidFill>
                  <a:srgbClr val="383F93"/>
                </a:solidFill>
                <a:latin typeface="Calibri"/>
                <a:ea typeface="Calibri"/>
                <a:cs typeface="Calibri"/>
              </a:rPr>
            </a:br>
            <a:br>
              <a:rPr lang="fr-FR" b="0" dirty="0">
                <a:latin typeface="Calibri"/>
                <a:ea typeface="Calibri"/>
                <a:cs typeface="Calibri"/>
              </a:rPr>
            </a:br>
            <a:r>
              <a:rPr lang="fr-FR" b="0" dirty="0">
                <a:solidFill>
                  <a:srgbClr val="383F93"/>
                </a:solidFill>
                <a:latin typeface="Calibri"/>
                <a:ea typeface="Calibri"/>
                <a:cs typeface="Calibri"/>
              </a:rPr>
              <a:t>Plus de 700 patients accueillis depuis mai 2022</a:t>
            </a:r>
            <a:br>
              <a:rPr lang="fr-FR" b="0" dirty="0">
                <a:solidFill>
                  <a:srgbClr val="383F93"/>
                </a:solidFill>
                <a:latin typeface="Calibri"/>
                <a:ea typeface="Calibri"/>
                <a:cs typeface="Calibri"/>
              </a:rPr>
            </a:br>
            <a:br>
              <a:rPr lang="fr-FR" b="0" dirty="0">
                <a:solidFill>
                  <a:srgbClr val="383F93"/>
                </a:solidFill>
                <a:latin typeface="Calibri"/>
                <a:ea typeface="Calibri"/>
                <a:cs typeface="Calibri"/>
              </a:rPr>
            </a:br>
            <a:r>
              <a:rPr lang="fr-FR" b="0" dirty="0">
                <a:solidFill>
                  <a:srgbClr val="383F93"/>
                </a:solidFill>
                <a:latin typeface="Calibri"/>
                <a:ea typeface="Calibri"/>
                <a:cs typeface="Calibri"/>
              </a:rPr>
              <a:t>File active à ce jour : 270 patients</a:t>
            </a:r>
            <a:br>
              <a:rPr lang="fr-FR" b="0" dirty="0">
                <a:solidFill>
                  <a:srgbClr val="383F93"/>
                </a:solidFill>
                <a:latin typeface="Calibri"/>
                <a:ea typeface="Calibri"/>
                <a:cs typeface="Calibri"/>
              </a:rPr>
            </a:br>
            <a:br>
              <a:rPr lang="fr-FR" b="0" dirty="0">
                <a:solidFill>
                  <a:srgbClr val="383F93"/>
                </a:solidFill>
                <a:latin typeface="Calibri"/>
                <a:ea typeface="Calibri"/>
                <a:cs typeface="Calibri"/>
              </a:rPr>
            </a:br>
            <a:r>
              <a:rPr lang="fr-FR" b="0" dirty="0">
                <a:solidFill>
                  <a:srgbClr val="383F93"/>
                </a:solidFill>
                <a:latin typeface="Calibri"/>
                <a:ea typeface="Calibri"/>
                <a:cs typeface="Calibri"/>
              </a:rPr>
              <a:t>Nombre de passages hebdomadaires : 300</a:t>
            </a:r>
            <a:br>
              <a:rPr lang="fr-FR" b="0" dirty="0">
                <a:solidFill>
                  <a:srgbClr val="383F93"/>
                </a:solidFill>
                <a:latin typeface="Calibri"/>
                <a:ea typeface="Calibri"/>
                <a:cs typeface="Calibri"/>
              </a:rPr>
            </a:br>
            <a:br>
              <a:rPr lang="fr-FR" b="0" dirty="0">
                <a:solidFill>
                  <a:srgbClr val="383F93"/>
                </a:solidFill>
                <a:latin typeface="Calibri"/>
                <a:ea typeface="Calibri"/>
                <a:cs typeface="Calibri"/>
              </a:rPr>
            </a:br>
            <a:r>
              <a:rPr lang="fr-FR" b="0" dirty="0">
                <a:solidFill>
                  <a:srgbClr val="383F93"/>
                </a:solidFill>
                <a:latin typeface="Calibri"/>
                <a:ea typeface="Calibri"/>
                <a:cs typeface="Calibri"/>
              </a:rPr>
              <a:t>50% de retour vers une activité professionnel</a:t>
            </a:r>
            <a:br>
              <a:rPr lang="fr-FR" b="0" dirty="0">
                <a:solidFill>
                  <a:srgbClr val="383F93"/>
                </a:solidFill>
                <a:latin typeface="Calibri"/>
                <a:ea typeface="Calibri"/>
                <a:cs typeface="Calibri"/>
              </a:rPr>
            </a:br>
            <a:r>
              <a:rPr lang="fr-FR" b="0" dirty="0">
                <a:solidFill>
                  <a:srgbClr val="383F93"/>
                </a:solidFill>
                <a:latin typeface="Calibri"/>
                <a:ea typeface="Calibri"/>
                <a:cs typeface="Calibri"/>
              </a:rPr>
              <a:t>35% de retour vers une formation diplômante</a:t>
            </a:r>
            <a:br>
              <a:rPr lang="fr-FR" b="0" dirty="0">
                <a:solidFill>
                  <a:srgbClr val="383F93"/>
                </a:solidFill>
                <a:latin typeface="Calibri"/>
                <a:ea typeface="Calibri"/>
                <a:cs typeface="Calibri"/>
              </a:rPr>
            </a:br>
            <a:r>
              <a:rPr lang="fr-FR" b="0" dirty="0">
                <a:solidFill>
                  <a:srgbClr val="383F93"/>
                </a:solidFill>
                <a:latin typeface="Calibri"/>
                <a:ea typeface="Calibri"/>
                <a:cs typeface="Calibri"/>
              </a:rPr>
              <a:t>15% vers un parcours de renforcement de soins (accompagner vars un projet professionnel) ou de ré hospitalisation </a:t>
            </a:r>
            <a:r>
              <a:rPr lang="fr-FR" dirty="0">
                <a:solidFill>
                  <a:srgbClr val="383F93"/>
                </a:solidFill>
                <a:latin typeface="Calibri"/>
                <a:ea typeface="Calibri"/>
                <a:cs typeface="Calibri"/>
              </a:rPr>
              <a:t>			</a:t>
            </a:r>
            <a:br>
              <a:rPr lang="fr-FR" dirty="0">
                <a:solidFill>
                  <a:srgbClr val="383F93"/>
                </a:solidFill>
                <a:latin typeface="Calibri"/>
                <a:ea typeface="Calibri"/>
                <a:cs typeface="Calibri"/>
              </a:rPr>
            </a:br>
            <a:br>
              <a:rPr lang="fr-FR" dirty="0">
                <a:solidFill>
                  <a:srgbClr val="383F93"/>
                </a:solidFill>
                <a:latin typeface="Calibri"/>
                <a:ea typeface="Calibri"/>
                <a:cs typeface="Calibri"/>
              </a:rPr>
            </a:br>
            <a:endParaRPr lang="fr-FR" b="1" dirty="0">
              <a:solidFill>
                <a:srgbClr val="383F93"/>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dirty="0">
              <a:solidFill>
                <a:srgbClr val="383F93"/>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itre 4">
            <a:extLst>
              <a:ext uri="{FF2B5EF4-FFF2-40B4-BE49-F238E27FC236}">
                <a16:creationId xmlns:a16="http://schemas.microsoft.com/office/drawing/2014/main" id="{577E553C-597F-2EAB-D812-98B1C14E97BB}"/>
              </a:ext>
            </a:extLst>
          </p:cNvPr>
          <p:cNvSpPr txBox="1">
            <a:spLocks/>
          </p:cNvSpPr>
          <p:nvPr/>
        </p:nvSpPr>
        <p:spPr>
          <a:xfrm>
            <a:off x="75717" y="2873760"/>
            <a:ext cx="1683146" cy="461665"/>
          </a:xfrm>
          <a:prstGeom prst="rect">
            <a:avLst/>
          </a:prstGeom>
        </p:spPr>
        <p:txBody>
          <a:bodyPr wrap="square" lIns="0" tIns="0" rIns="0" bIns="0" anchor="t">
            <a:spAutoFit/>
          </a:bodyPr>
          <a:lstStyle>
            <a:lvl1pPr eaLnBrk="1" hangingPunct="1">
              <a:defRPr sz="4900" b="1" i="0">
                <a:solidFill>
                  <a:srgbClr val="383F93"/>
                </a:solidFill>
                <a:latin typeface="Mohr Alt Bold"/>
                <a:ea typeface="+mj-ea"/>
                <a:cs typeface="Mohr Alt Bold"/>
              </a:defRPr>
            </a:lvl1pPr>
          </a:lstStyle>
          <a:p>
            <a:r>
              <a:rPr lang="fr-FR" sz="3000" dirty="0"/>
              <a:t>en chiffres</a:t>
            </a:r>
          </a:p>
        </p:txBody>
      </p:sp>
      <p:pic>
        <p:nvPicPr>
          <p:cNvPr id="2" name="Picture 1">
            <a:extLst>
              <a:ext uri="{FF2B5EF4-FFF2-40B4-BE49-F238E27FC236}">
                <a16:creationId xmlns:a16="http://schemas.microsoft.com/office/drawing/2014/main" id="{D1F9C7B1-2598-FA46-EEE4-56937C66144C}"/>
              </a:ext>
            </a:extLst>
          </p:cNvPr>
          <p:cNvPicPr>
            <a:picLocks noChangeAspect="1"/>
          </p:cNvPicPr>
          <p:nvPr/>
        </p:nvPicPr>
        <p:blipFill>
          <a:blip r:embed="rId2"/>
          <a:stretch>
            <a:fillRect/>
          </a:stretch>
        </p:blipFill>
        <p:spPr>
          <a:xfrm>
            <a:off x="7335300" y="7507"/>
            <a:ext cx="1399206" cy="1389521"/>
          </a:xfrm>
          <a:prstGeom prst="rect">
            <a:avLst/>
          </a:prstGeom>
        </p:spPr>
      </p:pic>
      <p:pic>
        <p:nvPicPr>
          <p:cNvPr id="6" name="Image 5">
            <a:extLst>
              <a:ext uri="{FF2B5EF4-FFF2-40B4-BE49-F238E27FC236}">
                <a16:creationId xmlns:a16="http://schemas.microsoft.com/office/drawing/2014/main" id="{F20A1B76-4787-425A-AB91-E39A3A7AFFC4}"/>
              </a:ext>
            </a:extLst>
          </p:cNvPr>
          <p:cNvPicPr>
            <a:picLocks noChangeAspect="1"/>
          </p:cNvPicPr>
          <p:nvPr/>
        </p:nvPicPr>
        <p:blipFill>
          <a:blip r:embed="rId3"/>
          <a:stretch>
            <a:fillRect/>
          </a:stretch>
        </p:blipFill>
        <p:spPr>
          <a:xfrm>
            <a:off x="1115616" y="178191"/>
            <a:ext cx="651710" cy="377335"/>
          </a:xfrm>
          <a:prstGeom prst="rect">
            <a:avLst/>
          </a:prstGeom>
        </p:spPr>
      </p:pic>
      <p:pic>
        <p:nvPicPr>
          <p:cNvPr id="7" name="Image 6">
            <a:extLst>
              <a:ext uri="{FF2B5EF4-FFF2-40B4-BE49-F238E27FC236}">
                <a16:creationId xmlns:a16="http://schemas.microsoft.com/office/drawing/2014/main" id="{641F2F38-D827-4E31-8D93-09A823EB6AD6}"/>
              </a:ext>
            </a:extLst>
          </p:cNvPr>
          <p:cNvPicPr>
            <a:picLocks noChangeAspect="1"/>
          </p:cNvPicPr>
          <p:nvPr/>
        </p:nvPicPr>
        <p:blipFill>
          <a:blip r:embed="rId4"/>
          <a:stretch>
            <a:fillRect/>
          </a:stretch>
        </p:blipFill>
        <p:spPr>
          <a:xfrm>
            <a:off x="2339752" y="109883"/>
            <a:ext cx="651710" cy="472809"/>
          </a:xfrm>
          <a:prstGeom prst="rect">
            <a:avLst/>
          </a:prstGeom>
        </p:spPr>
      </p:pic>
      <p:pic>
        <p:nvPicPr>
          <p:cNvPr id="8" name="Image 7">
            <a:extLst>
              <a:ext uri="{FF2B5EF4-FFF2-40B4-BE49-F238E27FC236}">
                <a16:creationId xmlns:a16="http://schemas.microsoft.com/office/drawing/2014/main" id="{26FA3A3A-A210-4063-835E-E6675A90921F}"/>
              </a:ext>
            </a:extLst>
          </p:cNvPr>
          <p:cNvPicPr>
            <a:picLocks noChangeAspect="1"/>
          </p:cNvPicPr>
          <p:nvPr/>
        </p:nvPicPr>
        <p:blipFill>
          <a:blip r:embed="rId5"/>
          <a:stretch>
            <a:fillRect/>
          </a:stretch>
        </p:blipFill>
        <p:spPr>
          <a:xfrm>
            <a:off x="3514384" y="123478"/>
            <a:ext cx="1045880" cy="367045"/>
          </a:xfrm>
          <a:prstGeom prst="rect">
            <a:avLst/>
          </a:prstGeom>
        </p:spPr>
      </p:pic>
    </p:spTree>
    <p:extLst>
      <p:ext uri="{BB962C8B-B14F-4D97-AF65-F5344CB8AC3E}">
        <p14:creationId xmlns:p14="http://schemas.microsoft.com/office/powerpoint/2010/main" val="278705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pPr algn="l" defTabSz="685800">
              <a:defRPr/>
            </a:pPr>
            <a:fld id="{975A587B-5814-4D9B-9598-FE9CB954CB01}" type="slidenum">
              <a:rPr lang="fr-FR" sz="900" b="0">
                <a:solidFill>
                  <a:srgbClr val="0C419A"/>
                </a:solidFill>
                <a:latin typeface="Arial"/>
              </a:rPr>
              <a:pPr algn="l" defTabSz="685800">
                <a:defRPr/>
              </a:pPr>
              <a:t>7</a:t>
            </a:fld>
            <a:endParaRPr lang="fr-FR" sz="900" b="0" dirty="0">
              <a:solidFill>
                <a:srgbClr val="0C419A"/>
              </a:solidFill>
              <a:latin typeface="Arial"/>
            </a:endParaRPr>
          </a:p>
        </p:txBody>
      </p:sp>
      <p:sp>
        <p:nvSpPr>
          <p:cNvPr id="4" name="Titre 3"/>
          <p:cNvSpPr>
            <a:spLocks noGrp="1"/>
          </p:cNvSpPr>
          <p:nvPr>
            <p:ph type="title"/>
          </p:nvPr>
        </p:nvSpPr>
        <p:spPr>
          <a:xfrm>
            <a:off x="323850" y="491682"/>
            <a:ext cx="8424863" cy="539991"/>
          </a:xfrm>
        </p:spPr>
        <p:txBody>
          <a:bodyPr>
            <a:normAutofit/>
          </a:bodyPr>
          <a:lstStyle/>
          <a:p>
            <a:r>
              <a:rPr lang="fr-FR" sz="1500" dirty="0"/>
              <a:t>Qu’est-ce que la Charte Romain JACOB ? </a:t>
            </a:r>
            <a:endParaRPr lang="fr-FR" sz="1500" b="0" i="1" dirty="0"/>
          </a:p>
        </p:txBody>
      </p:sp>
      <p:pic>
        <p:nvPicPr>
          <p:cNvPr id="5" name="Image 4"/>
          <p:cNvPicPr>
            <a:picLocks noChangeAspect="1"/>
          </p:cNvPicPr>
          <p:nvPr/>
        </p:nvPicPr>
        <p:blipFill>
          <a:blip r:embed="rId2"/>
          <a:stretch>
            <a:fillRect/>
          </a:stretch>
        </p:blipFill>
        <p:spPr>
          <a:xfrm>
            <a:off x="8172450" y="4615435"/>
            <a:ext cx="797814" cy="272801"/>
          </a:xfrm>
          <a:prstGeom prst="rect">
            <a:avLst/>
          </a:prstGeom>
        </p:spPr>
      </p:pic>
      <p:sp>
        <p:nvSpPr>
          <p:cNvPr id="20" name="Rectangle 19"/>
          <p:cNvSpPr/>
          <p:nvPr/>
        </p:nvSpPr>
        <p:spPr>
          <a:xfrm>
            <a:off x="298056" y="1124185"/>
            <a:ext cx="8093869" cy="2619948"/>
          </a:xfrm>
          <a:prstGeom prst="rect">
            <a:avLst/>
          </a:prstGeom>
        </p:spPr>
        <p:txBody>
          <a:bodyPr wrap="square">
            <a:spAutoFit/>
          </a:bodyPr>
          <a:lstStyle/>
          <a:p>
            <a:r>
              <a:rPr lang="fr-FR" sz="1200" dirty="0"/>
              <a:t>Rédigée en </a:t>
            </a:r>
            <a:r>
              <a:rPr lang="fr-FR" sz="1200" b="1" dirty="0"/>
              <a:t>2014</a:t>
            </a:r>
            <a:r>
              <a:rPr lang="fr-FR" sz="1200" dirty="0"/>
              <a:t>, la Charte Romain Jacob est née de la volonté des personnes vivant avec un handicap d’améliorer leur accès aux soins, sous l’égide de l’association </a:t>
            </a:r>
            <a:r>
              <a:rPr lang="fr-FR" sz="1200" dirty="0" err="1"/>
              <a:t>Handidactique</a:t>
            </a:r>
            <a:r>
              <a:rPr lang="fr-FR" sz="1200" dirty="0"/>
              <a:t>. </a:t>
            </a:r>
          </a:p>
          <a:p>
            <a:endParaRPr lang="fr-FR" sz="1200" dirty="0"/>
          </a:p>
          <a:p>
            <a:r>
              <a:rPr lang="fr-FR" sz="1200" dirty="0"/>
              <a:t>À travers </a:t>
            </a:r>
            <a:r>
              <a:rPr lang="fr-FR" sz="1200" b="1" dirty="0"/>
              <a:t>12</a:t>
            </a:r>
            <a:r>
              <a:rPr lang="fr-FR" sz="1200" dirty="0"/>
              <a:t> grands principes, elle s’impose comme le véritable </a:t>
            </a:r>
            <a:r>
              <a:rPr lang="fr-FR" sz="1200" b="1" dirty="0"/>
              <a:t>guide</a:t>
            </a:r>
            <a:r>
              <a:rPr lang="fr-FR" sz="1200" dirty="0"/>
              <a:t> </a:t>
            </a:r>
            <a:r>
              <a:rPr lang="fr-FR" sz="1200" b="1" dirty="0"/>
              <a:t>éthique</a:t>
            </a:r>
            <a:r>
              <a:rPr lang="fr-FR" sz="1200" dirty="0"/>
              <a:t> de </a:t>
            </a:r>
            <a:r>
              <a:rPr lang="fr-FR" sz="1200" b="1" dirty="0"/>
              <a:t>l’accès</a:t>
            </a:r>
            <a:r>
              <a:rPr lang="fr-FR" sz="1200" dirty="0"/>
              <a:t> aux soins des personnes vivant avec un handicap.</a:t>
            </a:r>
          </a:p>
          <a:p>
            <a:endParaRPr lang="fr-FR" sz="1200" dirty="0"/>
          </a:p>
          <a:p>
            <a:r>
              <a:rPr lang="fr-FR" sz="1200" dirty="0"/>
              <a:t>La Charte Romain Jacob a été réalisée </a:t>
            </a:r>
            <a:r>
              <a:rPr lang="fr-FR" sz="1200" u="sng" dirty="0"/>
              <a:t>par et pour </a:t>
            </a:r>
            <a:r>
              <a:rPr lang="fr-FR" sz="1200" dirty="0"/>
              <a:t>les personnes vivant avec un handicap et trouve sa légitimité grâce aux </a:t>
            </a:r>
            <a:r>
              <a:rPr lang="fr-FR" sz="1200" b="1" dirty="0"/>
              <a:t>7 000 </a:t>
            </a:r>
            <a:r>
              <a:rPr lang="fr-FR" sz="1200" dirty="0"/>
              <a:t>signataires, du </a:t>
            </a:r>
            <a:r>
              <a:rPr lang="fr-FR" sz="1200" b="1" dirty="0"/>
              <a:t>Président de la République </a:t>
            </a:r>
            <a:r>
              <a:rPr lang="fr-FR" sz="1200" dirty="0"/>
              <a:t>à toutes les organisations du soins et de l’accompagnement des personnes vivant avec un handicap.</a:t>
            </a:r>
          </a:p>
          <a:p>
            <a:endParaRPr lang="fr-FR" sz="1200" dirty="0"/>
          </a:p>
          <a:p>
            <a:r>
              <a:rPr lang="fr-FR" sz="1200" dirty="0"/>
              <a:t>Cette charte a pour but de </a:t>
            </a:r>
            <a:r>
              <a:rPr lang="fr-FR" sz="1200" b="1" dirty="0"/>
              <a:t>fédérer</a:t>
            </a:r>
            <a:r>
              <a:rPr lang="fr-FR" sz="1200" dirty="0"/>
              <a:t> l’ensemble des acteurs autour de l’amélioration de l’accès aux soins </a:t>
            </a:r>
            <a:r>
              <a:rPr lang="fr-FR" sz="1200" u="sng" dirty="0"/>
              <a:t>et</a:t>
            </a:r>
            <a:r>
              <a:rPr lang="fr-FR" sz="1200" dirty="0"/>
              <a:t> à la santé des personnes handicapées.</a:t>
            </a:r>
          </a:p>
          <a:p>
            <a:endParaRPr lang="fr-FR" sz="1200" dirty="0"/>
          </a:p>
          <a:p>
            <a:endParaRPr lang="fr-FR" sz="825" dirty="0">
              <a:solidFill>
                <a:schemeClr val="accent1"/>
              </a:solidFill>
            </a:endParaRPr>
          </a:p>
        </p:txBody>
      </p:sp>
      <p:pic>
        <p:nvPicPr>
          <p:cNvPr id="2" name="Image 1">
            <a:extLst>
              <a:ext uri="{FF2B5EF4-FFF2-40B4-BE49-F238E27FC236}">
                <a16:creationId xmlns:a16="http://schemas.microsoft.com/office/drawing/2014/main" id="{B13AAEC0-E384-9A1F-F5BF-18A13CB6CF50}"/>
              </a:ext>
            </a:extLst>
          </p:cNvPr>
          <p:cNvPicPr>
            <a:picLocks noChangeAspect="1"/>
          </p:cNvPicPr>
          <p:nvPr/>
        </p:nvPicPr>
        <p:blipFill>
          <a:blip r:embed="rId2"/>
          <a:stretch>
            <a:fillRect/>
          </a:stretch>
        </p:blipFill>
        <p:spPr>
          <a:xfrm>
            <a:off x="326066" y="164412"/>
            <a:ext cx="2155016" cy="481449"/>
          </a:xfrm>
          <a:prstGeom prst="rect">
            <a:avLst/>
          </a:prstGeom>
        </p:spPr>
      </p:pic>
      <p:pic>
        <p:nvPicPr>
          <p:cNvPr id="8" name="Image 7">
            <a:extLst>
              <a:ext uri="{FF2B5EF4-FFF2-40B4-BE49-F238E27FC236}">
                <a16:creationId xmlns:a16="http://schemas.microsoft.com/office/drawing/2014/main" id="{CBB4B2F0-2803-4775-2CDC-2765DD2E0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7" name="Image 6">
            <a:extLst>
              <a:ext uri="{FF2B5EF4-FFF2-40B4-BE49-F238E27FC236}">
                <a16:creationId xmlns:a16="http://schemas.microsoft.com/office/drawing/2014/main" id="{F2C8860B-19AC-8067-9109-5221E084B313}"/>
              </a:ext>
            </a:extLst>
          </p:cNvPr>
          <p:cNvPicPr>
            <a:picLocks noChangeAspect="1"/>
          </p:cNvPicPr>
          <p:nvPr/>
        </p:nvPicPr>
        <p:blipFill>
          <a:blip r:embed="rId4"/>
          <a:stretch>
            <a:fillRect/>
          </a:stretch>
        </p:blipFill>
        <p:spPr>
          <a:xfrm>
            <a:off x="3822050" y="215647"/>
            <a:ext cx="1045880" cy="367045"/>
          </a:xfrm>
          <a:prstGeom prst="rect">
            <a:avLst/>
          </a:prstGeom>
        </p:spPr>
      </p:pic>
      <p:pic>
        <p:nvPicPr>
          <p:cNvPr id="11" name="Image 10">
            <a:extLst>
              <a:ext uri="{FF2B5EF4-FFF2-40B4-BE49-F238E27FC236}">
                <a16:creationId xmlns:a16="http://schemas.microsoft.com/office/drawing/2014/main" id="{8816C2D1-7553-40BE-AA04-FCC1304342B1}"/>
              </a:ext>
            </a:extLst>
          </p:cNvPr>
          <p:cNvPicPr>
            <a:picLocks noChangeAspect="1"/>
          </p:cNvPicPr>
          <p:nvPr/>
        </p:nvPicPr>
        <p:blipFill>
          <a:blip r:embed="rId5"/>
          <a:stretch>
            <a:fillRect/>
          </a:stretch>
        </p:blipFill>
        <p:spPr>
          <a:xfrm>
            <a:off x="1098943" y="172796"/>
            <a:ext cx="651710" cy="377335"/>
          </a:xfrm>
          <a:prstGeom prst="rect">
            <a:avLst/>
          </a:prstGeom>
        </p:spPr>
      </p:pic>
      <p:pic>
        <p:nvPicPr>
          <p:cNvPr id="13" name="Image 12">
            <a:extLst>
              <a:ext uri="{FF2B5EF4-FFF2-40B4-BE49-F238E27FC236}">
                <a16:creationId xmlns:a16="http://schemas.microsoft.com/office/drawing/2014/main" id="{9DA28204-56F0-4C7D-92A3-1B603F71DD0C}"/>
              </a:ext>
            </a:extLst>
          </p:cNvPr>
          <p:cNvPicPr>
            <a:picLocks noChangeAspect="1"/>
          </p:cNvPicPr>
          <p:nvPr/>
        </p:nvPicPr>
        <p:blipFill>
          <a:blip r:embed="rId6"/>
          <a:stretch>
            <a:fillRect/>
          </a:stretch>
        </p:blipFill>
        <p:spPr>
          <a:xfrm>
            <a:off x="2444894" y="71900"/>
            <a:ext cx="651710" cy="472809"/>
          </a:xfrm>
          <a:prstGeom prst="rect">
            <a:avLst/>
          </a:prstGeom>
        </p:spPr>
      </p:pic>
    </p:spTree>
    <p:extLst>
      <p:ext uri="{BB962C8B-B14F-4D97-AF65-F5344CB8AC3E}">
        <p14:creationId xmlns:p14="http://schemas.microsoft.com/office/powerpoint/2010/main" val="10636021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033CD3B-06C7-49A6-81F5-6AAEFB5AADDC}"/>
              </a:ext>
            </a:extLst>
          </p:cNvPr>
          <p:cNvSpPr>
            <a:spLocks noGrp="1"/>
          </p:cNvSpPr>
          <p:nvPr>
            <p:ph type="title"/>
          </p:nvPr>
        </p:nvSpPr>
        <p:spPr>
          <a:xfrm>
            <a:off x="323851" y="682801"/>
            <a:ext cx="7416502" cy="539991"/>
          </a:xfrm>
        </p:spPr>
        <p:txBody>
          <a:bodyPr>
            <a:normAutofit fontScale="90000"/>
          </a:bodyPr>
          <a:lstStyle/>
          <a:p>
            <a:r>
              <a:rPr lang="fr-FR" sz="2800" dirty="0">
                <a:solidFill>
                  <a:schemeClr val="tx2"/>
                </a:solidFill>
                <a:latin typeface="Mohr Alt Bold"/>
              </a:rPr>
              <a:t>La Prise en compte des Handicaps dans l'établissement</a:t>
            </a:r>
            <a:endParaRPr lang="fr-FR" dirty="0">
              <a:solidFill>
                <a:schemeClr val="tx2"/>
              </a:solidFill>
            </a:endParaRPr>
          </a:p>
        </p:txBody>
      </p:sp>
      <p:sp>
        <p:nvSpPr>
          <p:cNvPr id="7" name="Espace réservé du texte 6">
            <a:extLst>
              <a:ext uri="{FF2B5EF4-FFF2-40B4-BE49-F238E27FC236}">
                <a16:creationId xmlns:a16="http://schemas.microsoft.com/office/drawing/2014/main" id="{122C9197-A0F0-43EE-BB71-BA2E67B0C19E}"/>
              </a:ext>
            </a:extLst>
          </p:cNvPr>
          <p:cNvSpPr>
            <a:spLocks noGrp="1"/>
          </p:cNvSpPr>
          <p:nvPr>
            <p:ph type="body" sz="quarter" idx="14"/>
          </p:nvPr>
        </p:nvSpPr>
        <p:spPr>
          <a:xfrm>
            <a:off x="323850" y="1275606"/>
            <a:ext cx="8424334" cy="3816424"/>
          </a:xfrm>
        </p:spPr>
        <p:txBody>
          <a:bodyPr/>
          <a:lstStyle/>
          <a:p>
            <a:r>
              <a:rPr lang="fr-FR" sz="2000" dirty="0">
                <a:solidFill>
                  <a:schemeClr val="tx2"/>
                </a:solidFill>
                <a:latin typeface="Mohr Alt Bold"/>
              </a:rPr>
              <a:t>A travers les locaux</a:t>
            </a:r>
            <a:br>
              <a:rPr lang="fr-FR" sz="2000" dirty="0">
                <a:solidFill>
                  <a:schemeClr val="tx2"/>
                </a:solidFill>
              </a:rPr>
            </a:br>
            <a:br>
              <a:rPr lang="fr-FR" sz="2000" dirty="0">
                <a:solidFill>
                  <a:schemeClr val="tx2"/>
                </a:solidFill>
                <a:latin typeface="Mohr Alt Bold"/>
              </a:rPr>
            </a:br>
            <a:r>
              <a:rPr lang="fr-FR" sz="1200" dirty="0">
                <a:solidFill>
                  <a:schemeClr val="tx2"/>
                </a:solidFill>
                <a:latin typeface="Mohr Alt Bold"/>
              </a:rPr>
              <a:t>Le handicap moteur :   Toujours le même jour dans la même salle</a:t>
            </a:r>
            <a:br>
              <a:rPr lang="fr-FR" sz="1200" dirty="0">
                <a:solidFill>
                  <a:schemeClr val="tx2"/>
                </a:solidFill>
                <a:latin typeface="Mohr Alt Bold"/>
              </a:rPr>
            </a:br>
            <a:r>
              <a:rPr lang="fr-FR" sz="1200" dirty="0">
                <a:solidFill>
                  <a:schemeClr val="tx2"/>
                </a:solidFill>
                <a:latin typeface="Mohr Alt Bold"/>
              </a:rPr>
              <a:t>                   Large couloir, mobilier modulable</a:t>
            </a:r>
            <a:br>
              <a:rPr lang="fr-FR" sz="1200" dirty="0">
                <a:solidFill>
                  <a:schemeClr val="tx2"/>
                </a:solidFill>
                <a:latin typeface="Mohr Alt Bold"/>
              </a:rPr>
            </a:br>
            <a:r>
              <a:rPr lang="fr-FR" sz="1200" dirty="0">
                <a:solidFill>
                  <a:schemeClr val="tx2"/>
                </a:solidFill>
                <a:latin typeface="Mohr Alt Bold"/>
              </a:rPr>
              <a:t>          Mise à disposition de fauteuil de bureau</a:t>
            </a:r>
            <a:br>
              <a:rPr lang="fr-FR" sz="1200" dirty="0">
                <a:solidFill>
                  <a:schemeClr val="tx2"/>
                </a:solidFill>
                <a:latin typeface="Mohr Alt Bold"/>
              </a:rPr>
            </a:br>
            <a:r>
              <a:rPr lang="fr-FR" sz="1200" dirty="0">
                <a:solidFill>
                  <a:schemeClr val="tx2"/>
                </a:solidFill>
                <a:latin typeface="Mohr Alt Bold"/>
              </a:rPr>
              <a:t>                   Intervention de notre représentant des usagers pour trouver des solutions</a:t>
            </a:r>
            <a:br>
              <a:rPr lang="fr-FR" sz="1200" dirty="0">
                <a:solidFill>
                  <a:schemeClr val="tx2"/>
                </a:solidFill>
                <a:latin typeface="Mohr Alt Bold"/>
              </a:rPr>
            </a:br>
            <a:r>
              <a:rPr lang="fr-FR" sz="1200" dirty="0">
                <a:solidFill>
                  <a:schemeClr val="tx2"/>
                </a:solidFill>
                <a:latin typeface="Mohr Alt Bold"/>
              </a:rPr>
              <a:t>          Baignoire sèche adaptée</a:t>
            </a:r>
            <a:br>
              <a:rPr lang="fr-FR" sz="1200" dirty="0">
                <a:solidFill>
                  <a:schemeClr val="tx2"/>
                </a:solidFill>
                <a:latin typeface="Mohr Alt Bold"/>
              </a:rPr>
            </a:br>
            <a:br>
              <a:rPr lang="fr-FR" sz="1200" dirty="0">
                <a:solidFill>
                  <a:schemeClr val="tx2"/>
                </a:solidFill>
                <a:latin typeface="Mohr Alt Bold"/>
              </a:rPr>
            </a:br>
            <a:r>
              <a:rPr lang="fr-FR" sz="1200" dirty="0">
                <a:solidFill>
                  <a:schemeClr val="tx2"/>
                </a:solidFill>
                <a:latin typeface="Mohr Alt Bold"/>
              </a:rPr>
              <a:t>la déficience visuelle : variateur d'intensité, accompagnement</a:t>
            </a:r>
            <a:br>
              <a:rPr lang="fr-FR" sz="1200" dirty="0">
                <a:solidFill>
                  <a:schemeClr val="tx2"/>
                </a:solidFill>
                <a:latin typeface="Mohr Alt Bold"/>
              </a:rPr>
            </a:br>
            <a:r>
              <a:rPr lang="fr-FR" sz="1200" dirty="0">
                <a:solidFill>
                  <a:schemeClr val="tx2"/>
                </a:solidFill>
                <a:latin typeface="Mohr Alt Bold"/>
              </a:rPr>
              <a:t>      </a:t>
            </a:r>
            <a:br>
              <a:rPr lang="fr-FR" sz="1200" dirty="0">
                <a:solidFill>
                  <a:schemeClr val="tx2"/>
                </a:solidFill>
                <a:latin typeface="Mohr Alt Bold"/>
              </a:rPr>
            </a:br>
            <a:br>
              <a:rPr lang="fr-FR" sz="1200" dirty="0">
                <a:solidFill>
                  <a:schemeClr val="tx2"/>
                </a:solidFill>
                <a:latin typeface="Mohr Alt Bold"/>
              </a:rPr>
            </a:br>
            <a:r>
              <a:rPr lang="fr-FR" sz="1200" dirty="0">
                <a:solidFill>
                  <a:schemeClr val="tx2"/>
                </a:solidFill>
                <a:latin typeface="Mohr Alt Bold"/>
              </a:rPr>
              <a:t>Handicap cognitif : Trouble de l'attention, de la mémoire</a:t>
            </a:r>
            <a:br>
              <a:rPr lang="fr-FR" sz="1200" dirty="0">
                <a:solidFill>
                  <a:schemeClr val="tx2"/>
                </a:solidFill>
                <a:latin typeface="Mohr Alt Bold"/>
              </a:rPr>
            </a:br>
            <a:r>
              <a:rPr lang="fr-FR" sz="1200" dirty="0">
                <a:solidFill>
                  <a:schemeClr val="tx2"/>
                </a:solidFill>
                <a:latin typeface="Mohr Alt Bold"/>
              </a:rPr>
              <a:t>                       fascicule reprenant l'essentiel</a:t>
            </a:r>
            <a:br>
              <a:rPr lang="fr-FR" sz="1200" dirty="0">
                <a:solidFill>
                  <a:schemeClr val="tx2"/>
                </a:solidFill>
                <a:latin typeface="Mohr Alt Bold"/>
              </a:rPr>
            </a:br>
            <a:r>
              <a:rPr lang="fr-FR" sz="1200" dirty="0">
                <a:solidFill>
                  <a:schemeClr val="tx2"/>
                </a:solidFill>
                <a:latin typeface="Mohr Alt Bold"/>
              </a:rPr>
              <a:t>         Podcast vidéo (sophrologie)</a:t>
            </a:r>
            <a:br>
              <a:rPr lang="fr-FR" sz="1200" dirty="0">
                <a:solidFill>
                  <a:schemeClr val="tx2"/>
                </a:solidFill>
                <a:latin typeface="Mohr Alt Bold"/>
              </a:rPr>
            </a:br>
            <a:br>
              <a:rPr lang="fr-FR" sz="1200" dirty="0">
                <a:solidFill>
                  <a:schemeClr val="tx2"/>
                </a:solidFill>
                <a:latin typeface="Mohr Alt Bold"/>
              </a:rPr>
            </a:br>
            <a:r>
              <a:rPr lang="fr-FR" sz="1200" dirty="0">
                <a:solidFill>
                  <a:schemeClr val="tx2"/>
                </a:solidFill>
                <a:latin typeface="Mohr Alt Bold"/>
              </a:rPr>
              <a:t>Le handicap psychique : Reconnaissance de la souffrance psychique issue de l'environnement du travail</a:t>
            </a:r>
            <a:br>
              <a:rPr lang="fr-FR" sz="1200" dirty="0">
                <a:solidFill>
                  <a:schemeClr val="tx2"/>
                </a:solidFill>
                <a:latin typeface="Mohr Alt Bold"/>
              </a:rPr>
            </a:br>
            <a:r>
              <a:rPr lang="fr-FR" sz="1200" dirty="0">
                <a:solidFill>
                  <a:schemeClr val="tx2"/>
                </a:solidFill>
                <a:latin typeface="Mohr Alt Bold"/>
              </a:rPr>
              <a:t>         Bienveillance</a:t>
            </a:r>
            <a:endParaRPr lang="fr-FR" sz="1200" dirty="0">
              <a:solidFill>
                <a:schemeClr val="tx2"/>
              </a:solidFill>
            </a:endParaRPr>
          </a:p>
        </p:txBody>
      </p:sp>
      <p:pic>
        <p:nvPicPr>
          <p:cNvPr id="4" name="Image 3">
            <a:extLst>
              <a:ext uri="{FF2B5EF4-FFF2-40B4-BE49-F238E27FC236}">
                <a16:creationId xmlns:a16="http://schemas.microsoft.com/office/drawing/2014/main" id="{D2173FBA-0092-4237-974A-0CC246D068D7}"/>
              </a:ext>
            </a:extLst>
          </p:cNvPr>
          <p:cNvPicPr>
            <a:picLocks noChangeAspect="1"/>
          </p:cNvPicPr>
          <p:nvPr/>
        </p:nvPicPr>
        <p:blipFill>
          <a:blip r:embed="rId2"/>
          <a:stretch>
            <a:fillRect/>
          </a:stretch>
        </p:blipFill>
        <p:spPr>
          <a:xfrm>
            <a:off x="1115616" y="178191"/>
            <a:ext cx="651710" cy="377335"/>
          </a:xfrm>
          <a:prstGeom prst="rect">
            <a:avLst/>
          </a:prstGeom>
        </p:spPr>
      </p:pic>
      <p:pic>
        <p:nvPicPr>
          <p:cNvPr id="8" name="Picture 1">
            <a:extLst>
              <a:ext uri="{FF2B5EF4-FFF2-40B4-BE49-F238E27FC236}">
                <a16:creationId xmlns:a16="http://schemas.microsoft.com/office/drawing/2014/main" id="{02A067B2-B16B-43FC-9CBB-F56E4F07D2D4}"/>
              </a:ext>
            </a:extLst>
          </p:cNvPr>
          <p:cNvPicPr>
            <a:picLocks noChangeAspect="1"/>
          </p:cNvPicPr>
          <p:nvPr/>
        </p:nvPicPr>
        <p:blipFill>
          <a:blip r:embed="rId3"/>
          <a:stretch>
            <a:fillRect/>
          </a:stretch>
        </p:blipFill>
        <p:spPr>
          <a:xfrm>
            <a:off x="7668344" y="51470"/>
            <a:ext cx="1399206" cy="1389521"/>
          </a:xfrm>
          <a:prstGeom prst="rect">
            <a:avLst/>
          </a:prstGeom>
        </p:spPr>
      </p:pic>
      <p:pic>
        <p:nvPicPr>
          <p:cNvPr id="9" name="Image 8">
            <a:extLst>
              <a:ext uri="{FF2B5EF4-FFF2-40B4-BE49-F238E27FC236}">
                <a16:creationId xmlns:a16="http://schemas.microsoft.com/office/drawing/2014/main" id="{798AD159-3B5D-451A-9440-B6F94E9608DE}"/>
              </a:ext>
            </a:extLst>
          </p:cNvPr>
          <p:cNvPicPr>
            <a:picLocks noChangeAspect="1"/>
          </p:cNvPicPr>
          <p:nvPr/>
        </p:nvPicPr>
        <p:blipFill>
          <a:blip r:embed="rId4"/>
          <a:stretch>
            <a:fillRect/>
          </a:stretch>
        </p:blipFill>
        <p:spPr>
          <a:xfrm>
            <a:off x="2339752" y="109883"/>
            <a:ext cx="651710" cy="472809"/>
          </a:xfrm>
          <a:prstGeom prst="rect">
            <a:avLst/>
          </a:prstGeom>
        </p:spPr>
      </p:pic>
      <p:pic>
        <p:nvPicPr>
          <p:cNvPr id="10" name="Image 9">
            <a:extLst>
              <a:ext uri="{FF2B5EF4-FFF2-40B4-BE49-F238E27FC236}">
                <a16:creationId xmlns:a16="http://schemas.microsoft.com/office/drawing/2014/main" id="{ABBA740E-D072-452F-B0EC-405323161800}"/>
              </a:ext>
            </a:extLst>
          </p:cNvPr>
          <p:cNvPicPr>
            <a:picLocks noChangeAspect="1"/>
          </p:cNvPicPr>
          <p:nvPr/>
        </p:nvPicPr>
        <p:blipFill>
          <a:blip r:embed="rId5"/>
          <a:stretch>
            <a:fillRect/>
          </a:stretch>
        </p:blipFill>
        <p:spPr>
          <a:xfrm>
            <a:off x="3514384" y="123478"/>
            <a:ext cx="1045880" cy="367045"/>
          </a:xfrm>
          <a:prstGeom prst="rect">
            <a:avLst/>
          </a:prstGeom>
        </p:spPr>
      </p:pic>
    </p:spTree>
    <p:extLst>
      <p:ext uri="{BB962C8B-B14F-4D97-AF65-F5344CB8AC3E}">
        <p14:creationId xmlns:p14="http://schemas.microsoft.com/office/powerpoint/2010/main" val="11297822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4E63F20-2361-4188-B3A7-A281C397443A}"/>
              </a:ext>
            </a:extLst>
          </p:cNvPr>
          <p:cNvSpPr>
            <a:spLocks noGrp="1"/>
          </p:cNvSpPr>
          <p:nvPr>
            <p:ph type="sldNum" sz="quarter" idx="12"/>
          </p:nvPr>
        </p:nvSpPr>
        <p:spPr/>
        <p:txBody>
          <a:bodyPr/>
          <a:lstStyle/>
          <a:p>
            <a:fld id="{733122C9-A0B9-462F-8757-0847AD287B63}" type="slidenum">
              <a:rPr lang="fr-FR" smtClean="0"/>
              <a:pPr/>
              <a:t>71</a:t>
            </a:fld>
            <a:endParaRPr lang="fr-FR" dirty="0"/>
          </a:p>
        </p:txBody>
      </p:sp>
      <p:sp>
        <p:nvSpPr>
          <p:cNvPr id="3" name="Espace réservé de la date 2">
            <a:extLst>
              <a:ext uri="{FF2B5EF4-FFF2-40B4-BE49-F238E27FC236}">
                <a16:creationId xmlns:a16="http://schemas.microsoft.com/office/drawing/2014/main" id="{9FBC38DA-42B2-47CA-ACA1-D01B3F488924}"/>
              </a:ext>
            </a:extLst>
          </p:cNvPr>
          <p:cNvSpPr>
            <a:spLocks noGrp="1"/>
          </p:cNvSpPr>
          <p:nvPr>
            <p:ph type="dt" sz="half" idx="2"/>
          </p:nvPr>
        </p:nvSpPr>
        <p:spPr/>
        <p:txBody>
          <a:bodyPr/>
          <a:lstStyle/>
          <a:p>
            <a:fld id="{6A4A60EE-9D13-3442-9796-E718C6343EC1}" type="datetime1">
              <a:rPr lang="fr-FR" cap="all" smtClean="0"/>
              <a:pPr/>
              <a:t>03/12/2025</a:t>
            </a:fld>
            <a:endParaRPr lang="fr-FR" cap="all" dirty="0"/>
          </a:p>
        </p:txBody>
      </p:sp>
      <p:sp>
        <p:nvSpPr>
          <p:cNvPr id="4" name="Espace réservé du texte 3">
            <a:extLst>
              <a:ext uri="{FF2B5EF4-FFF2-40B4-BE49-F238E27FC236}">
                <a16:creationId xmlns:a16="http://schemas.microsoft.com/office/drawing/2014/main" id="{3A277487-4AF0-46B0-902C-527A584BCCA8}"/>
              </a:ext>
            </a:extLst>
          </p:cNvPr>
          <p:cNvSpPr>
            <a:spLocks noGrp="1"/>
          </p:cNvSpPr>
          <p:nvPr>
            <p:ph type="body" sz="quarter" idx="13"/>
          </p:nvPr>
        </p:nvSpPr>
        <p:spPr/>
        <p:txBody>
          <a:bodyPr/>
          <a:lstStyle/>
          <a:p>
            <a:r>
              <a:rPr lang="fr-FR" sz="1600" dirty="0">
                <a:latin typeface="Mohr Alt Bold"/>
              </a:rPr>
              <a:t>A travers notre prise en charge</a:t>
            </a:r>
            <a:br>
              <a:rPr lang="fr-FR" sz="1600" dirty="0"/>
            </a:br>
            <a:endParaRPr lang="fr-FR" dirty="0"/>
          </a:p>
        </p:txBody>
      </p:sp>
      <p:sp>
        <p:nvSpPr>
          <p:cNvPr id="5" name="Titre 4">
            <a:extLst>
              <a:ext uri="{FF2B5EF4-FFF2-40B4-BE49-F238E27FC236}">
                <a16:creationId xmlns:a16="http://schemas.microsoft.com/office/drawing/2014/main" id="{24E8374C-320E-441B-8289-A28A46E20732}"/>
              </a:ext>
            </a:extLst>
          </p:cNvPr>
          <p:cNvSpPr>
            <a:spLocks noGrp="1"/>
          </p:cNvSpPr>
          <p:nvPr>
            <p:ph type="title"/>
          </p:nvPr>
        </p:nvSpPr>
        <p:spPr>
          <a:xfrm>
            <a:off x="323851" y="682801"/>
            <a:ext cx="7272486" cy="539991"/>
          </a:xfrm>
        </p:spPr>
        <p:txBody>
          <a:bodyPr>
            <a:normAutofit fontScale="90000"/>
          </a:bodyPr>
          <a:lstStyle/>
          <a:p>
            <a:r>
              <a:rPr lang="fr-FR" sz="2800" dirty="0">
                <a:solidFill>
                  <a:schemeClr val="tx2"/>
                </a:solidFill>
                <a:latin typeface="Mohr Alt Bold"/>
              </a:rPr>
              <a:t>La Prise en compte des Handicaps dans l'établissement</a:t>
            </a:r>
            <a:endParaRPr lang="fr-FR" dirty="0">
              <a:solidFill>
                <a:schemeClr val="tx2"/>
              </a:solidFill>
            </a:endParaRPr>
          </a:p>
        </p:txBody>
      </p:sp>
      <p:sp>
        <p:nvSpPr>
          <p:cNvPr id="7" name="Espace réservé du texte 6">
            <a:extLst>
              <a:ext uri="{FF2B5EF4-FFF2-40B4-BE49-F238E27FC236}">
                <a16:creationId xmlns:a16="http://schemas.microsoft.com/office/drawing/2014/main" id="{9D14CCE8-5FED-44D7-9948-099A8CA15E79}"/>
              </a:ext>
            </a:extLst>
          </p:cNvPr>
          <p:cNvSpPr>
            <a:spLocks noGrp="1"/>
          </p:cNvSpPr>
          <p:nvPr>
            <p:ph type="body" sz="quarter" idx="14"/>
          </p:nvPr>
        </p:nvSpPr>
        <p:spPr/>
        <p:txBody>
          <a:bodyPr/>
          <a:lstStyle/>
          <a:p>
            <a:pPr marL="0" indent="0" algn="just">
              <a:buNone/>
            </a:pPr>
            <a:r>
              <a:rPr lang="fr-FR" sz="1400" dirty="0">
                <a:solidFill>
                  <a:schemeClr val="tx2"/>
                </a:solidFill>
                <a:latin typeface="Mohr Alt Medium"/>
              </a:rPr>
              <a:t>L' art thérapie : expression et gestion des émotions</a:t>
            </a:r>
          </a:p>
          <a:p>
            <a:pPr marL="0" indent="0" algn="just">
              <a:buNone/>
            </a:pPr>
            <a:r>
              <a:rPr lang="fr-FR" sz="1400" dirty="0">
                <a:solidFill>
                  <a:schemeClr val="tx2"/>
                </a:solidFill>
                <a:latin typeface="Mohr Alt Medium"/>
              </a:rPr>
              <a:t>Psychologues : estime de soi, affirmation de soi, les valeurs</a:t>
            </a:r>
            <a:endParaRPr lang="fr-FR" sz="1400" dirty="0">
              <a:solidFill>
                <a:schemeClr val="tx2"/>
              </a:solidFill>
            </a:endParaRPr>
          </a:p>
          <a:p>
            <a:pPr marL="0" indent="0" algn="just">
              <a:buNone/>
            </a:pPr>
            <a:r>
              <a:rPr lang="fr-FR" sz="1400" dirty="0">
                <a:solidFill>
                  <a:schemeClr val="tx2"/>
                </a:solidFill>
                <a:latin typeface="Mohr Alt Medium"/>
              </a:rPr>
              <a:t>Psycho éducation : les addictions, le sommeil, l'hygiène de vie, connaissance de la maladie</a:t>
            </a:r>
          </a:p>
          <a:p>
            <a:pPr marL="0" indent="0" algn="just">
              <a:buNone/>
            </a:pPr>
            <a:r>
              <a:rPr lang="fr-FR" sz="1400" dirty="0">
                <a:solidFill>
                  <a:schemeClr val="tx2"/>
                </a:solidFill>
                <a:latin typeface="Mohr Alt Medium"/>
              </a:rPr>
              <a:t>Sophrologie : lâcher prise, reconnexion au corps</a:t>
            </a:r>
          </a:p>
          <a:p>
            <a:pPr marL="0" indent="0" algn="just">
              <a:buNone/>
            </a:pPr>
            <a:r>
              <a:rPr lang="fr-FR" sz="1400" dirty="0">
                <a:solidFill>
                  <a:schemeClr val="tx2"/>
                </a:solidFill>
                <a:latin typeface="Mohr Alt Medium"/>
              </a:rPr>
              <a:t>Activité physique adaptée : prendre conscience de son corps en mouvement, s'affirmer, remise en mouvement</a:t>
            </a:r>
          </a:p>
          <a:p>
            <a:pPr marL="0" indent="0" algn="just">
              <a:buNone/>
            </a:pPr>
            <a:r>
              <a:rPr lang="fr-FR" sz="1400" dirty="0">
                <a:solidFill>
                  <a:schemeClr val="tx2"/>
                </a:solidFill>
                <a:latin typeface="Mohr Alt Medium"/>
              </a:rPr>
              <a:t>Soins infirmiers : valorisation, expression des besoins et attentes, Prévention du risque suicidaire</a:t>
            </a:r>
          </a:p>
          <a:p>
            <a:pPr marL="0" indent="0" algn="just">
              <a:buNone/>
            </a:pPr>
            <a:r>
              <a:rPr lang="fr-FR" sz="1400" dirty="0">
                <a:solidFill>
                  <a:schemeClr val="tx2"/>
                </a:solidFill>
                <a:latin typeface="Mohr Alt Medium"/>
              </a:rPr>
              <a:t>Les Médecins : Projet de soins personnalisé, ré évaluation durant le séjour, dossiers </a:t>
            </a:r>
          </a:p>
          <a:p>
            <a:pPr marL="0" indent="0" algn="just">
              <a:buNone/>
            </a:pPr>
            <a:r>
              <a:rPr lang="fr-FR" sz="1400" dirty="0">
                <a:solidFill>
                  <a:schemeClr val="tx2"/>
                </a:solidFill>
                <a:latin typeface="Mohr Alt Medium"/>
              </a:rPr>
              <a:t>Les psychologues du travail : clarifier le projet professionnel futur, accompagnement et conseils</a:t>
            </a:r>
          </a:p>
          <a:p>
            <a:pPr marL="0" indent="0" algn="just">
              <a:buNone/>
            </a:pPr>
            <a:r>
              <a:rPr lang="fr-FR" sz="1400" dirty="0">
                <a:solidFill>
                  <a:schemeClr val="tx2"/>
                </a:solidFill>
                <a:latin typeface="Mohr Alt Medium"/>
              </a:rPr>
              <a:t>Le service social de la </a:t>
            </a:r>
            <a:r>
              <a:rPr lang="fr-FR" sz="1400" dirty="0" err="1">
                <a:solidFill>
                  <a:schemeClr val="tx2"/>
                </a:solidFill>
                <a:latin typeface="Mohr Alt Medium"/>
              </a:rPr>
              <a:t>carsat</a:t>
            </a:r>
            <a:r>
              <a:rPr lang="fr-FR" sz="1400" dirty="0">
                <a:solidFill>
                  <a:schemeClr val="tx2"/>
                </a:solidFill>
                <a:latin typeface="Mohr Alt Medium"/>
              </a:rPr>
              <a:t> : accompagne nos patients dans leurs démarches</a:t>
            </a:r>
          </a:p>
          <a:p>
            <a:endParaRPr lang="fr-FR" dirty="0"/>
          </a:p>
        </p:txBody>
      </p:sp>
      <p:pic>
        <p:nvPicPr>
          <p:cNvPr id="8" name="Image 7">
            <a:extLst>
              <a:ext uri="{FF2B5EF4-FFF2-40B4-BE49-F238E27FC236}">
                <a16:creationId xmlns:a16="http://schemas.microsoft.com/office/drawing/2014/main" id="{BF38FF2D-174E-4487-B100-80EE97745283}"/>
              </a:ext>
            </a:extLst>
          </p:cNvPr>
          <p:cNvPicPr>
            <a:picLocks noChangeAspect="1"/>
          </p:cNvPicPr>
          <p:nvPr/>
        </p:nvPicPr>
        <p:blipFill>
          <a:blip r:embed="rId2"/>
          <a:stretch>
            <a:fillRect/>
          </a:stretch>
        </p:blipFill>
        <p:spPr>
          <a:xfrm>
            <a:off x="1115616" y="178191"/>
            <a:ext cx="651710" cy="377335"/>
          </a:xfrm>
          <a:prstGeom prst="rect">
            <a:avLst/>
          </a:prstGeom>
        </p:spPr>
      </p:pic>
      <p:pic>
        <p:nvPicPr>
          <p:cNvPr id="9" name="Picture 1">
            <a:extLst>
              <a:ext uri="{FF2B5EF4-FFF2-40B4-BE49-F238E27FC236}">
                <a16:creationId xmlns:a16="http://schemas.microsoft.com/office/drawing/2014/main" id="{F833ED3A-678C-46D0-942F-3A1812254829}"/>
              </a:ext>
            </a:extLst>
          </p:cNvPr>
          <p:cNvPicPr>
            <a:picLocks noChangeAspect="1"/>
          </p:cNvPicPr>
          <p:nvPr/>
        </p:nvPicPr>
        <p:blipFill>
          <a:blip r:embed="rId3"/>
          <a:stretch>
            <a:fillRect/>
          </a:stretch>
        </p:blipFill>
        <p:spPr>
          <a:xfrm>
            <a:off x="7668344" y="0"/>
            <a:ext cx="1399206" cy="1389521"/>
          </a:xfrm>
          <a:prstGeom prst="rect">
            <a:avLst/>
          </a:prstGeom>
        </p:spPr>
      </p:pic>
      <p:pic>
        <p:nvPicPr>
          <p:cNvPr id="10" name="Image 9">
            <a:extLst>
              <a:ext uri="{FF2B5EF4-FFF2-40B4-BE49-F238E27FC236}">
                <a16:creationId xmlns:a16="http://schemas.microsoft.com/office/drawing/2014/main" id="{597B2652-BFB9-429C-A133-E1DB12353555}"/>
              </a:ext>
            </a:extLst>
          </p:cNvPr>
          <p:cNvPicPr>
            <a:picLocks noChangeAspect="1"/>
          </p:cNvPicPr>
          <p:nvPr/>
        </p:nvPicPr>
        <p:blipFill>
          <a:blip r:embed="rId4"/>
          <a:stretch>
            <a:fillRect/>
          </a:stretch>
        </p:blipFill>
        <p:spPr>
          <a:xfrm>
            <a:off x="2339752" y="109883"/>
            <a:ext cx="651710" cy="472809"/>
          </a:xfrm>
          <a:prstGeom prst="rect">
            <a:avLst/>
          </a:prstGeom>
        </p:spPr>
      </p:pic>
      <p:pic>
        <p:nvPicPr>
          <p:cNvPr id="11" name="Image 10">
            <a:extLst>
              <a:ext uri="{FF2B5EF4-FFF2-40B4-BE49-F238E27FC236}">
                <a16:creationId xmlns:a16="http://schemas.microsoft.com/office/drawing/2014/main" id="{2783DE4B-2CBD-4C2B-BE52-9167C2074291}"/>
              </a:ext>
            </a:extLst>
          </p:cNvPr>
          <p:cNvPicPr>
            <a:picLocks noChangeAspect="1"/>
          </p:cNvPicPr>
          <p:nvPr/>
        </p:nvPicPr>
        <p:blipFill>
          <a:blip r:embed="rId5"/>
          <a:stretch>
            <a:fillRect/>
          </a:stretch>
        </p:blipFill>
        <p:spPr>
          <a:xfrm>
            <a:off x="3514384" y="123478"/>
            <a:ext cx="1045880" cy="367045"/>
          </a:xfrm>
          <a:prstGeom prst="rect">
            <a:avLst/>
          </a:prstGeom>
        </p:spPr>
      </p:pic>
    </p:spTree>
    <p:extLst>
      <p:ext uri="{BB962C8B-B14F-4D97-AF65-F5344CB8AC3E}">
        <p14:creationId xmlns:p14="http://schemas.microsoft.com/office/powerpoint/2010/main" val="150156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41B4-3FE9-E3BF-72F9-54A7C7A418A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E3BAB6C-46CD-9805-9BC2-48D14985DC7A}"/>
              </a:ext>
            </a:extLst>
          </p:cNvPr>
          <p:cNvSpPr>
            <a:spLocks noGrp="1"/>
          </p:cNvSpPr>
          <p:nvPr>
            <p:ph type="sldNum" sz="quarter" idx="15"/>
          </p:nvPr>
        </p:nvSpPr>
        <p:spPr/>
        <p:txBody>
          <a:bodyPr/>
          <a:lstStyle/>
          <a:p>
            <a:pPr algn="l" defTabSz="685800">
              <a:defRPr/>
            </a:pPr>
            <a:fld id="{975A587B-5814-4D9B-9598-FE9CB954CB01}" type="slidenum">
              <a:rPr lang="fr-FR" sz="900" b="0">
                <a:solidFill>
                  <a:srgbClr val="0C419A"/>
                </a:solidFill>
                <a:latin typeface="Arial"/>
              </a:rPr>
              <a:pPr algn="l" defTabSz="685800">
                <a:defRPr/>
              </a:pPr>
              <a:t>8</a:t>
            </a:fld>
            <a:endParaRPr lang="fr-FR" sz="900" b="0" dirty="0">
              <a:solidFill>
                <a:srgbClr val="0C419A"/>
              </a:solidFill>
              <a:latin typeface="Arial"/>
            </a:endParaRPr>
          </a:p>
        </p:txBody>
      </p:sp>
      <p:sp>
        <p:nvSpPr>
          <p:cNvPr id="4" name="Titre 3">
            <a:extLst>
              <a:ext uri="{FF2B5EF4-FFF2-40B4-BE49-F238E27FC236}">
                <a16:creationId xmlns:a16="http://schemas.microsoft.com/office/drawing/2014/main" id="{03C56E56-8E74-7FBD-F44A-50C4F1C4CD3B}"/>
              </a:ext>
            </a:extLst>
          </p:cNvPr>
          <p:cNvSpPr>
            <a:spLocks noGrp="1"/>
          </p:cNvSpPr>
          <p:nvPr>
            <p:ph type="title"/>
          </p:nvPr>
        </p:nvSpPr>
        <p:spPr>
          <a:xfrm>
            <a:off x="359568" y="701322"/>
            <a:ext cx="8424863" cy="539991"/>
          </a:xfrm>
        </p:spPr>
        <p:txBody>
          <a:bodyPr>
            <a:normAutofit/>
          </a:bodyPr>
          <a:lstStyle/>
          <a:p>
            <a:r>
              <a:rPr lang="fr-FR" sz="1500" dirty="0"/>
              <a:t>Engagements des signataires </a:t>
            </a:r>
            <a:endParaRPr lang="fr-FR" sz="1500" b="0" i="1" dirty="0"/>
          </a:p>
        </p:txBody>
      </p:sp>
      <p:pic>
        <p:nvPicPr>
          <p:cNvPr id="5" name="Image 4">
            <a:extLst>
              <a:ext uri="{FF2B5EF4-FFF2-40B4-BE49-F238E27FC236}">
                <a16:creationId xmlns:a16="http://schemas.microsoft.com/office/drawing/2014/main" id="{D492A25A-BF86-62D1-9C41-0AF551679F6A}"/>
              </a:ext>
            </a:extLst>
          </p:cNvPr>
          <p:cNvPicPr>
            <a:picLocks noChangeAspect="1"/>
          </p:cNvPicPr>
          <p:nvPr/>
        </p:nvPicPr>
        <p:blipFill>
          <a:blip r:embed="rId2"/>
          <a:stretch>
            <a:fillRect/>
          </a:stretch>
        </p:blipFill>
        <p:spPr>
          <a:xfrm>
            <a:off x="8172450" y="4615435"/>
            <a:ext cx="797814" cy="272801"/>
          </a:xfrm>
          <a:prstGeom prst="rect">
            <a:avLst/>
          </a:prstGeom>
        </p:spPr>
      </p:pic>
      <p:sp>
        <p:nvSpPr>
          <p:cNvPr id="20" name="Rectangle 19">
            <a:extLst>
              <a:ext uri="{FF2B5EF4-FFF2-40B4-BE49-F238E27FC236}">
                <a16:creationId xmlns:a16="http://schemas.microsoft.com/office/drawing/2014/main" id="{E92BD200-95D1-E414-41AB-2CDE53E7D6AB}"/>
              </a:ext>
            </a:extLst>
          </p:cNvPr>
          <p:cNvSpPr/>
          <p:nvPr/>
        </p:nvSpPr>
        <p:spPr>
          <a:xfrm>
            <a:off x="395536" y="1339182"/>
            <a:ext cx="8093869" cy="2435282"/>
          </a:xfrm>
          <a:prstGeom prst="rect">
            <a:avLst/>
          </a:prstGeom>
        </p:spPr>
        <p:txBody>
          <a:bodyPr wrap="square">
            <a:spAutoFit/>
          </a:bodyPr>
          <a:lstStyle/>
          <a:p>
            <a:pPr marL="171450" indent="-171450">
              <a:buFont typeface="Arial" panose="020B0604020202020204" pitchFamily="34" charset="0"/>
              <a:buChar char="•"/>
            </a:pPr>
            <a:r>
              <a:rPr lang="fr-FR" sz="1200" b="1" dirty="0"/>
              <a:t>Promouvoir</a:t>
            </a:r>
            <a:r>
              <a:rPr lang="fr-FR" sz="1200" dirty="0"/>
              <a:t> </a:t>
            </a:r>
            <a:r>
              <a:rPr lang="fr-FR" sz="1200" b="1" dirty="0"/>
              <a:t>la fédération </a:t>
            </a:r>
            <a:r>
              <a:rPr lang="fr-FR" sz="1200" dirty="0"/>
              <a:t>des acteurs du territoire pour répondre aux besoins spécifiques de l’accès aux soins et à la santé des personnes vivant avec un handicap;</a:t>
            </a:r>
          </a:p>
          <a:p>
            <a:endParaRPr lang="fr-FR" sz="1200" dirty="0"/>
          </a:p>
          <a:p>
            <a:pPr marL="171450" indent="-171450">
              <a:buFont typeface="Arial" panose="020B0604020202020204" pitchFamily="34" charset="0"/>
              <a:buChar char="•"/>
            </a:pPr>
            <a:r>
              <a:rPr lang="fr-FR" sz="1200" b="1" dirty="0"/>
              <a:t>Répondre aux attentes des acteurs du soin </a:t>
            </a:r>
            <a:r>
              <a:rPr lang="fr-FR" sz="1200" dirty="0"/>
              <a:t>et de l’accompagnement en matière de sensibilisation, formation, moyens dédiés;</a:t>
            </a:r>
          </a:p>
          <a:p>
            <a:endParaRPr lang="fr-FR" sz="1200" dirty="0"/>
          </a:p>
          <a:p>
            <a:pPr marL="171450" indent="-171450">
              <a:buFont typeface="Arial" panose="020B0604020202020204" pitchFamily="34" charset="0"/>
              <a:buChar char="•"/>
            </a:pPr>
            <a:r>
              <a:rPr lang="fr-FR" sz="1200" b="1" dirty="0"/>
              <a:t>Promouvoir les actions </a:t>
            </a:r>
            <a:r>
              <a:rPr lang="fr-FR" sz="1200" dirty="0"/>
              <a:t>visant à améliorer l’accès aux soins et à la santé;</a:t>
            </a:r>
          </a:p>
          <a:p>
            <a:endParaRPr lang="fr-FR" sz="1200" dirty="0"/>
          </a:p>
          <a:p>
            <a:pPr marL="171450" indent="-171450">
              <a:buFont typeface="Arial" panose="020B0604020202020204" pitchFamily="34" charset="0"/>
              <a:buChar char="•"/>
            </a:pPr>
            <a:r>
              <a:rPr lang="fr-FR" sz="1200" b="1" dirty="0"/>
              <a:t>Diffuser les initiatives réussies;</a:t>
            </a:r>
          </a:p>
          <a:p>
            <a:endParaRPr lang="fr-FR" sz="1200" dirty="0"/>
          </a:p>
          <a:p>
            <a:pPr marL="171450" indent="-171450">
              <a:buFont typeface="Arial" panose="020B0604020202020204" pitchFamily="34" charset="0"/>
              <a:buChar char="•"/>
            </a:pPr>
            <a:r>
              <a:rPr lang="fr-FR" sz="1200" b="1" dirty="0"/>
              <a:t>Promouvoir l’accès </a:t>
            </a:r>
            <a:r>
              <a:rPr lang="fr-FR" sz="1200" dirty="0"/>
              <a:t>des personnes vivant avec un handicap aux soins courants et spécifiques. </a:t>
            </a:r>
          </a:p>
          <a:p>
            <a:endParaRPr lang="fr-FR" sz="1200" dirty="0"/>
          </a:p>
          <a:p>
            <a:endParaRPr lang="fr-FR" sz="825" dirty="0">
              <a:solidFill>
                <a:schemeClr val="accent1"/>
              </a:solidFill>
            </a:endParaRPr>
          </a:p>
        </p:txBody>
      </p:sp>
      <p:pic>
        <p:nvPicPr>
          <p:cNvPr id="2" name="Image 1">
            <a:extLst>
              <a:ext uri="{FF2B5EF4-FFF2-40B4-BE49-F238E27FC236}">
                <a16:creationId xmlns:a16="http://schemas.microsoft.com/office/drawing/2014/main" id="{A95A9800-EA14-3142-D218-95BB49D221A2}"/>
              </a:ext>
            </a:extLst>
          </p:cNvPr>
          <p:cNvPicPr>
            <a:picLocks noChangeAspect="1"/>
          </p:cNvPicPr>
          <p:nvPr/>
        </p:nvPicPr>
        <p:blipFill>
          <a:blip r:embed="rId2"/>
          <a:stretch>
            <a:fillRect/>
          </a:stretch>
        </p:blipFill>
        <p:spPr>
          <a:xfrm>
            <a:off x="295662" y="146205"/>
            <a:ext cx="2155016" cy="481449"/>
          </a:xfrm>
          <a:prstGeom prst="rect">
            <a:avLst/>
          </a:prstGeom>
        </p:spPr>
      </p:pic>
      <p:pic>
        <p:nvPicPr>
          <p:cNvPr id="8" name="Image 7">
            <a:extLst>
              <a:ext uri="{FF2B5EF4-FFF2-40B4-BE49-F238E27FC236}">
                <a16:creationId xmlns:a16="http://schemas.microsoft.com/office/drawing/2014/main" id="{355EAD32-F604-696D-4BBC-68688EABE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7" name="Image 6">
            <a:extLst>
              <a:ext uri="{FF2B5EF4-FFF2-40B4-BE49-F238E27FC236}">
                <a16:creationId xmlns:a16="http://schemas.microsoft.com/office/drawing/2014/main" id="{7174C20F-F452-21D6-588E-6B8DD037C3E4}"/>
              </a:ext>
            </a:extLst>
          </p:cNvPr>
          <p:cNvPicPr>
            <a:picLocks noChangeAspect="1"/>
          </p:cNvPicPr>
          <p:nvPr/>
        </p:nvPicPr>
        <p:blipFill>
          <a:blip r:embed="rId4"/>
          <a:stretch>
            <a:fillRect/>
          </a:stretch>
        </p:blipFill>
        <p:spPr>
          <a:xfrm>
            <a:off x="3851920" y="108836"/>
            <a:ext cx="1045880" cy="367045"/>
          </a:xfrm>
          <a:prstGeom prst="rect">
            <a:avLst/>
          </a:prstGeom>
        </p:spPr>
      </p:pic>
      <p:pic>
        <p:nvPicPr>
          <p:cNvPr id="12" name="Image 11">
            <a:extLst>
              <a:ext uri="{FF2B5EF4-FFF2-40B4-BE49-F238E27FC236}">
                <a16:creationId xmlns:a16="http://schemas.microsoft.com/office/drawing/2014/main" id="{67E0EB2A-7755-4482-942E-984744518954}"/>
              </a:ext>
            </a:extLst>
          </p:cNvPr>
          <p:cNvPicPr>
            <a:picLocks noChangeAspect="1"/>
          </p:cNvPicPr>
          <p:nvPr/>
        </p:nvPicPr>
        <p:blipFill>
          <a:blip r:embed="rId5"/>
          <a:stretch>
            <a:fillRect/>
          </a:stretch>
        </p:blipFill>
        <p:spPr>
          <a:xfrm>
            <a:off x="1098943" y="172796"/>
            <a:ext cx="651710" cy="377335"/>
          </a:xfrm>
          <a:prstGeom prst="rect">
            <a:avLst/>
          </a:prstGeom>
        </p:spPr>
      </p:pic>
      <p:pic>
        <p:nvPicPr>
          <p:cNvPr id="13" name="Image 12">
            <a:extLst>
              <a:ext uri="{FF2B5EF4-FFF2-40B4-BE49-F238E27FC236}">
                <a16:creationId xmlns:a16="http://schemas.microsoft.com/office/drawing/2014/main" id="{1E3774BF-3A58-41FC-B17F-457D7100D0A8}"/>
              </a:ext>
            </a:extLst>
          </p:cNvPr>
          <p:cNvPicPr>
            <a:picLocks noChangeAspect="1"/>
          </p:cNvPicPr>
          <p:nvPr/>
        </p:nvPicPr>
        <p:blipFill>
          <a:blip r:embed="rId6"/>
          <a:stretch>
            <a:fillRect/>
          </a:stretch>
        </p:blipFill>
        <p:spPr>
          <a:xfrm>
            <a:off x="2426170" y="117260"/>
            <a:ext cx="651710" cy="472809"/>
          </a:xfrm>
          <a:prstGeom prst="rect">
            <a:avLst/>
          </a:prstGeom>
        </p:spPr>
      </p:pic>
    </p:spTree>
    <p:extLst>
      <p:ext uri="{BB962C8B-B14F-4D97-AF65-F5344CB8AC3E}">
        <p14:creationId xmlns:p14="http://schemas.microsoft.com/office/powerpoint/2010/main" val="414334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pPr algn="l" defTabSz="685800">
              <a:defRPr/>
            </a:pPr>
            <a:fld id="{975A587B-5814-4D9B-9598-FE9CB954CB01}" type="slidenum">
              <a:rPr lang="fr-FR" sz="900" b="0">
                <a:solidFill>
                  <a:srgbClr val="0C419A"/>
                </a:solidFill>
                <a:latin typeface="Arial"/>
              </a:rPr>
              <a:pPr algn="l" defTabSz="685800">
                <a:defRPr/>
              </a:pPr>
              <a:t>9</a:t>
            </a:fld>
            <a:endParaRPr lang="fr-FR" sz="900" b="0" dirty="0">
              <a:solidFill>
                <a:srgbClr val="0C419A"/>
              </a:solidFill>
              <a:latin typeface="Arial"/>
            </a:endParaRPr>
          </a:p>
        </p:txBody>
      </p:sp>
      <p:sp>
        <p:nvSpPr>
          <p:cNvPr id="4" name="Titre 3"/>
          <p:cNvSpPr>
            <a:spLocks noGrp="1"/>
          </p:cNvSpPr>
          <p:nvPr>
            <p:ph type="title"/>
          </p:nvPr>
        </p:nvSpPr>
        <p:spPr>
          <a:xfrm>
            <a:off x="467544" y="561031"/>
            <a:ext cx="8424863" cy="539991"/>
          </a:xfrm>
        </p:spPr>
        <p:txBody>
          <a:bodyPr>
            <a:normAutofit/>
          </a:bodyPr>
          <a:lstStyle/>
          <a:p>
            <a:r>
              <a:rPr lang="fr-FR" sz="1500" dirty="0"/>
              <a:t>Les 12 articles de la charte</a:t>
            </a:r>
            <a:endParaRPr lang="fr-FR" sz="1500" b="0" i="1" dirty="0"/>
          </a:p>
        </p:txBody>
      </p:sp>
      <p:pic>
        <p:nvPicPr>
          <p:cNvPr id="5" name="Image 4"/>
          <p:cNvPicPr>
            <a:picLocks noChangeAspect="1"/>
          </p:cNvPicPr>
          <p:nvPr/>
        </p:nvPicPr>
        <p:blipFill>
          <a:blip r:embed="rId2"/>
          <a:stretch>
            <a:fillRect/>
          </a:stretch>
        </p:blipFill>
        <p:spPr>
          <a:xfrm>
            <a:off x="8172450" y="4615435"/>
            <a:ext cx="797814" cy="272801"/>
          </a:xfrm>
          <a:prstGeom prst="rect">
            <a:avLst/>
          </a:prstGeom>
        </p:spPr>
      </p:pic>
      <p:pic>
        <p:nvPicPr>
          <p:cNvPr id="2" name="Image 1">
            <a:extLst>
              <a:ext uri="{FF2B5EF4-FFF2-40B4-BE49-F238E27FC236}">
                <a16:creationId xmlns:a16="http://schemas.microsoft.com/office/drawing/2014/main" id="{9A1E7409-B115-D327-B328-DFC29A72A1FD}"/>
              </a:ext>
            </a:extLst>
          </p:cNvPr>
          <p:cNvPicPr>
            <a:picLocks noChangeAspect="1"/>
          </p:cNvPicPr>
          <p:nvPr/>
        </p:nvPicPr>
        <p:blipFill>
          <a:blip r:embed="rId2"/>
          <a:stretch>
            <a:fillRect/>
          </a:stretch>
        </p:blipFill>
        <p:spPr>
          <a:xfrm>
            <a:off x="326066" y="164412"/>
            <a:ext cx="2155016" cy="481449"/>
          </a:xfrm>
          <a:prstGeom prst="rect">
            <a:avLst/>
          </a:prstGeom>
        </p:spPr>
      </p:pic>
      <p:pic>
        <p:nvPicPr>
          <p:cNvPr id="12" name="Image 11">
            <a:extLst>
              <a:ext uri="{FF2B5EF4-FFF2-40B4-BE49-F238E27FC236}">
                <a16:creationId xmlns:a16="http://schemas.microsoft.com/office/drawing/2014/main" id="{0BD1C019-1926-921D-4C5D-F0C5C9C8F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
        <p:nvSpPr>
          <p:cNvPr id="15" name="ZoneTexte 14">
            <a:extLst>
              <a:ext uri="{FF2B5EF4-FFF2-40B4-BE49-F238E27FC236}">
                <a16:creationId xmlns:a16="http://schemas.microsoft.com/office/drawing/2014/main" id="{24E9D0D4-A16F-B728-0853-5AA0CE22B712}"/>
              </a:ext>
            </a:extLst>
          </p:cNvPr>
          <p:cNvSpPr txBox="1"/>
          <p:nvPr/>
        </p:nvSpPr>
        <p:spPr>
          <a:xfrm>
            <a:off x="538199" y="1130995"/>
            <a:ext cx="8354207" cy="2793522"/>
          </a:xfrm>
          <a:prstGeom prst="rect">
            <a:avLst/>
          </a:prstGeom>
          <a:noFill/>
        </p:spPr>
        <p:txBody>
          <a:bodyPr wrap="square">
            <a:spAutoFit/>
          </a:bodyPr>
          <a:lstStyle/>
          <a:p>
            <a:pPr>
              <a:spcAft>
                <a:spcPts val="1500"/>
              </a:spcAft>
            </a:pPr>
            <a:r>
              <a:rPr lang="fr-FR" sz="1200" dirty="0"/>
              <a:t>La charte Romain Jacob impose aujourd’hui un </a:t>
            </a:r>
            <a:r>
              <a:rPr lang="fr-FR" sz="1200" u="sng" dirty="0"/>
              <a:t>accès au droit commun</a:t>
            </a:r>
            <a:r>
              <a:rPr lang="fr-FR" sz="1200" dirty="0"/>
              <a:t>, notamment par rapport à :</a:t>
            </a:r>
          </a:p>
          <a:p>
            <a:pPr marL="171450" indent="-171450">
              <a:lnSpc>
                <a:spcPts val="1800"/>
              </a:lnSpc>
              <a:spcAft>
                <a:spcPts val="1500"/>
              </a:spcAft>
              <a:buFont typeface="Arial" panose="020B0604020202020204" pitchFamily="34" charset="0"/>
              <a:buChar char="•"/>
            </a:pPr>
            <a:r>
              <a:rPr lang="fr-FR" sz="1200" dirty="0"/>
              <a:t>L’accès aux soins;</a:t>
            </a:r>
          </a:p>
          <a:p>
            <a:pPr marL="171450" indent="-171450">
              <a:lnSpc>
                <a:spcPts val="1800"/>
              </a:lnSpc>
              <a:spcAft>
                <a:spcPts val="1500"/>
              </a:spcAft>
              <a:buFont typeface="Arial" panose="020B0604020202020204" pitchFamily="34" charset="0"/>
              <a:buChar char="•"/>
            </a:pPr>
            <a:r>
              <a:rPr lang="fr-FR" sz="1200" dirty="0"/>
              <a:t>L’accessibilité;</a:t>
            </a:r>
          </a:p>
          <a:p>
            <a:pPr marL="171450" indent="-171450">
              <a:lnSpc>
                <a:spcPts val="1800"/>
              </a:lnSpc>
              <a:spcAft>
                <a:spcPts val="1500"/>
              </a:spcAft>
              <a:buFont typeface="Arial" panose="020B0604020202020204" pitchFamily="34" charset="0"/>
              <a:buChar char="•"/>
            </a:pPr>
            <a:r>
              <a:rPr lang="fr-FR" sz="1200" dirty="0"/>
              <a:t>Le droit au répit;</a:t>
            </a:r>
          </a:p>
          <a:p>
            <a:pPr marL="171450" indent="-171450">
              <a:lnSpc>
                <a:spcPts val="1800"/>
              </a:lnSpc>
              <a:spcAft>
                <a:spcPts val="1500"/>
              </a:spcAft>
              <a:buFont typeface="Arial" panose="020B0604020202020204" pitchFamily="34" charset="0"/>
              <a:buChar char="•"/>
            </a:pPr>
            <a:r>
              <a:rPr lang="fr-FR" sz="1200" dirty="0"/>
              <a:t>L’accès à l’emploi;</a:t>
            </a:r>
          </a:p>
          <a:p>
            <a:pPr marL="171450" indent="-171450">
              <a:lnSpc>
                <a:spcPts val="1800"/>
              </a:lnSpc>
              <a:spcAft>
                <a:spcPts val="1500"/>
              </a:spcAft>
              <a:buFont typeface="Arial" panose="020B0604020202020204" pitchFamily="34" charset="0"/>
              <a:buChar char="•"/>
            </a:pPr>
            <a:r>
              <a:rPr lang="fr-FR" sz="1200" dirty="0"/>
              <a:t>L’aide aux aidants;</a:t>
            </a:r>
          </a:p>
          <a:p>
            <a:pPr marL="171450" indent="-171450">
              <a:lnSpc>
                <a:spcPts val="1800"/>
              </a:lnSpc>
              <a:spcAft>
                <a:spcPts val="1500"/>
              </a:spcAft>
              <a:buFont typeface="Arial" panose="020B0604020202020204" pitchFamily="34" charset="0"/>
              <a:buChar char="•"/>
            </a:pPr>
            <a:r>
              <a:rPr lang="fr-FR" sz="1200" dirty="0"/>
              <a:t>L’inconditionnalité de l’accompagnement au quotidien.</a:t>
            </a:r>
          </a:p>
        </p:txBody>
      </p:sp>
      <p:pic>
        <p:nvPicPr>
          <p:cNvPr id="7" name="Image 6">
            <a:extLst>
              <a:ext uri="{FF2B5EF4-FFF2-40B4-BE49-F238E27FC236}">
                <a16:creationId xmlns:a16="http://schemas.microsoft.com/office/drawing/2014/main" id="{6FAD0D1B-D439-8195-43DA-C650E7CE709D}"/>
              </a:ext>
            </a:extLst>
          </p:cNvPr>
          <p:cNvPicPr>
            <a:picLocks noChangeAspect="1"/>
          </p:cNvPicPr>
          <p:nvPr/>
        </p:nvPicPr>
        <p:blipFill>
          <a:blip r:embed="rId4"/>
          <a:stretch>
            <a:fillRect/>
          </a:stretch>
        </p:blipFill>
        <p:spPr>
          <a:xfrm>
            <a:off x="3822050" y="215647"/>
            <a:ext cx="1045880" cy="367045"/>
          </a:xfrm>
          <a:prstGeom prst="rect">
            <a:avLst/>
          </a:prstGeom>
        </p:spPr>
      </p:pic>
      <p:pic>
        <p:nvPicPr>
          <p:cNvPr id="11" name="Image 10">
            <a:extLst>
              <a:ext uri="{FF2B5EF4-FFF2-40B4-BE49-F238E27FC236}">
                <a16:creationId xmlns:a16="http://schemas.microsoft.com/office/drawing/2014/main" id="{DCDE3EDD-D3A5-4010-917C-57ECA1C09427}"/>
              </a:ext>
            </a:extLst>
          </p:cNvPr>
          <p:cNvPicPr>
            <a:picLocks noChangeAspect="1"/>
          </p:cNvPicPr>
          <p:nvPr/>
        </p:nvPicPr>
        <p:blipFill>
          <a:blip r:embed="rId5"/>
          <a:stretch>
            <a:fillRect/>
          </a:stretch>
        </p:blipFill>
        <p:spPr>
          <a:xfrm>
            <a:off x="1098943" y="172796"/>
            <a:ext cx="651710" cy="377335"/>
          </a:xfrm>
          <a:prstGeom prst="rect">
            <a:avLst/>
          </a:prstGeom>
        </p:spPr>
      </p:pic>
      <p:pic>
        <p:nvPicPr>
          <p:cNvPr id="13" name="Image 12">
            <a:extLst>
              <a:ext uri="{FF2B5EF4-FFF2-40B4-BE49-F238E27FC236}">
                <a16:creationId xmlns:a16="http://schemas.microsoft.com/office/drawing/2014/main" id="{851A2E60-A036-48CE-8385-9D638DA3173C}"/>
              </a:ext>
            </a:extLst>
          </p:cNvPr>
          <p:cNvPicPr>
            <a:picLocks noChangeAspect="1"/>
          </p:cNvPicPr>
          <p:nvPr/>
        </p:nvPicPr>
        <p:blipFill>
          <a:blip r:embed="rId6"/>
          <a:stretch>
            <a:fillRect/>
          </a:stretch>
        </p:blipFill>
        <p:spPr>
          <a:xfrm>
            <a:off x="2411760" y="109883"/>
            <a:ext cx="651710" cy="472809"/>
          </a:xfrm>
          <a:prstGeom prst="rect">
            <a:avLst/>
          </a:prstGeom>
        </p:spPr>
      </p:pic>
    </p:spTree>
    <p:extLst>
      <p:ext uri="{BB962C8B-B14F-4D97-AF65-F5344CB8AC3E}">
        <p14:creationId xmlns:p14="http://schemas.microsoft.com/office/powerpoint/2010/main" val="30919198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1_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3.xml><?xml version="1.0" encoding="utf-8"?>
<a:theme xmlns:a="http://schemas.openxmlformats.org/drawingml/2006/main" name="Point DG DPROF ExCo 22032021">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4.xml><?xml version="1.0" encoding="utf-8"?>
<a:theme xmlns:a="http://schemas.openxmlformats.org/drawingml/2006/main" name="1_Point DG DPROF ExCo 22032021">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5.xml><?xml version="1.0" encoding="utf-8"?>
<a:theme xmlns:a="http://schemas.openxmlformats.org/drawingml/2006/main" name="2_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xml><?xml version="1.0" encoding="utf-8"?>
<a:theme xmlns:a="http://schemas.openxmlformats.org/drawingml/2006/main" name="3_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TEMPLATE_ARS_IDF 16-9</Template>
  <TotalTime>29936</TotalTime>
  <Words>6799</Words>
  <Application>Microsoft Office PowerPoint</Application>
  <PresentationFormat>Affichage à l'écran (16:9)</PresentationFormat>
  <Paragraphs>825</Paragraphs>
  <Slides>71</Slides>
  <Notes>19</Notes>
  <HiddenSlides>0</HiddenSlides>
  <MMClips>0</MMClips>
  <ScaleCrop>false</ScaleCrop>
  <HeadingPairs>
    <vt:vector size="6" baseType="variant">
      <vt:variant>
        <vt:lpstr>Polices utilisées</vt:lpstr>
      </vt:variant>
      <vt:variant>
        <vt:i4>14</vt:i4>
      </vt:variant>
      <vt:variant>
        <vt:lpstr>Thème</vt:lpstr>
      </vt:variant>
      <vt:variant>
        <vt:i4>6</vt:i4>
      </vt:variant>
      <vt:variant>
        <vt:lpstr>Titres des diapositives</vt:lpstr>
      </vt:variant>
      <vt:variant>
        <vt:i4>71</vt:i4>
      </vt:variant>
    </vt:vector>
  </HeadingPairs>
  <TitlesOfParts>
    <vt:vector size="91" baseType="lpstr">
      <vt:lpstr>Aptos</vt:lpstr>
      <vt:lpstr>Arial</vt:lpstr>
      <vt:lpstr>Arial Narrow</vt:lpstr>
      <vt:lpstr>Calibri</vt:lpstr>
      <vt:lpstr>Corbel</vt:lpstr>
      <vt:lpstr>Marianne</vt:lpstr>
      <vt:lpstr>Mohr Alt</vt:lpstr>
      <vt:lpstr>Mohr Alt Bold</vt:lpstr>
      <vt:lpstr>Mohr Alt Medium</vt:lpstr>
      <vt:lpstr>Segoe UI</vt:lpstr>
      <vt:lpstr>Symbol</vt:lpstr>
      <vt:lpstr>Times New Roman</vt:lpstr>
      <vt:lpstr>Wingdings</vt:lpstr>
      <vt:lpstr>Wingdings 2</vt:lpstr>
      <vt:lpstr>TEMPLATE_ARS_HAUTS DE FRANCE 16-9</vt:lpstr>
      <vt:lpstr>1_TEMPLATE_ARS_HAUTS DE FRANCE 16-9</vt:lpstr>
      <vt:lpstr>Point DG DPROF ExCo 22032021</vt:lpstr>
      <vt:lpstr>1_Point DG DPROF ExCo 22032021</vt:lpstr>
      <vt:lpstr>2_TEMPLATE_ARS_HAUTS DE FRANCE 16-9</vt:lpstr>
      <vt:lpstr>3_TEMPLATE_ARS_HAUTS DE FRANCE 16-9</vt:lpstr>
      <vt:lpstr>Présentation PowerPoint</vt:lpstr>
      <vt:lpstr>Accueil   Monsieur Vincent Kauffman,  Directeur Général du Centre Hospitalier de Tourcoing  Monsieur Olivier ROVERE Directeur Adjoint à la Direction Départementale de l’offre de soins de l’Agence Régionale de Santé des Hauts De France</vt:lpstr>
      <vt:lpstr>Sommaire</vt:lpstr>
      <vt:lpstr>1. Introduction  Monsieur Pascal JACOB Président d’Handidactique</vt:lpstr>
      <vt:lpstr>Présentation PowerPoint</vt:lpstr>
      <vt:lpstr>2. La Charte Romain JACOB</vt:lpstr>
      <vt:lpstr>Qu’est-ce que la Charte Romain JACOB ? </vt:lpstr>
      <vt:lpstr>Engagements des signataires </vt:lpstr>
      <vt:lpstr>Les 12 articles de la charte</vt:lpstr>
      <vt:lpstr>1 - Valoriser l’image que la personne en situation de handicap perçoit d’elle-même </vt:lpstr>
      <vt:lpstr>3 - Exprimer les besoins</vt:lpstr>
      <vt:lpstr>6 -  Coordonner le parcours de santé</vt:lpstr>
      <vt:lpstr>9 -  Prévenir et adapter l’hospitalisation avec ou sans hébergement </vt:lpstr>
      <vt:lpstr>3. Comité Départemental Charte Romain Jacob   Vesna VIRIJEVIC Directrice de la Charte Romain Jacob </vt:lpstr>
      <vt:lpstr>Rôle et missions des CDCRJ</vt:lpstr>
      <vt:lpstr>Présentation PowerPoint</vt:lpstr>
      <vt:lpstr>Composition du comité départemental      59</vt:lpstr>
      <vt:lpstr>4. Méthode et Calendrier</vt:lpstr>
      <vt:lpstr>    </vt:lpstr>
      <vt:lpstr>Présentation PowerPoint</vt:lpstr>
      <vt:lpstr>Une feuille de route régionale « Accès à la santé de personnes en situation de handicap »  ambitieuse pour relever le défi de l’inclusion en santé   Elisabeth LEHU  Cheffe de projet Accès à la santé des personnes en situation de handicap  Direction de l’offre médico-sociale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5. Focus baromètre Handifaction département du Nord et les entités déjà signataires de la Charte Romain Jacob</vt:lpstr>
      <vt:lpstr>Le questionnaire Handifaction</vt:lpstr>
      <vt:lpstr>Présentation PowerPoint</vt:lpstr>
      <vt:lpstr>Présentation PowerPoint</vt:lpstr>
      <vt:lpstr>Présentation PowerPoint</vt:lpstr>
      <vt:lpstr>Présentation PowerPoint</vt:lpstr>
      <vt:lpstr>6. Retour des questionnaires : quelques actions remarquables   François Bernard Co-Délégué du CDCRJ 59</vt:lpstr>
      <vt:lpstr>ARTICLE 1 – Valoriser l’image, l’estime de soi, l’éducation à la santé</vt:lpstr>
      <vt:lpstr>ARTICLE 2 – Valoriser l’accompagnement</vt:lpstr>
      <vt:lpstr>ARTICLE 3– Recueil des besoins</vt:lpstr>
      <vt:lpstr>ARTICLE 4– Intégrer la santé au parcours de vie</vt:lpstr>
      <vt:lpstr>ARTICLE 5 – Culture professionnelle commune</vt:lpstr>
      <vt:lpstr>ARTICLE 6 – Coordination du parcours de santé</vt:lpstr>
      <vt:lpstr>ARTICLE 7 – Prévention et adaptation des soins</vt:lpstr>
      <vt:lpstr>ARTICLE 8 – Accès au soins ambulatoires</vt:lpstr>
      <vt:lpstr>ARTICLE 9 – Hospitalisation adaptée</vt:lpstr>
      <vt:lpstr>ARTICLE 10 – Réponse aux urgences</vt:lpstr>
      <vt:lpstr>ARTICLE 11 – Technologies de l’information</vt:lpstr>
      <vt:lpstr>ARTICLE 12 – Mise en œuvre et évaluation de la charte</vt:lpstr>
      <vt:lpstr>Présentation PowerPoint</vt:lpstr>
      <vt:lpstr>Présentation PowerPoint</vt:lpstr>
      <vt:lpstr>Présentation PowerPoint</vt:lpstr>
      <vt:lpstr>Présentation PowerPoint</vt:lpstr>
      <vt:lpstr>Présentation PowerPoint</vt:lpstr>
      <vt:lpstr>7. Tour de table des participants </vt:lpstr>
      <vt:lpstr>8. Signataires de la Charte Romain Jacob  - Le Centre Hospitalier de Tourcoing  - PsyPro Lille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      Présentation PsyPro Lille     Didier LAMOTTE             4 décembre 2025 </vt:lpstr>
      <vt:lpstr>Le groupe Ykoé </vt:lpstr>
      <vt:lpstr>         Autorisation de prise en charge en psychiatrie adulte Spécialisée dans la prise en charge des Psychopathologies du travail :  Burn out, mise au placard, Harcèlement,…   Projet structuré autour de plusieurs parcours de 12 semaines chacun /  Parcours d’Apaisement : lâcher prise, prendre soin de soi, expression et gestion des émotions Parcours de Reconstruction 1 : Estime de soi, affirmation de soi, confiance en soi Parcours reconstruction 2 : Communication non violente, Le perfectionnisme, habilités sociales empathie, coping Parcours Résilience  : Eviter la rechute, déjouer les anciens schémas, accompagner la sortie (emploi, reconversion, projet pro) Parcours Rélisience taRdive ou renforcée         </vt:lpstr>
      <vt:lpstr>Autorisation: Nom de l’Etablissement:  PsyPro Lille Date d’ouverture:  Avril 2022  Plus de 700 patients accueillis depuis mai 2022  File active à ce jour : 270 patients  Nombre de passages hebdomadaires : 300  50% de retour vers une activité professionnel 35% de retour vers une formation diplômante 15% vers un parcours de renforcement de soins (accompagner vars un projet professionnel) ou de ré hospitalisation       </vt:lpstr>
      <vt:lpstr>La Prise en compte des Handicaps dans l'établissement</vt:lpstr>
      <vt:lpstr>La Prise en compte des Handicaps dans l'établissement</vt:lpstr>
    </vt:vector>
  </TitlesOfParts>
  <Manager>Client</Manager>
  <Company>GHLH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LABOUE Séverine</dc:creator>
  <cp:lastModifiedBy>Francois BERNARD</cp:lastModifiedBy>
  <cp:revision>474</cp:revision>
  <dcterms:created xsi:type="dcterms:W3CDTF">2020-05-28T12:56:37Z</dcterms:created>
  <dcterms:modified xsi:type="dcterms:W3CDTF">2025-12-03T21:43:48Z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94c1fb-3db8-4cce-b079-9b022302847f_Enabled">
    <vt:lpwstr>true</vt:lpwstr>
  </property>
  <property fmtid="{D5CDD505-2E9C-101B-9397-08002B2CF9AE}" pid="3" name="MSIP_Label_3094c1fb-3db8-4cce-b079-9b022302847f_SetDate">
    <vt:lpwstr>2025-08-05T09:47:23Z</vt:lpwstr>
  </property>
  <property fmtid="{D5CDD505-2E9C-101B-9397-08002B2CF9AE}" pid="4" name="MSIP_Label_3094c1fb-3db8-4cce-b079-9b022302847f_Method">
    <vt:lpwstr>Standard</vt:lpwstr>
  </property>
  <property fmtid="{D5CDD505-2E9C-101B-9397-08002B2CF9AE}" pid="5" name="MSIP_Label_3094c1fb-3db8-4cce-b079-9b022302847f_Name">
    <vt:lpwstr>[Prod v5] C1 - Standard</vt:lpwstr>
  </property>
  <property fmtid="{D5CDD505-2E9C-101B-9397-08002B2CF9AE}" pid="6" name="MSIP_Label_3094c1fb-3db8-4cce-b079-9b022302847f_SiteId">
    <vt:lpwstr>035e5292-5a25-4509-bb08-a555f7d31a8b</vt:lpwstr>
  </property>
  <property fmtid="{D5CDD505-2E9C-101B-9397-08002B2CF9AE}" pid="7" name="MSIP_Label_3094c1fb-3db8-4cce-b079-9b022302847f_ActionId">
    <vt:lpwstr>e6878ea6-673c-4ca4-94fb-b5aee0856c4e</vt:lpwstr>
  </property>
  <property fmtid="{D5CDD505-2E9C-101B-9397-08002B2CF9AE}" pid="8" name="MSIP_Label_3094c1fb-3db8-4cce-b079-9b022302847f_ContentBits">
    <vt:lpwstr>0</vt:lpwstr>
  </property>
  <property fmtid="{D5CDD505-2E9C-101B-9397-08002B2CF9AE}" pid="9" name="MSIP_Label_3094c1fb-3db8-4cce-b079-9b022302847f_Tag">
    <vt:lpwstr>10, 3, 0, 1</vt:lpwstr>
  </property>
</Properties>
</file>