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3" r:id="rId6"/>
    <p:sldId id="264" r:id="rId7"/>
    <p:sldId id="258" r:id="rId8"/>
    <p:sldId id="259" r:id="rId9"/>
    <p:sldId id="274" r:id="rId10"/>
    <p:sldId id="266" r:id="rId11"/>
    <p:sldId id="262" r:id="rId12"/>
    <p:sldId id="268" r:id="rId13"/>
    <p:sldId id="269" r:id="rId14"/>
    <p:sldId id="275" r:id="rId15"/>
    <p:sldId id="270" r:id="rId16"/>
    <p:sldId id="271" r:id="rId17"/>
    <p:sldId id="272" r:id="rId18"/>
    <p:sldId id="273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887A"/>
    <a:srgbClr val="FFFFFF"/>
    <a:srgbClr val="7B6C92"/>
    <a:srgbClr val="4089BE"/>
    <a:srgbClr val="9BBC61"/>
    <a:srgbClr val="EC409E"/>
    <a:srgbClr val="EE7A4A"/>
    <a:srgbClr val="00B1EB"/>
    <a:srgbClr val="40B7EA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20"/>
  </p:normalViewPr>
  <p:slideViewPr>
    <p:cSldViewPr snapToGrid="0">
      <p:cViewPr varScale="1">
        <p:scale>
          <a:sx n="102" d="100"/>
          <a:sy n="102" d="100"/>
        </p:scale>
        <p:origin x="1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96AE7A-8062-4253-B06A-927BB4583C7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CA94250-FD0A-410B-8BEF-7D17EEBF2486}">
      <dgm:prSet/>
      <dgm:spPr/>
      <dgm:t>
        <a:bodyPr/>
        <a:lstStyle/>
        <a:p>
          <a:r>
            <a:rPr lang="fr-FR"/>
            <a:t>Référente Handicap</a:t>
          </a:r>
          <a:endParaRPr lang="en-US"/>
        </a:p>
      </dgm:t>
    </dgm:pt>
    <dgm:pt modelId="{94E4F9F9-2562-48BE-8D2A-6268D2676C12}" type="parTrans" cxnId="{935CD26E-8455-45FE-97A7-D94A3E7D1696}">
      <dgm:prSet/>
      <dgm:spPr/>
      <dgm:t>
        <a:bodyPr/>
        <a:lstStyle/>
        <a:p>
          <a:endParaRPr lang="en-US"/>
        </a:p>
      </dgm:t>
    </dgm:pt>
    <dgm:pt modelId="{FF6A46F6-D952-441D-891E-66C1292CA6D6}" type="sibTrans" cxnId="{935CD26E-8455-45FE-97A7-D94A3E7D1696}">
      <dgm:prSet/>
      <dgm:spPr/>
      <dgm:t>
        <a:bodyPr/>
        <a:lstStyle/>
        <a:p>
          <a:endParaRPr lang="en-US"/>
        </a:p>
      </dgm:t>
    </dgm:pt>
    <dgm:pt modelId="{D2D28B82-2C42-48C1-9882-672B2286B7DD}">
      <dgm:prSet/>
      <dgm:spPr/>
      <dgm:t>
        <a:bodyPr/>
        <a:lstStyle/>
        <a:p>
          <a:r>
            <a:rPr lang="fr-FR"/>
            <a:t>Copil Handicap </a:t>
          </a:r>
          <a:endParaRPr lang="en-US"/>
        </a:p>
      </dgm:t>
    </dgm:pt>
    <dgm:pt modelId="{12E73C2B-2FF9-4318-94D0-BF52BFB584DE}" type="parTrans" cxnId="{DB0B6E00-C19B-4874-92D4-11D0261D4FCB}">
      <dgm:prSet/>
      <dgm:spPr/>
      <dgm:t>
        <a:bodyPr/>
        <a:lstStyle/>
        <a:p>
          <a:endParaRPr lang="en-US"/>
        </a:p>
      </dgm:t>
    </dgm:pt>
    <dgm:pt modelId="{5C4DF5D5-DCD9-4B18-823A-79593F912A88}" type="sibTrans" cxnId="{DB0B6E00-C19B-4874-92D4-11D0261D4FCB}">
      <dgm:prSet/>
      <dgm:spPr/>
      <dgm:t>
        <a:bodyPr/>
        <a:lstStyle/>
        <a:p>
          <a:endParaRPr lang="en-US"/>
        </a:p>
      </dgm:t>
    </dgm:pt>
    <dgm:pt modelId="{C8026640-1053-4981-8B83-D0CDD914C56A}">
      <dgm:prSet/>
      <dgm:spPr/>
      <dgm:t>
        <a:bodyPr/>
        <a:lstStyle/>
        <a:p>
          <a:r>
            <a:rPr lang="fr-FR"/>
            <a:t>Correspondant Handicap : désignation en cours</a:t>
          </a:r>
          <a:endParaRPr lang="en-US"/>
        </a:p>
      </dgm:t>
    </dgm:pt>
    <dgm:pt modelId="{07CD0C6E-E642-4BBF-9C3A-0CF6B2AA8350}" type="parTrans" cxnId="{CD165C68-9DDB-4286-9F2A-13376A4A452B}">
      <dgm:prSet/>
      <dgm:spPr/>
      <dgm:t>
        <a:bodyPr/>
        <a:lstStyle/>
        <a:p>
          <a:endParaRPr lang="en-US"/>
        </a:p>
      </dgm:t>
    </dgm:pt>
    <dgm:pt modelId="{B2E04435-CB6F-4A32-A62D-D0FF4FFC0B4C}" type="sibTrans" cxnId="{CD165C68-9DDB-4286-9F2A-13376A4A452B}">
      <dgm:prSet/>
      <dgm:spPr/>
      <dgm:t>
        <a:bodyPr/>
        <a:lstStyle/>
        <a:p>
          <a:endParaRPr lang="en-US"/>
        </a:p>
      </dgm:t>
    </dgm:pt>
    <dgm:pt modelId="{51A23675-DF66-4775-B93A-6D6EE939203C}" type="pres">
      <dgm:prSet presAssocID="{7696AE7A-8062-4253-B06A-927BB4583C7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D2B4CE7-C65E-44DF-BAD2-6A1CCFDACDCF}" type="pres">
      <dgm:prSet presAssocID="{4CA94250-FD0A-410B-8BEF-7D17EEBF2486}" presName="hierRoot1" presStyleCnt="0"/>
      <dgm:spPr/>
    </dgm:pt>
    <dgm:pt modelId="{D78CCF44-3651-4C53-9B78-097D34F63F4B}" type="pres">
      <dgm:prSet presAssocID="{4CA94250-FD0A-410B-8BEF-7D17EEBF2486}" presName="composite" presStyleCnt="0"/>
      <dgm:spPr/>
    </dgm:pt>
    <dgm:pt modelId="{4EC0AF12-9995-4051-9E88-028D6F1B2660}" type="pres">
      <dgm:prSet presAssocID="{4CA94250-FD0A-410B-8BEF-7D17EEBF2486}" presName="background" presStyleLbl="node0" presStyleIdx="0" presStyleCnt="3"/>
      <dgm:spPr/>
    </dgm:pt>
    <dgm:pt modelId="{E4EFC5AC-35B6-4713-9DB7-0C12EC5C515B}" type="pres">
      <dgm:prSet presAssocID="{4CA94250-FD0A-410B-8BEF-7D17EEBF2486}" presName="text" presStyleLbl="fgAcc0" presStyleIdx="0" presStyleCnt="3">
        <dgm:presLayoutVars>
          <dgm:chPref val="3"/>
        </dgm:presLayoutVars>
      </dgm:prSet>
      <dgm:spPr/>
    </dgm:pt>
    <dgm:pt modelId="{930EFC2F-C37F-4B11-8067-B2CCEE2FAC09}" type="pres">
      <dgm:prSet presAssocID="{4CA94250-FD0A-410B-8BEF-7D17EEBF2486}" presName="hierChild2" presStyleCnt="0"/>
      <dgm:spPr/>
    </dgm:pt>
    <dgm:pt modelId="{022D64D4-3DC9-48C2-BB94-35832E1D02BB}" type="pres">
      <dgm:prSet presAssocID="{D2D28B82-2C42-48C1-9882-672B2286B7DD}" presName="hierRoot1" presStyleCnt="0"/>
      <dgm:spPr/>
    </dgm:pt>
    <dgm:pt modelId="{650E57E1-E4DD-4D22-91BB-6C5CB02C8EB1}" type="pres">
      <dgm:prSet presAssocID="{D2D28B82-2C42-48C1-9882-672B2286B7DD}" presName="composite" presStyleCnt="0"/>
      <dgm:spPr/>
    </dgm:pt>
    <dgm:pt modelId="{67D6506E-20A2-4D3E-B584-ED4015321284}" type="pres">
      <dgm:prSet presAssocID="{D2D28B82-2C42-48C1-9882-672B2286B7DD}" presName="background" presStyleLbl="node0" presStyleIdx="1" presStyleCnt="3"/>
      <dgm:spPr/>
    </dgm:pt>
    <dgm:pt modelId="{09DE3091-C6F1-4E75-B6C7-7F23DE885AEF}" type="pres">
      <dgm:prSet presAssocID="{D2D28B82-2C42-48C1-9882-672B2286B7DD}" presName="text" presStyleLbl="fgAcc0" presStyleIdx="1" presStyleCnt="3">
        <dgm:presLayoutVars>
          <dgm:chPref val="3"/>
        </dgm:presLayoutVars>
      </dgm:prSet>
      <dgm:spPr/>
    </dgm:pt>
    <dgm:pt modelId="{A155594A-64B0-466A-9FF7-B4CF0A67C36A}" type="pres">
      <dgm:prSet presAssocID="{D2D28B82-2C42-48C1-9882-672B2286B7DD}" presName="hierChild2" presStyleCnt="0"/>
      <dgm:spPr/>
    </dgm:pt>
    <dgm:pt modelId="{24C46251-5A70-4746-B138-5575DF21522D}" type="pres">
      <dgm:prSet presAssocID="{C8026640-1053-4981-8B83-D0CDD914C56A}" presName="hierRoot1" presStyleCnt="0"/>
      <dgm:spPr/>
    </dgm:pt>
    <dgm:pt modelId="{C9D834E5-927B-48F1-A939-65757D96EF47}" type="pres">
      <dgm:prSet presAssocID="{C8026640-1053-4981-8B83-D0CDD914C56A}" presName="composite" presStyleCnt="0"/>
      <dgm:spPr/>
    </dgm:pt>
    <dgm:pt modelId="{37F01C65-BB0C-41E1-B88A-4DC222661FAC}" type="pres">
      <dgm:prSet presAssocID="{C8026640-1053-4981-8B83-D0CDD914C56A}" presName="background" presStyleLbl="node0" presStyleIdx="2" presStyleCnt="3"/>
      <dgm:spPr/>
    </dgm:pt>
    <dgm:pt modelId="{E25A3D9C-B4CE-4A1D-8D14-5E9BDE6917FB}" type="pres">
      <dgm:prSet presAssocID="{C8026640-1053-4981-8B83-D0CDD914C56A}" presName="text" presStyleLbl="fgAcc0" presStyleIdx="2" presStyleCnt="3">
        <dgm:presLayoutVars>
          <dgm:chPref val="3"/>
        </dgm:presLayoutVars>
      </dgm:prSet>
      <dgm:spPr/>
    </dgm:pt>
    <dgm:pt modelId="{72171E64-9826-482B-8B43-CFF6366F61B5}" type="pres">
      <dgm:prSet presAssocID="{C8026640-1053-4981-8B83-D0CDD914C56A}" presName="hierChild2" presStyleCnt="0"/>
      <dgm:spPr/>
    </dgm:pt>
  </dgm:ptLst>
  <dgm:cxnLst>
    <dgm:cxn modelId="{DB0B6E00-C19B-4874-92D4-11D0261D4FCB}" srcId="{7696AE7A-8062-4253-B06A-927BB4583C7F}" destId="{D2D28B82-2C42-48C1-9882-672B2286B7DD}" srcOrd="1" destOrd="0" parTransId="{12E73C2B-2FF9-4318-94D0-BF52BFB584DE}" sibTransId="{5C4DF5D5-DCD9-4B18-823A-79593F912A88}"/>
    <dgm:cxn modelId="{D3499E43-E393-426C-8193-D49ADB325713}" type="presOf" srcId="{C8026640-1053-4981-8B83-D0CDD914C56A}" destId="{E25A3D9C-B4CE-4A1D-8D14-5E9BDE6917FB}" srcOrd="0" destOrd="0" presId="urn:microsoft.com/office/officeart/2005/8/layout/hierarchy1"/>
    <dgm:cxn modelId="{F48DA75E-5A21-4DA0-B946-A409DE4E1A04}" type="presOf" srcId="{4CA94250-FD0A-410B-8BEF-7D17EEBF2486}" destId="{E4EFC5AC-35B6-4713-9DB7-0C12EC5C515B}" srcOrd="0" destOrd="0" presId="urn:microsoft.com/office/officeart/2005/8/layout/hierarchy1"/>
    <dgm:cxn modelId="{CD165C68-9DDB-4286-9F2A-13376A4A452B}" srcId="{7696AE7A-8062-4253-B06A-927BB4583C7F}" destId="{C8026640-1053-4981-8B83-D0CDD914C56A}" srcOrd="2" destOrd="0" parTransId="{07CD0C6E-E642-4BBF-9C3A-0CF6B2AA8350}" sibTransId="{B2E04435-CB6F-4A32-A62D-D0FF4FFC0B4C}"/>
    <dgm:cxn modelId="{935CD26E-8455-45FE-97A7-D94A3E7D1696}" srcId="{7696AE7A-8062-4253-B06A-927BB4583C7F}" destId="{4CA94250-FD0A-410B-8BEF-7D17EEBF2486}" srcOrd="0" destOrd="0" parTransId="{94E4F9F9-2562-48BE-8D2A-6268D2676C12}" sibTransId="{FF6A46F6-D952-441D-891E-66C1292CA6D6}"/>
    <dgm:cxn modelId="{AF05B5CF-274E-4951-A927-E43AB758E000}" type="presOf" srcId="{D2D28B82-2C42-48C1-9882-672B2286B7DD}" destId="{09DE3091-C6F1-4E75-B6C7-7F23DE885AEF}" srcOrd="0" destOrd="0" presId="urn:microsoft.com/office/officeart/2005/8/layout/hierarchy1"/>
    <dgm:cxn modelId="{3B3F32E7-D308-431C-A002-ADFC47434512}" type="presOf" srcId="{7696AE7A-8062-4253-B06A-927BB4583C7F}" destId="{51A23675-DF66-4775-B93A-6D6EE939203C}" srcOrd="0" destOrd="0" presId="urn:microsoft.com/office/officeart/2005/8/layout/hierarchy1"/>
    <dgm:cxn modelId="{56EA7518-E589-4E53-A7B5-B6841616D0F2}" type="presParOf" srcId="{51A23675-DF66-4775-B93A-6D6EE939203C}" destId="{5D2B4CE7-C65E-44DF-BAD2-6A1CCFDACDCF}" srcOrd="0" destOrd="0" presId="urn:microsoft.com/office/officeart/2005/8/layout/hierarchy1"/>
    <dgm:cxn modelId="{83159DAA-2735-483D-B3C7-CCC7297E6409}" type="presParOf" srcId="{5D2B4CE7-C65E-44DF-BAD2-6A1CCFDACDCF}" destId="{D78CCF44-3651-4C53-9B78-097D34F63F4B}" srcOrd="0" destOrd="0" presId="urn:microsoft.com/office/officeart/2005/8/layout/hierarchy1"/>
    <dgm:cxn modelId="{8E9AF1DF-EB0C-4BB8-AF22-95E04F500D9D}" type="presParOf" srcId="{D78CCF44-3651-4C53-9B78-097D34F63F4B}" destId="{4EC0AF12-9995-4051-9E88-028D6F1B2660}" srcOrd="0" destOrd="0" presId="urn:microsoft.com/office/officeart/2005/8/layout/hierarchy1"/>
    <dgm:cxn modelId="{73992633-1F90-4D8B-8113-B49D0A62A005}" type="presParOf" srcId="{D78CCF44-3651-4C53-9B78-097D34F63F4B}" destId="{E4EFC5AC-35B6-4713-9DB7-0C12EC5C515B}" srcOrd="1" destOrd="0" presId="urn:microsoft.com/office/officeart/2005/8/layout/hierarchy1"/>
    <dgm:cxn modelId="{DFA899E8-4AB3-40F1-991D-DAD11C3B6A05}" type="presParOf" srcId="{5D2B4CE7-C65E-44DF-BAD2-6A1CCFDACDCF}" destId="{930EFC2F-C37F-4B11-8067-B2CCEE2FAC09}" srcOrd="1" destOrd="0" presId="urn:microsoft.com/office/officeart/2005/8/layout/hierarchy1"/>
    <dgm:cxn modelId="{D35D525D-5ACA-4235-9323-0E3147141E90}" type="presParOf" srcId="{51A23675-DF66-4775-B93A-6D6EE939203C}" destId="{022D64D4-3DC9-48C2-BB94-35832E1D02BB}" srcOrd="1" destOrd="0" presId="urn:microsoft.com/office/officeart/2005/8/layout/hierarchy1"/>
    <dgm:cxn modelId="{97683D16-F3FE-469B-88DF-F3BDB2DEBC1F}" type="presParOf" srcId="{022D64D4-3DC9-48C2-BB94-35832E1D02BB}" destId="{650E57E1-E4DD-4D22-91BB-6C5CB02C8EB1}" srcOrd="0" destOrd="0" presId="urn:microsoft.com/office/officeart/2005/8/layout/hierarchy1"/>
    <dgm:cxn modelId="{03939978-3F2B-43DD-B00A-9827BB096DF8}" type="presParOf" srcId="{650E57E1-E4DD-4D22-91BB-6C5CB02C8EB1}" destId="{67D6506E-20A2-4D3E-B584-ED4015321284}" srcOrd="0" destOrd="0" presId="urn:microsoft.com/office/officeart/2005/8/layout/hierarchy1"/>
    <dgm:cxn modelId="{19A09A86-D098-4709-9558-BB6A97B17BAB}" type="presParOf" srcId="{650E57E1-E4DD-4D22-91BB-6C5CB02C8EB1}" destId="{09DE3091-C6F1-4E75-B6C7-7F23DE885AEF}" srcOrd="1" destOrd="0" presId="urn:microsoft.com/office/officeart/2005/8/layout/hierarchy1"/>
    <dgm:cxn modelId="{7D4D9D45-970C-48D7-8D47-FA9053048EE5}" type="presParOf" srcId="{022D64D4-3DC9-48C2-BB94-35832E1D02BB}" destId="{A155594A-64B0-466A-9FF7-B4CF0A67C36A}" srcOrd="1" destOrd="0" presId="urn:microsoft.com/office/officeart/2005/8/layout/hierarchy1"/>
    <dgm:cxn modelId="{D5CD08AA-44D0-4C38-BB0D-660146AA524B}" type="presParOf" srcId="{51A23675-DF66-4775-B93A-6D6EE939203C}" destId="{24C46251-5A70-4746-B138-5575DF21522D}" srcOrd="2" destOrd="0" presId="urn:microsoft.com/office/officeart/2005/8/layout/hierarchy1"/>
    <dgm:cxn modelId="{AB6211A2-6DFF-47B2-88A9-8F5DDA67346E}" type="presParOf" srcId="{24C46251-5A70-4746-B138-5575DF21522D}" destId="{C9D834E5-927B-48F1-A939-65757D96EF47}" srcOrd="0" destOrd="0" presId="urn:microsoft.com/office/officeart/2005/8/layout/hierarchy1"/>
    <dgm:cxn modelId="{6BE55431-4233-4630-B165-5C82231D6C29}" type="presParOf" srcId="{C9D834E5-927B-48F1-A939-65757D96EF47}" destId="{37F01C65-BB0C-41E1-B88A-4DC222661FAC}" srcOrd="0" destOrd="0" presId="urn:microsoft.com/office/officeart/2005/8/layout/hierarchy1"/>
    <dgm:cxn modelId="{0EEFCF7D-0302-4DDF-BD32-D0764A6E87CB}" type="presParOf" srcId="{C9D834E5-927B-48F1-A939-65757D96EF47}" destId="{E25A3D9C-B4CE-4A1D-8D14-5E9BDE6917FB}" srcOrd="1" destOrd="0" presId="urn:microsoft.com/office/officeart/2005/8/layout/hierarchy1"/>
    <dgm:cxn modelId="{5AD9EF3A-DB62-49F3-BA69-41440082E73B}" type="presParOf" srcId="{24C46251-5A70-4746-B138-5575DF21522D}" destId="{72171E64-9826-482B-8B43-CFF6366F61B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0AF12-9995-4051-9E88-028D6F1B2660}">
      <dsp:nvSpPr>
        <dsp:cNvPr id="0" name=""/>
        <dsp:cNvSpPr/>
      </dsp:nvSpPr>
      <dsp:spPr>
        <a:xfrm>
          <a:off x="0" y="1354343"/>
          <a:ext cx="2218134" cy="1408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FC5AC-35B6-4713-9DB7-0C12EC5C515B}">
      <dsp:nvSpPr>
        <dsp:cNvPr id="0" name=""/>
        <dsp:cNvSpPr/>
      </dsp:nvSpPr>
      <dsp:spPr>
        <a:xfrm>
          <a:off x="246459" y="1588479"/>
          <a:ext cx="2218134" cy="1408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Référente Handicap</a:t>
          </a:r>
          <a:endParaRPr lang="en-US" sz="2000" kern="1200"/>
        </a:p>
      </dsp:txBody>
      <dsp:txXfrm>
        <a:off x="287713" y="1629733"/>
        <a:ext cx="2135626" cy="1326007"/>
      </dsp:txXfrm>
    </dsp:sp>
    <dsp:sp modelId="{67D6506E-20A2-4D3E-B584-ED4015321284}">
      <dsp:nvSpPr>
        <dsp:cNvPr id="0" name=""/>
        <dsp:cNvSpPr/>
      </dsp:nvSpPr>
      <dsp:spPr>
        <a:xfrm>
          <a:off x="2711053" y="1354343"/>
          <a:ext cx="2218134" cy="1408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E3091-C6F1-4E75-B6C7-7F23DE885AEF}">
      <dsp:nvSpPr>
        <dsp:cNvPr id="0" name=""/>
        <dsp:cNvSpPr/>
      </dsp:nvSpPr>
      <dsp:spPr>
        <a:xfrm>
          <a:off x="2957512" y="1588479"/>
          <a:ext cx="2218134" cy="1408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Copil Handicap </a:t>
          </a:r>
          <a:endParaRPr lang="en-US" sz="2000" kern="1200"/>
        </a:p>
      </dsp:txBody>
      <dsp:txXfrm>
        <a:off x="2998766" y="1629733"/>
        <a:ext cx="2135626" cy="1326007"/>
      </dsp:txXfrm>
    </dsp:sp>
    <dsp:sp modelId="{37F01C65-BB0C-41E1-B88A-4DC222661FAC}">
      <dsp:nvSpPr>
        <dsp:cNvPr id="0" name=""/>
        <dsp:cNvSpPr/>
      </dsp:nvSpPr>
      <dsp:spPr>
        <a:xfrm>
          <a:off x="5422106" y="1354343"/>
          <a:ext cx="2218134" cy="1408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A3D9C-B4CE-4A1D-8D14-5E9BDE6917FB}">
      <dsp:nvSpPr>
        <dsp:cNvPr id="0" name=""/>
        <dsp:cNvSpPr/>
      </dsp:nvSpPr>
      <dsp:spPr>
        <a:xfrm>
          <a:off x="5668565" y="1588479"/>
          <a:ext cx="2218134" cy="1408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Correspondant Handicap : désignation en cours</a:t>
          </a:r>
          <a:endParaRPr lang="en-US" sz="2000" kern="1200"/>
        </a:p>
      </dsp:txBody>
      <dsp:txXfrm>
        <a:off x="5709819" y="1629733"/>
        <a:ext cx="2135626" cy="1326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7BB3-2AF9-4612-9C50-0F5369A4E05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6706-1453-4136-B4BF-56F2C2933F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68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7BB3-2AF9-4612-9C50-0F5369A4E05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6706-1453-4136-B4BF-56F2C2933F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35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7BB3-2AF9-4612-9C50-0F5369A4E05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6706-1453-4136-B4BF-56F2C2933F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16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7BB3-2AF9-4612-9C50-0F5369A4E05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6706-1453-4136-B4BF-56F2C2933F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65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7BB3-2AF9-4612-9C50-0F5369A4E05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6706-1453-4136-B4BF-56F2C2933F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00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7BB3-2AF9-4612-9C50-0F5369A4E05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6706-1453-4136-B4BF-56F2C2933F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62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7BB3-2AF9-4612-9C50-0F5369A4E05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6706-1453-4136-B4BF-56F2C2933F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67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7BB3-2AF9-4612-9C50-0F5369A4E05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6706-1453-4136-B4BF-56F2C2933F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87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7BB3-2AF9-4612-9C50-0F5369A4E05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6706-1453-4136-B4BF-56F2C2933F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585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7BB3-2AF9-4612-9C50-0F5369A4E05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6706-1453-4136-B4BF-56F2C2933F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4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7BB3-2AF9-4612-9C50-0F5369A4E05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6706-1453-4136-B4BF-56F2C2933F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59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27BB3-2AF9-4612-9C50-0F5369A4E05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6706-1453-4136-B4BF-56F2C2933F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10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15931B-90FE-BF82-16F6-01D97F245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62666"/>
            <a:ext cx="7772400" cy="1494896"/>
          </a:xfrm>
        </p:spPr>
        <p:txBody>
          <a:bodyPr>
            <a:normAutofit/>
          </a:bodyPr>
          <a:lstStyle/>
          <a:p>
            <a:r>
              <a:rPr lang="fr-FR" sz="4400" b="1">
                <a:solidFill>
                  <a:srgbClr val="FFC000"/>
                </a:solidFill>
                <a:latin typeface="Arial Narrow" panose="020B0606020202030204" pitchFamily="34" charset="0"/>
              </a:rPr>
              <a:t>Présentation COPIL HANDICAP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569ED42-6A84-A0A7-DA3A-06C18C50D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Charte Romain Jacob</a:t>
            </a:r>
          </a:p>
          <a:p>
            <a:r>
              <a:rPr lang="fr-FR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février 2026</a:t>
            </a:r>
          </a:p>
        </p:txBody>
      </p:sp>
      <p:pic>
        <p:nvPicPr>
          <p:cNvPr id="7" name="Image 6" descr="Une image contenant texte, carte de visite, Police, capture d’écran">
            <a:extLst>
              <a:ext uri="{FF2B5EF4-FFF2-40B4-BE49-F238E27FC236}">
                <a16:creationId xmlns:a16="http://schemas.microsoft.com/office/drawing/2014/main" id="{C1DAA333-4F87-6202-016F-BF2865F39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8" y="5720807"/>
            <a:ext cx="4319025" cy="1078994"/>
          </a:xfrm>
          <a:prstGeom prst="rect">
            <a:avLst/>
          </a:prstGeom>
        </p:spPr>
      </p:pic>
      <p:pic>
        <p:nvPicPr>
          <p:cNvPr id="9" name="Image 8" descr="Une image contenant jaune, Graphique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944B3519-D64E-532A-FC5D-BC54FDB7C6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797" y="4656667"/>
            <a:ext cx="2206203" cy="2201333"/>
          </a:xfrm>
          <a:prstGeom prst="rect">
            <a:avLst/>
          </a:prstGeom>
          <a:effectLst/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846D905-19BE-89BC-7FE3-518B9B44F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19" y="5550947"/>
            <a:ext cx="3225648" cy="339720"/>
          </a:xfrm>
          <a:prstGeom prst="rect">
            <a:avLst/>
          </a:prstGeom>
        </p:spPr>
      </p:pic>
      <p:pic>
        <p:nvPicPr>
          <p:cNvPr id="6" name="Image 5" descr="Une image contenant capture d’écran, Graphique, symbole, ligne&#10;&#10;Description générée automatiquement">
            <a:extLst>
              <a:ext uri="{FF2B5EF4-FFF2-40B4-BE49-F238E27FC236}">
                <a16:creationId xmlns:a16="http://schemas.microsoft.com/office/drawing/2014/main" id="{BF977E8E-517F-E39E-2630-C37133010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8" y="220643"/>
            <a:ext cx="1866996" cy="685835"/>
          </a:xfrm>
          <a:prstGeom prst="rect">
            <a:avLst/>
          </a:prstGeom>
        </p:spPr>
      </p:pic>
      <p:pic>
        <p:nvPicPr>
          <p:cNvPr id="13" name="Image 12" descr="Une image contenant texte, Police, cercle, logo&#10;&#10;Description générée automatiquement">
            <a:extLst>
              <a:ext uri="{FF2B5EF4-FFF2-40B4-BE49-F238E27FC236}">
                <a16:creationId xmlns:a16="http://schemas.microsoft.com/office/drawing/2014/main" id="{8A2CFA9D-A72B-2C00-DC70-95407C87D9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647" y="5928099"/>
            <a:ext cx="1798171" cy="66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37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56893-225F-0233-F7FB-90193174D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jaune, Graphique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08AF29B8-48D4-F20D-8716-A8719CABF2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797" y="4656667"/>
            <a:ext cx="2206203" cy="2201333"/>
          </a:xfrm>
          <a:prstGeom prst="rect">
            <a:avLst/>
          </a:prstGeom>
          <a:effectLst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C33DC3-0B90-569E-F7C4-040EF0C0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046" y="220643"/>
            <a:ext cx="788670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FC000"/>
                </a:solidFill>
                <a:latin typeface="+mn-lt"/>
              </a:rPr>
              <a:t>Actions déployées</a:t>
            </a:r>
            <a:endParaRPr lang="en-US" sz="400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EF3B84-3339-D259-E7D4-3865381C0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18" y="1721836"/>
            <a:ext cx="8227894" cy="487450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fr-FR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Déploiement d’</a:t>
            </a:r>
            <a:r>
              <a:rPr lang="fr-FR" b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outils de communication adaptés</a:t>
            </a:r>
            <a:r>
              <a:rPr lang="fr-FR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(</a:t>
            </a:r>
            <a:r>
              <a:rPr lang="fr-FR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SantéBD</a:t>
            </a:r>
            <a:r>
              <a:rPr lang="fr-FR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, supports visuels)</a:t>
            </a:r>
            <a:endParaRPr lang="fr-FR" b="1">
              <a:solidFill>
                <a:schemeClr val="bg1">
                  <a:lumMod val="65000"/>
                </a:schemeClr>
              </a:solidFill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fr-FR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Projet de diffusion de documents institutionnels en </a:t>
            </a:r>
            <a:r>
              <a:rPr lang="fr-FR" b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FALC</a:t>
            </a:r>
            <a:endParaRPr lang="fr-FR"/>
          </a:p>
          <a:p>
            <a:pPr>
              <a:buFont typeface="Arial"/>
              <a:buChar char="•"/>
            </a:pPr>
            <a:r>
              <a:rPr lang="fr-FR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Projet d'utilisation de supports numériques (tablettes)</a:t>
            </a:r>
            <a:endParaRPr lang="fr-FR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fr-FR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Valorisation des ressources existantes pour les professionnels (HandiConnect)</a:t>
            </a:r>
            <a:endParaRPr lang="fr-FR"/>
          </a:p>
          <a:p>
            <a:pPr>
              <a:buFont typeface="Arial"/>
              <a:buChar char="•"/>
            </a:pPr>
            <a:r>
              <a:rPr lang="fr-FR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Inscription de la communication adaptée comme axe prioritaire de la politique handicap</a:t>
            </a:r>
            <a:endParaRPr lang="fr-FR"/>
          </a:p>
          <a:p>
            <a:pPr>
              <a:buFont typeface="Arial"/>
              <a:buChar char="•"/>
            </a:pPr>
            <a:endParaRPr lang="fr-FR" b="1">
              <a:solidFill>
                <a:schemeClr val="bg1">
                  <a:lumMod val="65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7" name="Image 6" descr="Une image contenant capture d’écran, Graphique, symbole, ligne&#10;&#10;Description générée automatiquement">
            <a:extLst>
              <a:ext uri="{FF2B5EF4-FFF2-40B4-BE49-F238E27FC236}">
                <a16:creationId xmlns:a16="http://schemas.microsoft.com/office/drawing/2014/main" id="{35745C83-1E83-BA14-ADFD-B2CB03DBD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8" y="220643"/>
            <a:ext cx="1866996" cy="68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06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85A05-DFCC-9973-8A74-660CE1D74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4881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C000"/>
                </a:solidFill>
                <a:ea typeface="Calibri Light"/>
                <a:cs typeface="Calibri Light"/>
              </a:rPr>
              <a:t>Présentation</a:t>
            </a:r>
            <a:r>
              <a:rPr lang="en-US" b="1" dirty="0">
                <a:solidFill>
                  <a:srgbClr val="FFC000"/>
                </a:solidFill>
                <a:ea typeface="Calibri Light"/>
                <a:cs typeface="Calibri Light"/>
              </a:rPr>
              <a:t> IFMS</a:t>
            </a:r>
            <a:br>
              <a:rPr lang="en-US" b="1" dirty="0"/>
            </a:br>
            <a:r>
              <a:rPr lang="en-US" sz="3600" b="1" dirty="0">
                <a:solidFill>
                  <a:srgbClr val="FFC000"/>
                </a:solidFill>
                <a:ea typeface="Calibri Light"/>
                <a:cs typeface="Calibri Light"/>
              </a:rPr>
              <a:t>(Faciliter </a:t>
            </a:r>
            <a:r>
              <a:rPr lang="en-US" sz="3600" b="1" dirty="0" err="1">
                <a:solidFill>
                  <a:srgbClr val="FFC000"/>
                </a:solidFill>
                <a:ea typeface="Calibri Light"/>
                <a:cs typeface="Calibri Light"/>
              </a:rPr>
              <a:t>l'apprentissage</a:t>
            </a:r>
            <a:r>
              <a:rPr lang="en-US" sz="3600" b="1" dirty="0">
                <a:solidFill>
                  <a:srgbClr val="FFC000"/>
                </a:solidFill>
                <a:ea typeface="Calibri Light"/>
                <a:cs typeface="Calibri Light"/>
              </a:rPr>
              <a:t> des </a:t>
            </a:r>
            <a:r>
              <a:rPr lang="en-US" sz="3600" b="1" dirty="0" err="1">
                <a:solidFill>
                  <a:srgbClr val="FFC000"/>
                </a:solidFill>
                <a:ea typeface="Calibri Light"/>
                <a:cs typeface="Calibri Light"/>
              </a:rPr>
              <a:t>apprenants</a:t>
            </a:r>
            <a:r>
              <a:rPr lang="en-US" sz="3600" b="1" dirty="0">
                <a:solidFill>
                  <a:srgbClr val="FFC000"/>
                </a:solidFill>
                <a:ea typeface="Calibri Light"/>
                <a:cs typeface="Calibri Light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a typeface="Calibri Light"/>
                <a:cs typeface="Calibri Light"/>
              </a:rPr>
              <a:t>présentant</a:t>
            </a:r>
            <a:r>
              <a:rPr lang="en-US" sz="3600" b="1" dirty="0">
                <a:solidFill>
                  <a:srgbClr val="FFC000"/>
                </a:solidFill>
                <a:ea typeface="Calibri Light"/>
                <a:cs typeface="Calibri Light"/>
              </a:rPr>
              <a:t> des troubles </a:t>
            </a:r>
            <a:r>
              <a:rPr lang="en-US" sz="3600" b="1" dirty="0" err="1">
                <a:solidFill>
                  <a:srgbClr val="FFC000"/>
                </a:solidFill>
                <a:ea typeface="Calibri Light"/>
                <a:cs typeface="Calibri Light"/>
              </a:rPr>
              <a:t>dys</a:t>
            </a:r>
            <a:r>
              <a:rPr lang="en-US" sz="3600" b="1" dirty="0">
                <a:solidFill>
                  <a:srgbClr val="FFC000"/>
                </a:solidFill>
                <a:ea typeface="Calibri Light"/>
                <a:cs typeface="Calibri Light"/>
              </a:rPr>
              <a:t>-)</a:t>
            </a:r>
            <a:endParaRPr lang="en-US" sz="3600" dirty="0"/>
          </a:p>
        </p:txBody>
      </p:sp>
      <p:pic>
        <p:nvPicPr>
          <p:cNvPr id="5" name="Image 6" descr="Une image contenant capture d’écran, Graphique, symbole, ligne&#10;&#10;Description générée automatiquement">
            <a:extLst>
              <a:ext uri="{FF2B5EF4-FFF2-40B4-BE49-F238E27FC236}">
                <a16:creationId xmlns:a16="http://schemas.microsoft.com/office/drawing/2014/main" id="{8F93188A-81AF-CB00-D42E-AC37158C1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8" y="220643"/>
            <a:ext cx="1866996" cy="685835"/>
          </a:xfrm>
          <a:prstGeom prst="rect">
            <a:avLst/>
          </a:prstGeom>
        </p:spPr>
      </p:pic>
      <p:pic>
        <p:nvPicPr>
          <p:cNvPr id="7" name="Image 3" descr="Une image contenant jaune, Graphique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533DC240-2AC2-31A3-5D46-F414142689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79" y="4657030"/>
            <a:ext cx="2206203" cy="2201333"/>
          </a:xfrm>
          <a:prstGeom prst="rect">
            <a:avLst/>
          </a:prstGeom>
          <a:effectLst/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2676" t="20101" r="68188" b="20604"/>
          <a:stretch/>
        </p:blipFill>
        <p:spPr>
          <a:xfrm>
            <a:off x="533400" y="1933575"/>
            <a:ext cx="7981950" cy="456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58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B4F40-6177-4824-F8A0-53731C0BF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jaune, Graphique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74223110-9415-77F1-4E30-6C87FD00F7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797" y="4671230"/>
            <a:ext cx="2206203" cy="2201333"/>
          </a:xfrm>
          <a:prstGeom prst="rect">
            <a:avLst/>
          </a:prstGeom>
          <a:effectLst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BCF0E4A-6016-DCD5-4D74-744DBED0B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313" y="220643"/>
            <a:ext cx="7886700" cy="1325563"/>
          </a:xfrm>
        </p:spPr>
        <p:txBody>
          <a:bodyPr>
            <a:normAutofit/>
          </a:bodyPr>
          <a:lstStyle/>
          <a:p>
            <a:r>
              <a:rPr lang="fr-FR" sz="3600" b="1" dirty="0">
                <a:ea typeface="+mj-lt"/>
                <a:cs typeface="+mj-lt"/>
              </a:rPr>
              <a:t>ITEM 4 – Prise en soin, pratiques professionnelles et sécurité</a:t>
            </a:r>
            <a:endParaRPr lang="en-US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EDCA27-5B58-07B8-D47E-E190BE756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17" y="1721836"/>
            <a:ext cx="8629507" cy="487450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Manque de repères face à certaines situations complexes</a:t>
            </a:r>
            <a:endParaRPr lang="fr-FR" dirty="0">
              <a:solidFill>
                <a:schemeClr val="bg1">
                  <a:lumMod val="65000"/>
                </a:schemeClr>
              </a:solidFill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Hétérogénéité des pratiques selon les équipes et les services</a:t>
            </a:r>
            <a:endParaRPr lang="fr-FR" dirty="0"/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Difficultés dans l’adaptation des soins (douleur, examens, alimentation, mobilisation…)</a:t>
            </a:r>
            <a:endParaRPr lang="fr-FR" dirty="0"/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Risque de sur-handicap ou de rupture de prise en charge</a:t>
            </a:r>
            <a:endParaRPr lang="fr-FR" dirty="0"/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👉 </a:t>
            </a:r>
            <a:r>
              <a:rPr lang="fr-FR" i="1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Des pratiques à harmoniser pour sécuriser la prise en soin.</a:t>
            </a:r>
            <a:endParaRPr lang="fr-FR" dirty="0"/>
          </a:p>
          <a:p>
            <a:pPr>
              <a:buFont typeface="Arial"/>
              <a:buChar char="•"/>
            </a:pPr>
            <a:endParaRPr lang="fr-FR" dirty="0">
              <a:solidFill>
                <a:schemeClr val="bg1">
                  <a:lumMod val="65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7" name="Image 6" descr="Une image contenant capture d’écran, Graphique, symbole, ligne&#10;&#10;Description générée automatiquement">
            <a:extLst>
              <a:ext uri="{FF2B5EF4-FFF2-40B4-BE49-F238E27FC236}">
                <a16:creationId xmlns:a16="http://schemas.microsoft.com/office/drawing/2014/main" id="{C2F5017D-F0D8-9624-1F52-209E01EBC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8" y="220643"/>
            <a:ext cx="1866996" cy="68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69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BA416-B78D-BF65-520B-C3576F88F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DBE906-CD30-DF4D-F8F9-391179146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088" y="134611"/>
            <a:ext cx="788670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FC000"/>
                </a:solidFill>
                <a:latin typeface="+mn-lt"/>
              </a:rPr>
              <a:t>Actions déployées</a:t>
            </a:r>
            <a:endParaRPr lang="en-US" sz="400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10B98F-5820-C53E-BD41-E2BB3D7AE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17" y="1721836"/>
            <a:ext cx="8610457" cy="487450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Sensibilisation et montée en compétences progressive des professionnels</a:t>
            </a:r>
            <a:endParaRPr lang="fr-FR" b="1" dirty="0">
              <a:solidFill>
                <a:schemeClr val="bg1">
                  <a:lumMod val="65000"/>
                </a:schemeClr>
              </a:solidFill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Diffusion de ressources et de bonnes pratiques via l’intranet</a:t>
            </a:r>
            <a:endParaRPr lang="fr-FR" dirty="0"/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Appui des référents et correspondants handicap</a:t>
            </a:r>
            <a:endParaRPr lang="fr-FR" dirty="0"/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Travail collectif au sein du COPIL pour adapter les organisations de soins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Inscription de la prise en charge du handicap dans la démarche qualité et sécurité des soins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fr-FR" b="1" dirty="0">
              <a:solidFill>
                <a:schemeClr val="bg1">
                  <a:lumMod val="65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4" name="Image 3" descr="Une image contenant jaune, Graphique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0B45FAEC-6E44-097F-2A60-F8F55BA881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797" y="4656667"/>
            <a:ext cx="2206203" cy="2201333"/>
          </a:xfrm>
          <a:prstGeom prst="rect">
            <a:avLst/>
          </a:prstGeom>
          <a:effectLst/>
        </p:spPr>
      </p:pic>
      <p:pic>
        <p:nvPicPr>
          <p:cNvPr id="7" name="Image 6" descr="Une image contenant capture d’écran, Graphique, symbole, ligne&#10;&#10;Description générée automatiquement">
            <a:extLst>
              <a:ext uri="{FF2B5EF4-FFF2-40B4-BE49-F238E27FC236}">
                <a16:creationId xmlns:a16="http://schemas.microsoft.com/office/drawing/2014/main" id="{30CC69A7-FDBE-21D3-2021-D75ED1595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8" y="220643"/>
            <a:ext cx="1866996" cy="68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2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31593-D2C4-F7A7-CF27-4510857D8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jaune, Graphique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FB88B39B-F3F1-3A34-59F2-C65437B4DD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797" y="4656667"/>
            <a:ext cx="2206203" cy="2201333"/>
          </a:xfrm>
          <a:prstGeom prst="rect">
            <a:avLst/>
          </a:prstGeom>
          <a:effectLst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EB873B9-E1DA-2DEA-6460-2E9B2D1EB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038" y="222371"/>
            <a:ext cx="6666516" cy="1325563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+mn-lt"/>
                <a:ea typeface="+mj-lt"/>
                <a:cs typeface="+mj-lt"/>
              </a:rPr>
              <a:t>ITEM 5 – Sortie, continuité du parcours et lien ville–hôpital</a:t>
            </a:r>
            <a:endParaRPr lang="en-US" sz="3600" b="1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24CD75-EF20-88EE-4F27-E83562F0E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18" y="1721836"/>
            <a:ext cx="8227894" cy="487450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Sortie identifiée comme un moment à risque de rupture de parcours</a:t>
            </a:r>
            <a:endParaRPr lang="fr-FR" dirty="0">
              <a:solidFill>
                <a:schemeClr val="bg1">
                  <a:lumMod val="65000"/>
                </a:schemeClr>
              </a:solidFill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Coordination parfois insuffisante avec les partenaires extérieurs</a:t>
            </a:r>
            <a:endParaRPr lang="fr-FR" dirty="0"/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Difficulté à assurer la continuité des soins et de l’accompagnement</a:t>
            </a:r>
            <a:endParaRPr lang="fr-FR" dirty="0"/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Information incomplète transmise aux patients et aux aidants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👉 </a:t>
            </a:r>
            <a:r>
              <a:rPr lang="fr-FR" i="1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La continuité du parcours reste un enjeu majeur.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fr-FR" dirty="0">
              <a:solidFill>
                <a:schemeClr val="bg1">
                  <a:lumMod val="65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7" name="Image 6" descr="Une image contenant capture d’écran, Graphique, symbole, ligne&#10;&#10;Description générée automatiquement">
            <a:extLst>
              <a:ext uri="{FF2B5EF4-FFF2-40B4-BE49-F238E27FC236}">
                <a16:creationId xmlns:a16="http://schemas.microsoft.com/office/drawing/2014/main" id="{92321AA0-38B4-3390-B738-95B4E866F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8" y="220643"/>
            <a:ext cx="1866996" cy="68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28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68100-5D7A-1CCB-EA51-2D1A8B6DA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A111A3-F98A-140A-D282-F0ED2C944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2588" y="134248"/>
            <a:ext cx="788670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FC000"/>
                </a:solidFill>
                <a:latin typeface="+mn-lt"/>
              </a:rPr>
              <a:t>Actions déployées</a:t>
            </a:r>
            <a:endParaRPr lang="en-US" sz="400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B0DB7E-E1DF-87DD-BD53-3EBF833BA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18" y="1721836"/>
            <a:ext cx="8658082" cy="487450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Anticipation renforcée de la sortie pour les patients en situation de handicap</a:t>
            </a:r>
            <a:endParaRPr lang="fr-FR" b="1" dirty="0">
              <a:solidFill>
                <a:schemeClr val="bg1">
                  <a:lumMod val="65000"/>
                </a:schemeClr>
              </a:solidFill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Association des aidants et des partenaires médico-sociaux</a:t>
            </a:r>
            <a:endParaRPr lang="fr-FR" dirty="0"/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Structuration progressive du </a:t>
            </a:r>
            <a:r>
              <a:rPr lang="fr-FR" b="1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lien ville–hôpital</a:t>
            </a:r>
            <a:endParaRPr lang="fr-FR" dirty="0"/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Identification de professionnels et structures relais</a:t>
            </a:r>
            <a:endParaRPr lang="fr-FR" dirty="0"/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Inscription de la continuité du parcours comme axe stratégique de la politique handicap</a:t>
            </a:r>
            <a:endParaRPr lang="fr-FR" dirty="0"/>
          </a:p>
          <a:p>
            <a:pPr>
              <a:buFont typeface="Arial"/>
              <a:buChar char="•"/>
            </a:pPr>
            <a:endParaRPr lang="fr-FR" b="1" dirty="0">
              <a:solidFill>
                <a:schemeClr val="bg1">
                  <a:lumMod val="65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4" name="Image 3" descr="Une image contenant jaune, Graphique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CC31EB18-857E-7D75-758A-B7FFD003888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79" y="4657030"/>
            <a:ext cx="2206203" cy="2201333"/>
          </a:xfrm>
          <a:prstGeom prst="rect">
            <a:avLst/>
          </a:prstGeom>
          <a:effectLst/>
        </p:spPr>
      </p:pic>
      <p:pic>
        <p:nvPicPr>
          <p:cNvPr id="7" name="Image 6" descr="Une image contenant capture d’écran, Graphique, symbole, ligne&#10;&#10;Description générée automatiquement">
            <a:extLst>
              <a:ext uri="{FF2B5EF4-FFF2-40B4-BE49-F238E27FC236}">
                <a16:creationId xmlns:a16="http://schemas.microsoft.com/office/drawing/2014/main" id="{173372C7-3C60-C233-4855-B12F55416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8" y="220643"/>
            <a:ext cx="1866996" cy="68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73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85A05-DFCC-9973-8A74-660CE1D74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220643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>
                <a:solidFill>
                  <a:srgbClr val="FFC000"/>
                </a:solidFill>
                <a:latin typeface="+mn-lt"/>
                <a:ea typeface="Calibri Light"/>
                <a:cs typeface="Calibri Light"/>
              </a:rPr>
              <a:t>Présentation</a:t>
            </a:r>
            <a:r>
              <a:rPr lang="en-US" sz="4000" b="1" dirty="0">
                <a:solidFill>
                  <a:srgbClr val="FFC000"/>
                </a:solidFill>
                <a:latin typeface="+mn-lt"/>
                <a:ea typeface="Calibri Light"/>
                <a:cs typeface="Calibri Light"/>
              </a:rPr>
              <a:t> des </a:t>
            </a:r>
            <a:r>
              <a:rPr lang="en-US" sz="4000" b="1" dirty="0" err="1">
                <a:solidFill>
                  <a:srgbClr val="FFC000"/>
                </a:solidFill>
                <a:latin typeface="+mn-lt"/>
                <a:ea typeface="Calibri Light"/>
                <a:cs typeface="Calibri Light"/>
              </a:rPr>
              <a:t>permanences</a:t>
            </a:r>
            <a:r>
              <a:rPr lang="en-US" sz="4000" b="1" dirty="0">
                <a:solidFill>
                  <a:srgbClr val="FFC000"/>
                </a:solidFill>
                <a:latin typeface="+mn-lt"/>
                <a:ea typeface="Calibri Light"/>
                <a:cs typeface="Calibri Light"/>
              </a:rPr>
              <a:t> associations de patients </a:t>
            </a:r>
            <a:r>
              <a:rPr lang="en-US" sz="4000" b="1" dirty="0" err="1">
                <a:solidFill>
                  <a:srgbClr val="FFC000"/>
                </a:solidFill>
                <a:latin typeface="+mn-lt"/>
                <a:ea typeface="Calibri Light"/>
                <a:cs typeface="Calibri Light"/>
              </a:rPr>
              <a:t>en</a:t>
            </a:r>
            <a:r>
              <a:rPr lang="en-US" sz="4000" b="1" dirty="0">
                <a:solidFill>
                  <a:srgbClr val="FFC000"/>
                </a:solidFill>
                <a:latin typeface="+mn-lt"/>
                <a:ea typeface="Calibri Light"/>
                <a:cs typeface="Calibri Light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+mn-lt"/>
                <a:ea typeface="Calibri Light"/>
                <a:cs typeface="Calibri Light"/>
              </a:rPr>
              <a:t>Neurologie</a:t>
            </a:r>
            <a:endParaRPr lang="en-US" sz="4000" dirty="0">
              <a:latin typeface="+mn-lt"/>
            </a:endParaRPr>
          </a:p>
        </p:txBody>
      </p:sp>
      <p:pic>
        <p:nvPicPr>
          <p:cNvPr id="5" name="Image 6" descr="Une image contenant capture d’écran, Graphique, symbole, ligne&#10;&#10;Description générée automatiquement">
            <a:extLst>
              <a:ext uri="{FF2B5EF4-FFF2-40B4-BE49-F238E27FC236}">
                <a16:creationId xmlns:a16="http://schemas.microsoft.com/office/drawing/2014/main" id="{8F93188A-81AF-CB00-D42E-AC37158C1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8" y="220643"/>
            <a:ext cx="1866996" cy="685835"/>
          </a:xfrm>
          <a:prstGeom prst="rect">
            <a:avLst/>
          </a:prstGeom>
        </p:spPr>
      </p:pic>
      <p:pic>
        <p:nvPicPr>
          <p:cNvPr id="7" name="Image 3" descr="Une image contenant jaune, Graphique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533DC240-2AC2-31A3-5D46-F414142689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79" y="4657030"/>
            <a:ext cx="2206203" cy="2201333"/>
          </a:xfrm>
          <a:prstGeom prst="rect">
            <a:avLst/>
          </a:prstGeom>
          <a:effectLst/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6F4C840-BFA0-6613-362F-F4C698AEB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893" y="2191660"/>
            <a:ext cx="5048943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fr-FR" baseline="30000" dirty="0">
                <a:solidFill>
                  <a:schemeClr val="bg1">
                    <a:lumMod val="65000"/>
                  </a:schemeClr>
                </a:solidFill>
              </a:rPr>
              <a:t>ème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mardi du mois : accueil des associations en service de Neurologie </a:t>
            </a:r>
          </a:p>
          <a:p>
            <a:pPr lvl="1">
              <a:buFontTx/>
              <a:buChar char="-"/>
            </a:pP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Actif aphasique du biterrois</a:t>
            </a:r>
          </a:p>
          <a:p>
            <a:pPr lvl="1">
              <a:buFontTx/>
              <a:buChar char="-"/>
            </a:pP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UNAFTC (Union Nationale des Association de Familles de Traumatisés Crâniens et </a:t>
            </a:r>
            <a:r>
              <a:rPr lang="fr-FR" sz="2800" dirty="0" err="1">
                <a:solidFill>
                  <a:schemeClr val="bg1">
                    <a:lumMod val="65000"/>
                  </a:schemeClr>
                </a:solidFill>
              </a:rPr>
              <a:t>Cérébro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-lésés)</a:t>
            </a:r>
          </a:p>
          <a:p>
            <a:pPr lvl="1">
              <a:buFontTx/>
              <a:buChar char="-"/>
            </a:pP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GEM (Groupe d’Entraide Mutuelle) – Les beaux arts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884" y="2191660"/>
            <a:ext cx="3056590" cy="43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3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BA68C-C523-D248-0EF3-2DDFC9DC3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4D6E5E-755C-FE1C-B281-65FF5ABA4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3887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C000"/>
                </a:solidFill>
                <a:latin typeface="+mn-lt"/>
                <a:ea typeface="+mj-lt"/>
                <a:cs typeface="+mj-lt"/>
              </a:rPr>
              <a:t>Constats issus de l’état des lieux et solutions engagées</a:t>
            </a:r>
            <a:endParaRPr lang="en-US" sz="4000" dirty="0">
              <a:latin typeface="+mn-lt"/>
              <a:ea typeface="+mj-lt"/>
              <a:cs typeface="+mj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F87FEA-F81D-62EF-1316-480D454B0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" y="2028911"/>
            <a:ext cx="9114998" cy="433996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fr-FR" b="1" i="1" dirty="0">
              <a:solidFill>
                <a:schemeClr val="bg1">
                  <a:lumMod val="65000"/>
                </a:schemeClr>
              </a:solidFill>
              <a:ea typeface="Calibri"/>
              <a:cs typeface="Calibri"/>
            </a:endParaRPr>
          </a:p>
          <a:p>
            <a:pPr>
              <a:buNone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  Dans le cadre des travaux du </a:t>
            </a:r>
            <a:r>
              <a:rPr lang="fr-FR" b="1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COPIL Handicap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, un état des lieux a été réalisé à partir des retours des professionnels ayant participé à la formation « Accueil et prise en charge du patient en situation de handicap ».</a:t>
            </a:r>
          </a:p>
          <a:p>
            <a:pPr>
              <a:buNone/>
            </a:pPr>
            <a:b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</a:b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Cette analyse a permis d’identifier plusieurs constats partagés par les équipes, auxquels des </a:t>
            </a:r>
            <a:r>
              <a:rPr lang="fr-FR" b="1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réponses concrètes et structurées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 sont aujourd’hui apportées.</a:t>
            </a:r>
            <a:endParaRPr lang="fr-FR" dirty="0">
              <a:solidFill>
                <a:schemeClr val="bg1">
                  <a:lumMod val="65000"/>
                </a:schemeClr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fr-FR" dirty="0">
              <a:solidFill>
                <a:schemeClr val="bg1">
                  <a:lumMod val="65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4" name="Image 3" descr="Une image contenant jaune, Graphique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6729853B-897A-FB45-AAE5-FB45E4AD52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13" y="5397944"/>
            <a:ext cx="1459520" cy="1454650"/>
          </a:xfrm>
          <a:prstGeom prst="rect">
            <a:avLst/>
          </a:prstGeom>
          <a:effectLst/>
        </p:spPr>
      </p:pic>
      <p:pic>
        <p:nvPicPr>
          <p:cNvPr id="7" name="Image 6" descr="Une image contenant capture d’écran, Graphique, symbole, ligne&#10;&#10;Description générée automatiquement">
            <a:extLst>
              <a:ext uri="{FF2B5EF4-FFF2-40B4-BE49-F238E27FC236}">
                <a16:creationId xmlns:a16="http://schemas.microsoft.com/office/drawing/2014/main" id="{49E715CA-FF8E-E123-06DF-DC6CF3581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8" y="220643"/>
            <a:ext cx="1866996" cy="68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49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ADD16-7C66-04BC-6AD3-B40D1D43D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B76DFE-2B9F-DBED-5F9E-A3D6CDFA7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127" y="370221"/>
            <a:ext cx="7056461" cy="722787"/>
          </a:xfrm>
        </p:spPr>
        <p:txBody>
          <a:bodyPr>
            <a:noAutofit/>
          </a:bodyPr>
          <a:lstStyle/>
          <a:p>
            <a:pPr marL="228600" indent="-228600">
              <a:spcBef>
                <a:spcPts val="1000"/>
              </a:spcBef>
            </a:pPr>
            <a:r>
              <a:rPr lang="fr-FR" sz="3600" b="1" dirty="0">
                <a:ea typeface="+mj-lt"/>
                <a:cs typeface="+mj-lt"/>
              </a:rPr>
              <a:t>ITEM 1 – Outils et organisation de la prise en charge</a:t>
            </a:r>
            <a:endParaRPr lang="en-US" sz="3600" b="1" dirty="0">
              <a:ea typeface="+mj-lt"/>
              <a:cs typeface="+mj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8C7425-239E-2723-70BD-2A0A52AE3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44" y="1084942"/>
            <a:ext cx="8205149" cy="576160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endParaRPr lang="fr-FR" b="1" dirty="0"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Organisation handicap peu lisible pour les équipes</a:t>
            </a:r>
            <a:endParaRPr lang="fr-FR" dirty="0"/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Insuffisance d’outils adaptés aux besoins spécifiques des patients</a:t>
            </a:r>
            <a:endParaRPr lang="fr-FR" dirty="0"/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Difficultés de communication lors des prises en charge</a:t>
            </a:r>
            <a:endParaRPr lang="fr-FR" dirty="0"/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Matériel spécifique peu identifié ou peu accessible dans les services</a:t>
            </a:r>
            <a:endParaRPr lang="fr-FR" dirty="0"/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Hétérogénéité des pratiques et des connaissances professionnelles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fr-FR" dirty="0">
              <a:solidFill>
                <a:schemeClr val="bg1">
                  <a:lumMod val="65000"/>
                </a:schemeClr>
              </a:solidFill>
              <a:ea typeface="Calibri"/>
              <a:cs typeface="Calibri"/>
            </a:endParaRPr>
          </a:p>
          <a:p>
            <a:pPr indent="0">
              <a:buNone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👉 </a:t>
            </a:r>
            <a:r>
              <a:rPr lang="fr-FR" i="1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Un besoin de structuration, de visibilité et d’harmonisation des pratiques.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bg1">
                  <a:lumMod val="65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4" name="Image 3" descr="Une image contenant jaune, Graphique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AEB20EDA-7F43-6E9D-137C-CE94733BED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797" y="4645214"/>
            <a:ext cx="2206203" cy="2201333"/>
          </a:xfrm>
          <a:prstGeom prst="rect">
            <a:avLst/>
          </a:prstGeom>
          <a:effectLst/>
        </p:spPr>
      </p:pic>
      <p:pic>
        <p:nvPicPr>
          <p:cNvPr id="7" name="Image 6" descr="Une image contenant capture d’écran, Graphique, symbole, ligne&#10;&#10;Description générée automatiquement">
            <a:extLst>
              <a:ext uri="{FF2B5EF4-FFF2-40B4-BE49-F238E27FC236}">
                <a16:creationId xmlns:a16="http://schemas.microsoft.com/office/drawing/2014/main" id="{6799B917-FDFF-24FB-08B3-2B29103CC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8" y="220643"/>
            <a:ext cx="1866996" cy="68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44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6" t="44878" r="16087" b="22113"/>
          <a:stretch/>
        </p:blipFill>
        <p:spPr>
          <a:xfrm>
            <a:off x="151820" y="1865932"/>
            <a:ext cx="8840360" cy="3210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Espace réservé du contenu 2">
            <a:extLst>
              <a:ext uri="{FF2B5EF4-FFF2-40B4-BE49-F238E27FC236}">
                <a16:creationId xmlns:a16="http://schemas.microsoft.com/office/drawing/2014/main" id="{36571374-D923-F448-BC84-22E29F25CE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189546"/>
              </p:ext>
            </p:extLst>
          </p:nvPr>
        </p:nvGraphicFramePr>
        <p:xfrm>
          <a:off x="628650" y="224500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C16AB4A9-1FAA-E856-3777-186DD1BF3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6284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C000"/>
                </a:solidFill>
                <a:latin typeface="+mn-lt"/>
              </a:rPr>
              <a:t>Structuration institutionnelle</a:t>
            </a:r>
          </a:p>
        </p:txBody>
      </p:sp>
      <p:pic>
        <p:nvPicPr>
          <p:cNvPr id="4" name="Image 3" descr="Une image contenant jaune, Graphique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92BEB6EC-3368-3696-D3B7-BA31D9AC5A4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315" y="5076296"/>
            <a:ext cx="1694412" cy="1746408"/>
          </a:xfrm>
          <a:prstGeom prst="rect">
            <a:avLst/>
          </a:prstGeom>
          <a:effectLst/>
        </p:spPr>
      </p:pic>
      <p:pic>
        <p:nvPicPr>
          <p:cNvPr id="7" name="Image 6" descr="Une image contenant capture d’écran, Graphique, symbole, ligne&#10;&#10;Description générée automatiquement">
            <a:extLst>
              <a:ext uri="{FF2B5EF4-FFF2-40B4-BE49-F238E27FC236}">
                <a16:creationId xmlns:a16="http://schemas.microsoft.com/office/drawing/2014/main" id="{EF4C6F35-6EC6-8B1C-61F6-8968E780ED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8" y="220643"/>
            <a:ext cx="1866996" cy="68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99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E02A4-082E-8B9C-B866-DB7586E1A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269351-A0B3-86C5-B342-63D7509B0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128" y="-5092"/>
            <a:ext cx="788670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FC000"/>
                </a:solidFill>
                <a:latin typeface="+mn-lt"/>
              </a:rPr>
              <a:t>Actions déployées</a:t>
            </a:r>
          </a:p>
        </p:txBody>
      </p:sp>
      <p:pic>
        <p:nvPicPr>
          <p:cNvPr id="4" name="Image 3" descr="Une image contenant jaune, Graphique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B8D36308-DE68-3CDE-CC1F-387923D1923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315" y="5076296"/>
            <a:ext cx="1808144" cy="1769154"/>
          </a:xfrm>
          <a:prstGeom prst="rect">
            <a:avLst/>
          </a:prstGeom>
          <a:effectLst/>
        </p:spPr>
      </p:pic>
      <p:pic>
        <p:nvPicPr>
          <p:cNvPr id="7" name="Image 6" descr="Une image contenant capture d’écran, Graphique, symbole, ligne&#10;&#10;Description générée automatiquement">
            <a:extLst>
              <a:ext uri="{FF2B5EF4-FFF2-40B4-BE49-F238E27FC236}">
                <a16:creationId xmlns:a16="http://schemas.microsoft.com/office/drawing/2014/main" id="{C2FFAB01-0F02-314D-9843-4CFFA5C33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8" y="220643"/>
            <a:ext cx="1866996" cy="685835"/>
          </a:xfrm>
          <a:prstGeom prst="rect">
            <a:avLst/>
          </a:prstGeom>
        </p:spPr>
      </p:pic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54F0E76A-CE81-9AB5-A15D-C900779F1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48" y="1468295"/>
            <a:ext cx="8807923" cy="449257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HandiKit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: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réactualisation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du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matériel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mis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à disposition des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équipes</a:t>
            </a:r>
            <a:endParaRPr lang="en-US" b="1" dirty="0">
              <a:solidFill>
                <a:schemeClr val="bg1">
                  <a:lumMod val="65000"/>
                </a:schemeClr>
              </a:solidFill>
              <a:ea typeface="Calibri"/>
              <a:cs typeface="Calibri"/>
            </a:endParaRPr>
          </a:p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Formation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spécifique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: "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Accueil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et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prise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en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charge des patients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en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situation de handicap"</a:t>
            </a: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Valorisation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du site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HandiConnect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ressource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pour les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professionnels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)</a:t>
            </a: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Mise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à disposition de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SantéBD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pour les patients et les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équipes</a:t>
            </a:r>
            <a:endParaRPr lang="en-US" dirty="0">
              <a:solidFill>
                <a:schemeClr val="bg1">
                  <a:lumMod val="65000"/>
                </a:schemeClr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Information via 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l’intranet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 et le site internet de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l’établissement</a:t>
            </a:r>
            <a:endParaRPr lang="en-US" dirty="0">
              <a:solidFill>
                <a:schemeClr val="bg1">
                  <a:lumMod val="65000"/>
                </a:schemeClr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7118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85A05-DFCC-9973-8A74-660CE1D74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488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FFC000"/>
                </a:solidFill>
                <a:latin typeface="+mn-lt"/>
                <a:ea typeface="Calibri Light"/>
                <a:cs typeface="Calibri Light"/>
              </a:rPr>
              <a:t>Présentation</a:t>
            </a:r>
            <a:r>
              <a:rPr lang="en-US" sz="4000" b="1" dirty="0">
                <a:solidFill>
                  <a:srgbClr val="FFC000"/>
                </a:solidFill>
                <a:latin typeface="+mn-lt"/>
                <a:ea typeface="Calibri Light"/>
                <a:cs typeface="Calibri Light"/>
              </a:rPr>
              <a:t> de </a:t>
            </a:r>
            <a:r>
              <a:rPr lang="en-US" sz="4000" b="1" dirty="0" err="1">
                <a:solidFill>
                  <a:srgbClr val="FFC000"/>
                </a:solidFill>
                <a:latin typeface="+mn-lt"/>
                <a:ea typeface="Calibri Light"/>
                <a:cs typeface="Calibri Light"/>
              </a:rPr>
              <a:t>l’Handikit</a:t>
            </a:r>
            <a:endParaRPr lang="en-US" sz="3200" dirty="0">
              <a:latin typeface="+mn-lt"/>
            </a:endParaRPr>
          </a:p>
        </p:txBody>
      </p:sp>
      <p:pic>
        <p:nvPicPr>
          <p:cNvPr id="5" name="Image 6" descr="Une image contenant capture d’écran, Graphique, symbole, ligne&#10;&#10;Description générée automatiquement">
            <a:extLst>
              <a:ext uri="{FF2B5EF4-FFF2-40B4-BE49-F238E27FC236}">
                <a16:creationId xmlns:a16="http://schemas.microsoft.com/office/drawing/2014/main" id="{8F93188A-81AF-CB00-D42E-AC37158C1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8" y="220643"/>
            <a:ext cx="1866996" cy="685835"/>
          </a:xfrm>
          <a:prstGeom prst="rect">
            <a:avLst/>
          </a:prstGeom>
        </p:spPr>
      </p:pic>
      <p:pic>
        <p:nvPicPr>
          <p:cNvPr id="7" name="Image 3" descr="Une image contenant jaune, Graphique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533DC240-2AC2-31A3-5D46-F414142689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79" y="4657030"/>
            <a:ext cx="2206203" cy="2201333"/>
          </a:xfrm>
          <a:prstGeom prst="rect">
            <a:avLst/>
          </a:prstGeom>
          <a:effectLst/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16533" t="34069" r="60297" b="11815"/>
          <a:stretch/>
        </p:blipFill>
        <p:spPr>
          <a:xfrm>
            <a:off x="1008471" y="1585176"/>
            <a:ext cx="7497354" cy="492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13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86F81-2D35-E066-3849-22C28FB6D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jaune, Graphique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A71548C2-FB88-108C-9762-4D65184E55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79" y="4647047"/>
            <a:ext cx="2206203" cy="2201333"/>
          </a:xfrm>
          <a:prstGeom prst="rect">
            <a:avLst/>
          </a:prstGeom>
          <a:effectLst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3A18E7F-432C-D1EB-AF21-678EFE10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2671" y="224506"/>
            <a:ext cx="7033715" cy="1325563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1000"/>
              </a:spcBef>
            </a:pPr>
            <a:r>
              <a:rPr lang="fr-FR" sz="3600" b="1" dirty="0">
                <a:ea typeface="+mj-lt"/>
                <a:cs typeface="+mj-lt"/>
              </a:rPr>
              <a:t>ITEM 2 – Accueil et entrée dans le parcours de soins</a:t>
            </a:r>
            <a:endParaRPr lang="en-US" sz="3600" b="1" dirty="0">
              <a:ea typeface="+mj-lt"/>
              <a:cs typeface="+mj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D81A67-BB2D-16B9-3CE3-C90E9CBCA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44" y="1084942"/>
            <a:ext cx="8205149" cy="576160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fr-FR" b="1" dirty="0"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Accueil hétérogène selon les services et les situations</a:t>
            </a:r>
            <a:endParaRPr lang="fr-FR" dirty="0"/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Difficulté à repérer précocement les besoins spécifiques des patients</a:t>
            </a:r>
            <a:endParaRPr lang="fr-FR" dirty="0"/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Temps d’attente parfois inadapté aux situations de handicap</a:t>
            </a:r>
            <a:endParaRPr lang="fr-FR" dirty="0"/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Parcours non toujours anticipé pour les patients vulnérables</a:t>
            </a:r>
            <a:endParaRPr lang="fr-FR" dirty="0"/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Place de l’aidant insuffisamment intégrée dans l’accueil</a:t>
            </a:r>
            <a:endParaRPr lang="fr-FR" dirty="0"/>
          </a:p>
          <a:p>
            <a:pPr indent="0">
              <a:buNone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👉 </a:t>
            </a:r>
            <a:r>
              <a:rPr lang="fr-FR" i="1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Un accueil encore trop dépendant des situations et des initiatives individuelles.</a:t>
            </a:r>
            <a:endParaRPr lang="fr-FR" dirty="0"/>
          </a:p>
          <a:p>
            <a:pPr marL="0" indent="0">
              <a:buNone/>
            </a:pPr>
            <a:endParaRPr lang="fr-FR" dirty="0">
              <a:solidFill>
                <a:schemeClr val="bg1">
                  <a:lumMod val="65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7" name="Image 6" descr="Une image contenant capture d’écran, Graphique, symbole, ligne&#10;&#10;Description générée automatiquement">
            <a:extLst>
              <a:ext uri="{FF2B5EF4-FFF2-40B4-BE49-F238E27FC236}">
                <a16:creationId xmlns:a16="http://schemas.microsoft.com/office/drawing/2014/main" id="{80F4C973-3872-32D4-ABBF-DFF848298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8" y="220643"/>
            <a:ext cx="1866996" cy="68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95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66609-40BE-1769-962A-5E9BBEE8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D54799-C155-A290-8831-50627B78A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623" y="112563"/>
            <a:ext cx="788670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FC000"/>
                </a:solidFill>
                <a:latin typeface="+mn-lt"/>
              </a:rPr>
              <a:t>Actions déployées</a:t>
            </a:r>
            <a:endParaRPr lang="en-US" sz="400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39B783-12D7-8527-118D-2CB964433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18" y="1721836"/>
            <a:ext cx="8227894" cy="487450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Sensibilisation des équipes à l’</a:t>
            </a:r>
            <a:r>
              <a:rPr lang="fr-FR" b="1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identification précoce des besoins spécifiques</a:t>
            </a:r>
            <a:endParaRPr lang="en-US" dirty="0"/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Intégration du handicap dans les réflexions sur l’</a:t>
            </a:r>
            <a:r>
              <a:rPr lang="fr-FR" b="1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organisation de l’accueil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Prise en compte du </a:t>
            </a:r>
            <a:r>
              <a:rPr lang="fr-FR" b="1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rôle de l’aidant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dans le parcours de soins</a:t>
            </a:r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Structuration progressive de pratiques communes via le COPIL Handicap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Appui des correspondants handicap pour fluidifier l’entrée dans le parcours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bg1">
                  <a:lumMod val="65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4" name="Image 3" descr="Une image contenant jaune, Graphique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9FDDBDA5-8D39-0947-8726-0CA8EDA83D8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79" y="4657030"/>
            <a:ext cx="2206203" cy="2201333"/>
          </a:xfrm>
          <a:prstGeom prst="rect">
            <a:avLst/>
          </a:prstGeom>
          <a:effectLst/>
        </p:spPr>
      </p:pic>
      <p:pic>
        <p:nvPicPr>
          <p:cNvPr id="7" name="Image 6" descr="Une image contenant capture d’écran, Graphique, symbole, ligne&#10;&#10;Description générée automatiquement">
            <a:extLst>
              <a:ext uri="{FF2B5EF4-FFF2-40B4-BE49-F238E27FC236}">
                <a16:creationId xmlns:a16="http://schemas.microsoft.com/office/drawing/2014/main" id="{15A3F3DA-FFCE-E75B-8C0A-8EB6AC6FF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8" y="220643"/>
            <a:ext cx="1866996" cy="68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27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4DEA4-4208-9DB4-0BD1-4262B168C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74582-374B-B2DC-9CF7-0CA86B54D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038" y="222371"/>
            <a:ext cx="7886700" cy="1325563"/>
          </a:xfrm>
        </p:spPr>
        <p:txBody>
          <a:bodyPr>
            <a:normAutofit/>
          </a:bodyPr>
          <a:lstStyle/>
          <a:p>
            <a:r>
              <a:rPr lang="fr-FR" sz="3600" b="1" dirty="0">
                <a:ea typeface="+mj-lt"/>
                <a:cs typeface="+mj-lt"/>
              </a:rPr>
              <a:t>ITEM 3 – Communication et relation soignant–patient</a:t>
            </a:r>
            <a:endParaRPr lang="en-US" sz="3600" b="1" dirty="0">
              <a:ea typeface="Calibri Light"/>
              <a:cs typeface="Calibri Ligh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FB5681-3956-AADE-938A-8E6DDAAD0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18" y="1721836"/>
            <a:ext cx="8227894" cy="487450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Difficultés de communication avec certains patients (troubles cognitifs, sensoriels, psychiques)</a:t>
            </a:r>
            <a:endParaRPr lang="fr-FR" b="1" dirty="0">
              <a:solidFill>
                <a:schemeClr val="bg1">
                  <a:lumMod val="65000"/>
                </a:schemeClr>
              </a:solidFill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Information parfois peu accessible ou insuffisamment adaptée</a:t>
            </a:r>
            <a:endParaRPr lang="fr-FR" dirty="0"/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Risque de mauvaise compréhension des soins, examens ou consignes</a:t>
            </a:r>
            <a:endParaRPr lang="fr-FR" dirty="0"/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Stress accru des patients et des équipes en situation complexe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👉 </a:t>
            </a:r>
            <a:r>
              <a:rPr lang="fr-FR" i="1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La communication apparaît comme un levier majeur de sécurisation du parcours.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fr-FR" b="1" dirty="0">
              <a:solidFill>
                <a:schemeClr val="bg1">
                  <a:lumMod val="65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4" name="Image 3" descr="Une image contenant jaune, Graphique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F7CE6710-AD0A-699F-AD8E-23B40306F9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797" y="4656667"/>
            <a:ext cx="2206203" cy="2201333"/>
          </a:xfrm>
          <a:prstGeom prst="rect">
            <a:avLst/>
          </a:prstGeom>
          <a:effectLst/>
        </p:spPr>
      </p:pic>
      <p:pic>
        <p:nvPicPr>
          <p:cNvPr id="7" name="Image 6" descr="Une image contenant capture d’écran, Graphique, symbole, ligne&#10;&#10;Description générée automatiquement">
            <a:extLst>
              <a:ext uri="{FF2B5EF4-FFF2-40B4-BE49-F238E27FC236}">
                <a16:creationId xmlns:a16="http://schemas.microsoft.com/office/drawing/2014/main" id="{5609C96E-712F-E69E-5916-F6CAC2DE7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8" y="220643"/>
            <a:ext cx="1866996" cy="68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042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D80D70EAEA5C4299F97AA141E81285" ma:contentTypeVersion="3" ma:contentTypeDescription="Crée un document." ma:contentTypeScope="" ma:versionID="99e0569be554d2ae3ec104162d887091">
  <xsd:schema xmlns:xsd="http://www.w3.org/2001/XMLSchema" xmlns:xs="http://www.w3.org/2001/XMLSchema" xmlns:p="http://schemas.microsoft.com/office/2006/metadata/properties" xmlns:ns2="51e9b03a-e7dc-4769-b7ca-cc5dd046c4a0" targetNamespace="http://schemas.microsoft.com/office/2006/metadata/properties" ma:root="true" ma:fieldsID="5c3952f39bd8887f9cb0760998e27d5a" ns2:_="">
    <xsd:import namespace="51e9b03a-e7dc-4769-b7ca-cc5dd046c4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e9b03a-e7dc-4769-b7ca-cc5dd046c4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4309C2-FD39-401A-B81C-8CC812C05D4F}">
  <ds:schemaRefs>
    <ds:schemaRef ds:uri="51e9b03a-e7dc-4769-b7ca-cc5dd046c4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A196948-338A-4B7B-B283-00EB8672EC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6EBDF4-723D-4315-8F45-64C22D7371C5}">
  <ds:schemaRefs>
    <ds:schemaRef ds:uri="35636b2c-fb52-437d-9906-a3c37fdb6495"/>
    <ds:schemaRef ds:uri="9c198dbf-76f7-4a52-95dd-ec24fe1a322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250</TotalTime>
  <Words>733</Words>
  <Application>Microsoft Macintosh PowerPoint</Application>
  <PresentationFormat>Affichage à l'écran (4:3)</PresentationFormat>
  <Paragraphs>83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Thème Office</vt:lpstr>
      <vt:lpstr>Présentation COPIL HANDICAP</vt:lpstr>
      <vt:lpstr>Constats issus de l’état des lieux et solutions engagées</vt:lpstr>
      <vt:lpstr>ITEM 1 – Outils et organisation de la prise en charge</vt:lpstr>
      <vt:lpstr>Structuration institutionnelle</vt:lpstr>
      <vt:lpstr>Actions déployées</vt:lpstr>
      <vt:lpstr>Présentation de l’Handikit</vt:lpstr>
      <vt:lpstr>ITEM 2 – Accueil et entrée dans le parcours de soins</vt:lpstr>
      <vt:lpstr>Actions déployées</vt:lpstr>
      <vt:lpstr>ITEM 3 – Communication et relation soignant–patient</vt:lpstr>
      <vt:lpstr>Actions déployées</vt:lpstr>
      <vt:lpstr>Présentation IFMS (Faciliter l'apprentissage des apprenants présentant des troubles dys-)</vt:lpstr>
      <vt:lpstr>ITEM 4 – Prise en soin, pratiques professionnelles et sécurité</vt:lpstr>
      <vt:lpstr>Actions déployées</vt:lpstr>
      <vt:lpstr>ITEM 5 – Sortie, continuité du parcours et lien ville–hôpital</vt:lpstr>
      <vt:lpstr>Actions déployées</vt:lpstr>
      <vt:lpstr>Présentation des permanences associations de patients en Neurologie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RIBELAYGUE</dc:creator>
  <cp:lastModifiedBy>Ouarda Kechidi</cp:lastModifiedBy>
  <cp:revision>23</cp:revision>
  <dcterms:created xsi:type="dcterms:W3CDTF">2024-02-05T14:19:48Z</dcterms:created>
  <dcterms:modified xsi:type="dcterms:W3CDTF">2026-03-09T11:37:56Z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0x0101007BD80D70EAEA5C4299F97AA141E81285</vt:lpwstr>
  </property>
  <property fmtid="{D5CDD505-2E9C-101B-9397-08002B2CF9AE}" pid="3" name="MediaServiceImageTags">
    <vt:lpwstr/>
  </property>
</Properties>
</file>